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25" y="2948274"/>
            <a:ext cx="3804900" cy="1761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912400"/>
            <a:ext cx="43020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5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мира: численность, размещение и демографические процессы
</a:t>
            </a:r>
            <a:endParaRPr lang="en-US" sz="3035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572000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растет неравномерно: одни регионы стареют, другие стремительно молодеют.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225" y="1659711"/>
            <a:ext cx="2812500" cy="1906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26781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демография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195900" y="2834825"/>
            <a:ext cx="2678100" cy="20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помогает понять, сколько людей живет на Земле, как меняются их состав и движение, почему население распределено неравномерно и как на это влияют экономика, образование, здравоохранение и политика государств.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5963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рост численности населения Земли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338475"/>
            <a:ext cx="1465200" cy="16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рубеж в 1 миллиард человек был достигнут в начале XIX века, когда рост населения еще сдерживался высокой смертностью и ограниченными возможностями медицины.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837575"/>
            <a:ext cx="1465200" cy="4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1804 — 1 миллиард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023000" y="3294800"/>
            <a:ext cx="1465200" cy="16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47 лет население прошло путь от 2 до 4 миллиардов. Этот этап связан со снижением смертности, развитием санитарии, вакцинации и улучшением питания.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023000" y="2793925"/>
            <a:ext cx="1465200" cy="4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1927–1974: ускорение роста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776025" y="2983600"/>
            <a:ext cx="1465200" cy="16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Следующие миллиарды прибавлялись быстрее прежнего: 5 миллиардов в 1987 году, 6 миллиардов в 1999 году и 7 миллиардов в 2011 году.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776025" y="2482725"/>
            <a:ext cx="1465200" cy="4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1987–2011: новые рубежи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529050" y="3040050"/>
            <a:ext cx="1465200" cy="16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2022 году население Земли превысило 8 миллиардов человек. При этом темпы прироста в ряде стран уже заметно замедляются.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529050" y="2539300"/>
            <a:ext cx="1465200" cy="4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 — более 8 миллиардов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7408925" y="2698076"/>
            <a:ext cx="1465200" cy="16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 рост XX века внесло резкое падение смертности благодаря медицине, санитарии, вакцинации и более надежному обеспечению продовольствием.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7408925" y="2197325"/>
            <a:ext cx="1465200" cy="4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ускорения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населения мира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ООН; исторические демографические оценки, 2022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Рубежи в 20 веке сокращались по времени между собой, что хорошо видно на графике.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резко ускорился после середины XX века, а в последние десятилетия его темпы постепенно снижаются.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5561"/>
            <a:ext cx="2808000" cy="23418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000" y="1225561"/>
            <a:ext cx="2808000" cy="23418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000" y="1225561"/>
            <a:ext cx="2808000" cy="234182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живет большая часть человечества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сосредоточено более 60% населения планеты. На карте особенно заметны Южная и Восточная Азия, где высокая плотность связана с древним земледелием, крупными реками и огромными городскими агломерациями.
</a:t>
            </a:r>
            <a:endParaRPr lang="en-US" sz="952" dirty="0"/>
          </a:p>
        </p:txBody>
      </p:sp>
      <p:sp>
        <p:nvSpPr>
          <p:cNvPr id="12" name="Text 3"/>
          <p:cNvSpPr txBox="1"/>
          <p:nvPr/>
        </p:nvSpPr>
        <p:spPr>
          <a:xfrm>
            <a:off x="374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 — главный центр расселения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6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растет быстрее других, особенно страны к югу от Сахары. На карте это выражается в расширении молодых городов, увеличении доли молодежи и смещении центров расселения в сторону урбанизированных районов.
</a:t>
            </a:r>
            <a:endParaRPr lang="en-US" sz="943" dirty="0"/>
          </a:p>
        </p:txBody>
      </p:sp>
      <p:sp>
        <p:nvSpPr>
          <p:cNvPr id="14" name="Text 5"/>
          <p:cNvSpPr txBox="1"/>
          <p:nvPr/>
        </p:nvSpPr>
        <p:spPr>
          <a:xfrm>
            <a:off x="6170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на подъеме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168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Китай вместе концентрируют более 2,8 миллиарда человек. На мировой карте это два мощных узла, вокруг которых выстраиваются транспорт, производство и огромные внутренние рынки.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272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стран формируют мировой масштаб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508" y="2199550"/>
            <a:ext cx="4088984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мира по численности населения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2024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страны, формирующие наибольшую долю населения мира.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населения сосредоточена в нескольких странах, прежде всего в Азии; при этом среди крупнейших по численности есть и африканская Нигерия.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плотность населения различается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2875" y="2182825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рельеф и обеспеченность водой определяют, насколько территория удобна для постоянного проживания и ведения хозяйства. Наиболее благоприятны равнины, умеренный климат и районы с надежными водными ресурсами.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2875" y="1744675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122925" y="2182775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особенно высока там, где есть порты, дороги, промышленные предприятия и крупные города. Люди концентрируются в местах, где легче найти работу и связаться с другими районами.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122925" y="1744725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рабочие места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24800" y="3849650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тундра, высокогорья, тайга и внутренние районы материков обычно заселены слабо. Там сложнее строить дороги, обеспечивать жилье и поддерживать устойчивую хозяйственную деятельность.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24800" y="3411600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освоенность территорий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5122800" y="3849650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людей не случайно: оно отражает одновременно ограничения природной среды и возможности, которые создает хозяйство. Поэтому плотность населения всегда показывает уровень освоенности территории.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5122800" y="3411600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природы и экономики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численность населения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естественное движение и миграции вместе формируют итоговую численность населения.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3500" y="270000"/>
            <a:ext cx="36219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демографического перехода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60425" y="2192533"/>
            <a:ext cx="4213500" cy="5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 снижается быстрее рождаемости благодаря улучшению питания, санитарии и медицинской помощи. Население начинает расти особенно быстро.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60425" y="1874051"/>
            <a:ext cx="4213500" cy="2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перехода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60425" y="4346100"/>
            <a:ext cx="4213500" cy="5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развитых странах рождаемость часто находится на низком уровне, население стареет, а естественный прирост становится очень слабым или отрицательным.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660425" y="4027626"/>
            <a:ext cx="4213500" cy="2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660425" y="3269317"/>
            <a:ext cx="4213500" cy="5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тоже снижается, но уже позже. Темпы прироста уменьшаются, а возрастная структура постепенно становится более сбалансированной.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0425" y="2950849"/>
            <a:ext cx="4213500" cy="2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роста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660425" y="1115750"/>
            <a:ext cx="4213500" cy="5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и смертность остаются высокими, поэтому численность населения меняется медленно. Такой этап характерен для обществ с ограниченным уровнем медицины и низкой продолжительностью жизни.
</a:t>
            </a:r>
            <a:endParaRPr lang="en-US" sz="1038" dirty="0"/>
          </a:p>
        </p:txBody>
      </p:sp>
      <p:sp>
        <p:nvSpPr>
          <p:cNvPr id="16" name="Text 9"/>
          <p:cNvSpPr txBox="1"/>
          <p:nvPr/>
        </p:nvSpPr>
        <p:spPr>
          <a:xfrm>
            <a:off x="4660425" y="797275"/>
            <a:ext cx="4213500" cy="2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этап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населения: молодые и стареющие страны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Схематично, по типичным возрастным структурам стран разных типов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диаграмма показывает, как возрастной состав влияет на школу, рынок труда и систему социальной поддержки.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уже основание пирамиды и шире верхняя часть, тем сильнее нагрузка на здравоохранение и пенсии и тем важнее рост производительности труда.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младенческой и детской смертности стало одним из главных факторов демографического роста в XX веке.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70+ лет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средняя ожидаемая продолжительность жизни в мире, и этот показатель продолжает заметно различаться по странам и регионам.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2418124"/>
            <a:ext cx="3738900" cy="2165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4147200" cy="18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рост крупных городов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72000" y="589800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большинство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572000" y="996125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 городах живет более половины населения Земли. Именно там сосредоточены рабочие места, услуги, транспортные узлы и основные возможности для образования и карьеры.
</a:t>
            </a:r>
            <a:endParaRPr lang="en-US" sz="1083" dirty="0"/>
          </a:p>
        </p:txBody>
      </p:sp>
      <p:sp>
        <p:nvSpPr>
          <p:cNvPr id="14" name="Text 4"/>
          <p:cNvSpPr txBox="1"/>
          <p:nvPr/>
        </p:nvSpPr>
        <p:spPr>
          <a:xfrm>
            <a:off x="4572000" y="3916525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городской среды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572000" y="4322850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ведет к уплотнению застройки, развитию магистралей, высотных районов и крупных жилых массивов. Вместе с этим возрастает нагрузка на инфраструктуру и экологию.
</a:t>
            </a:r>
            <a:endParaRPr lang="en-US" sz="1083" dirty="0"/>
          </a:p>
        </p:txBody>
      </p:sp>
      <p:sp>
        <p:nvSpPr>
          <p:cNvPr id="16" name="Text 6"/>
          <p:cNvSpPr txBox="1"/>
          <p:nvPr/>
        </p:nvSpPr>
        <p:spPr>
          <a:xfrm>
            <a:off x="4572000" y="2807616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зоны роста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572000" y="3213942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быстро увеличиваются города Азии и Африки. Это связано с высоким естественным приростом, миграцией из сельской местности и расширением городских агломераций.
</a:t>
            </a:r>
            <a:endParaRPr lang="en-US" sz="1083" dirty="0"/>
          </a:p>
        </p:txBody>
      </p:sp>
      <p:sp>
        <p:nvSpPr>
          <p:cNvPr id="18" name="Text 8"/>
          <p:cNvSpPr txBox="1"/>
          <p:nvPr/>
        </p:nvSpPr>
        <p:spPr>
          <a:xfrm>
            <a:off x="4572000" y="1698708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мегаполис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4572000" y="2105034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Мегаполисом называют город с населением свыше десяти миллионов человек. Такие центры особенно сильно влияют на экономику страны, притягивая капитал, людей и современные технологии.
</a:t>
            </a:r>
            <a:endParaRPr lang="en-US" sz="10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00181"/>
            <a:ext cx="4637700" cy="2264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самой высокой плотностью населения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показывает, как сильно население сосредоточено на ограниченной территории.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связана не только с малой площадью, но и с урбанизацией, развитой инфраструктурой и концентрацией рабочих мест.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350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как фактор изменения численности и состава населения
</a:t>
            </a:r>
            <a:endParaRPr lang="en-US" sz="2725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1574301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мигрируют ради работы, безопасности, образования, воссоединения семьи и в ответ на климатические риски. Эти мотивы часто действуют одновременно и усиливают друг друга.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1344273"/>
            <a:ext cx="4213508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переезда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4415101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усиливают рост городов, потому что именно они чаще всего становятся точками притяжения для учебы, работы и социальной мобильности, особенно в развивающихся странах.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4185122"/>
            <a:ext cx="4213508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урбанизацией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2521234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Принимающие страны получают дополнительные трудовые ресурсы, предпринимательскую активность и культурное разнообразие. Однако им приходится решать задачи интеграции, жилья, школ и здравоохранения.
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2291249"/>
            <a:ext cx="4213508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для стран назначения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4660425" y="3468167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исхода получают денежные переводы мигрантов, но нередко теряют молодых и квалифицированных работников. Это может ослаблять экономику и ускорять старение населения.
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4660425" y="3238177"/>
            <a:ext cx="4213508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для стран исхода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ускоряющие и замедляющие рост населения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ООН и демографической географии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демографических изменений определяется не одним показателем, а сочетанием экономических, социальных и культурных факторов.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несколько ограничителей роста действуют вместе, рождаемость снижается быстрее, а естественный прирост постепенно замедляется.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850" y="1793480"/>
            <a:ext cx="504000" cy="5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850" y="3488494"/>
            <a:ext cx="576000" cy="57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5375" y="1825480"/>
            <a:ext cx="576000" cy="51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5375" y="3488494"/>
            <a:ext cx="576000" cy="576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и его последствия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511850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людей старше 65 лет меняет возрастную структуру общества. В странах с низкой рождаемостью и высокой продолжительностью жизни этот процесс становится особенно заметным.
</a:t>
            </a:r>
            <a:endParaRPr lang="en-US" sz="1133" dirty="0"/>
          </a:p>
        </p:txBody>
      </p:sp>
      <p:sp>
        <p:nvSpPr>
          <p:cNvPr id="14" name="Text 3"/>
          <p:cNvSpPr txBox="1"/>
          <p:nvPr/>
        </p:nvSpPr>
        <p:spPr>
          <a:xfrm>
            <a:off x="1290775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пожилых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511850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доли трудоспособного населения может вызвать дефицит кадров и замедление роста экономики. Поэтому возрастает значение продления трудовой активности и повышения производительности.
</a:t>
            </a:r>
            <a:endParaRPr lang="en-US" sz="1129" dirty="0"/>
          </a:p>
        </p:txBody>
      </p:sp>
      <p:sp>
        <p:nvSpPr>
          <p:cNvPr id="16" name="Text 5"/>
          <p:cNvSpPr txBox="1"/>
          <p:nvPr/>
        </p:nvSpPr>
        <p:spPr>
          <a:xfrm>
            <a:off x="1290775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
</a:t>
            </a:r>
            <a:endParaRPr lang="en-US" sz="1500" dirty="0"/>
          </a:p>
        </p:txBody>
      </p:sp>
      <p:sp>
        <p:nvSpPr>
          <p:cNvPr id="17" name="Text 6"/>
          <p:cNvSpPr txBox="1"/>
          <p:nvPr/>
        </p:nvSpPr>
        <p:spPr>
          <a:xfrm>
            <a:off x="4885375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повышает расходы на пенсии, медицинскую помощь и долговременный уход. Государству приходится перераспределять ресурсы между социальной поддержкой и экономическим развитием.
</a:t>
            </a:r>
            <a:endParaRPr lang="en-US" sz="1075" dirty="0"/>
          </a:p>
        </p:txBody>
      </p:sp>
      <p:sp>
        <p:nvSpPr>
          <p:cNvPr id="18" name="Text 7"/>
          <p:cNvSpPr txBox="1"/>
          <p:nvPr/>
        </p:nvSpPr>
        <p:spPr>
          <a:xfrm>
            <a:off x="5664300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бюджеты
</a:t>
            </a:r>
            <a:endParaRPr lang="en-US" sz="1500" dirty="0"/>
          </a:p>
        </p:txBody>
      </p:sp>
      <p:sp>
        <p:nvSpPr>
          <p:cNvPr id="19" name="Text 8"/>
          <p:cNvSpPr txBox="1"/>
          <p:nvPr/>
        </p:nvSpPr>
        <p:spPr>
          <a:xfrm>
            <a:off x="4885375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Обществу нужны доступная медицина, инфраструктура без барьеров и программы активного долголетия. Это позволяет пожилым людям дольше сохранять самостоятельность и качество жизни.
</a:t>
            </a:r>
            <a:endParaRPr lang="en-US" sz="1133" dirty="0"/>
          </a:p>
        </p:txBody>
      </p:sp>
      <p:sp>
        <p:nvSpPr>
          <p:cNvPr id="20" name="Text 9"/>
          <p:cNvSpPr txBox="1"/>
          <p:nvPr/>
        </p:nvSpPr>
        <p:spPr>
          <a:xfrm>
            <a:off x="5664300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адаптация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быстрого роста населения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22979" y="2105625"/>
            <a:ext cx="17355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услуги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22948" y="2811675"/>
            <a:ext cx="17355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прирост населения увеличивает потребность в школах, больницах, жилье, транспорте и водоснабжении. Если инфраструктура не успевает, качество жизни заметно снижается.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7011129" y="2105625"/>
            <a:ext cx="17355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расслоение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7011098" y="2811675"/>
            <a:ext cx="17355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рост населения опережает инвестиции в социальную сферу, усиливаются дефицит ресурсов и неравенство. Это делает развитие нестабильным и замедляет улучшение уровня жизни.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4815079" y="2105625"/>
            <a:ext cx="17355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городов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4815048" y="2811675"/>
            <a:ext cx="17355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 проблемы проявляются в крупных городах с неформальной застройкой. Там труднее обеспечить санитарные условия, безопасность, доступ к образованию и общественному транспорту.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2619029" y="2105625"/>
            <a:ext cx="17355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рабочих мест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2618998" y="2811675"/>
            <a:ext cx="17355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бедных регионах число молодых людей растет быстрее, чем создаются рабочие места. Это повышает безработицу, усиливает конкуренцию за доходы и делает экономику уязвимой.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демографическая политика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меры государства зависят от демографической ситуации и стадии перехода.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970" y="2199550"/>
            <a:ext cx="475406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демографические показатели современного мира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показателей помогает увидеть главные демографические тенденции: рост, урбанизацию, старение и географическую концентрацию населения.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мир одновременно растет, становится более городским и постепенно стареет, но эти процессы идут с разной скоростью по регионам.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9925" y="1344275"/>
            <a:ext cx="6435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мира: рост без равномерности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4811100" y="3224350"/>
            <a:ext cx="40629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население по-прежнему увеличивается, но демографические траектории стран расходятся. Понимание этих различий важно для оценки будущего экономики, городов и качества жизни людей.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2026-06-03T07:40:21Z</dcterms:created>
  <dcterms:modified xsi:type="dcterms:W3CDTF">2026-06-03T07:40:21Z</dcterms:modified>
</cp:coreProperties>
</file>