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2900" y="771255"/>
            <a:ext cx="3602700" cy="35815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1600" y="769550"/>
            <a:ext cx="29520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11600" y="3285900"/>
            <a:ext cx="45039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Империя сражалась на нескольких фронтах одновременно.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11600" y="1583875"/>
            <a:ext cx="4503900" cy="14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Византия при Юстиниане: борьба империи с внешними врагами
</a:t>
            </a:r>
            <a:endParaRPr lang="en-US" sz="2803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4600" y="1018157"/>
            <a:ext cx="3198000" cy="31417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902875" y="1038350"/>
            <a:ext cx="3973500" cy="8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Империя между тремя угрозами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902875" y="2041075"/>
            <a:ext cx="3973500" cy="209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Византия контролировала важные торговые пути, но именно это делало её желанной добычей. На востоке давил Иран, на западе возникали новые королевства, а с севера приходили племена через Дунай.
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32340" y="0"/>
            <a:ext cx="301377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9525" y="1374848"/>
            <a:ext cx="55365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Сасанидский Иран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востоке главным соперником оставалась держава Сасанидов. Она спорила с Византией за Армению и Месопотамию и стремилась усилить своё влияние в Сирии и на торговых путях.
</a:t>
            </a:r>
            <a:endParaRPr lang="en-US" sz="1300" dirty="0"/>
          </a:p>
        </p:txBody>
      </p:sp>
      <p:sp>
        <p:nvSpPr>
          <p:cNvPr id="9" name="Text 1"/>
          <p:cNvSpPr txBox="1"/>
          <p:nvPr/>
        </p:nvSpPr>
        <p:spPr>
          <a:xfrm>
            <a:off x="359525" y="2317623"/>
            <a:ext cx="55365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Вандалы в Африке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Северной Африке вандалы создали собственное государство и угрожали морскому сообщению в Средиземном море. Их владения мешали Византии контролировать западную часть моря.
</a:t>
            </a:r>
            <a:endParaRPr lang="en-US" sz="1300" dirty="0"/>
          </a:p>
        </p:txBody>
      </p:sp>
      <p:sp>
        <p:nvSpPr>
          <p:cNvPr id="10" name="Text 2"/>
          <p:cNvSpPr txBox="1"/>
          <p:nvPr/>
        </p:nvSpPr>
        <p:spPr>
          <a:xfrm>
            <a:off x="359525" y="3260398"/>
            <a:ext cx="55365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Остготы в Италии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Италию удерживали остготы, поэтому восстановление римских владений здесь стало одной из главных целей Юстиниана. За эту страну пришлось вести особенно тяжёлую и долгую войну.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359525" y="4203173"/>
            <a:ext cx="55365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Славяне и авары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Балканах империя сталкивалась с постоянными набегами славян и аваров. Эти нападения разоряли города и деревни, из-за чего оборона дунайской границы стала жизненно важной.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3" name="Text 5"/>
          <p:cNvSpPr txBox="1"/>
          <p:nvPr/>
        </p:nvSpPr>
        <p:spPr>
          <a:xfrm>
            <a:off x="354500" y="276373"/>
            <a:ext cx="55365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противники Византии в VI веке
</a:t>
            </a:r>
            <a:endParaRPr lang="en-US" sz="3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45" y="1042525"/>
            <a:ext cx="4106309" cy="342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Направления борьбы Византии при Юстиниане
</a:t>
            </a:r>
            <a:endParaRPr lang="en-US" sz="2669" dirty="0"/>
          </a:p>
        </p:txBody>
      </p:sp>
      <p:sp>
        <p:nvSpPr>
          <p:cNvPr id="7" name="Text 2"/>
          <p:cNvSpPr txBox="1"/>
          <p:nvPr/>
        </p:nvSpPr>
        <p:spPr>
          <a:xfrm>
            <a:off x="354500" y="10425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фронты требовали от империи и наступления, и постоянной обороны.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4500" y="29193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Италия стала самым трудным направлением, а Африка — самым быстрым успехом Юстиниана.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4828312" y="4705875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изложение военных кампаний Юстиниана I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79157" y="1038650"/>
            <a:ext cx="2949087" cy="3793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54500" y="320675"/>
            <a:ext cx="8455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Велизарий — главный полководец первых побед
</a:t>
            </a:r>
            <a:endParaRPr lang="en-US" sz="2681" dirty="0"/>
          </a:p>
        </p:txBody>
      </p:sp>
      <p:sp>
        <p:nvSpPr>
          <p:cNvPr id="10" name="Text 2"/>
          <p:cNvSpPr txBox="1"/>
          <p:nvPr/>
        </p:nvSpPr>
        <p:spPr>
          <a:xfrm>
            <a:off x="354575" y="1748375"/>
            <a:ext cx="2382600" cy="10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Велизарий был одним из самых доверенных полководцев Юстиниана. Именно ему поручали самые ответственные походы, где требовались не только смелость, но и точный расчёт.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47125" y="1178675"/>
            <a:ext cx="21975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1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Ближайший помощник императора
</a:t>
            </a:r>
            <a:endParaRPr lang="en-US" sz="1171" dirty="0"/>
          </a:p>
        </p:txBody>
      </p:sp>
      <p:sp>
        <p:nvSpPr>
          <p:cNvPr id="12" name="Text 4"/>
          <p:cNvSpPr txBox="1"/>
          <p:nvPr/>
        </p:nvSpPr>
        <p:spPr>
          <a:xfrm>
            <a:off x="3116144" y="1748375"/>
            <a:ext cx="2382600" cy="10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возглавил поход против вандалов и быстро добился успеха. Благодаря умелому командованию византийцы сумели одержать верх в Северной Африке и вернуть важную провинцию.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3208687" y="1178675"/>
            <a:ext cx="21975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в Африке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354575" y="3762875"/>
            <a:ext cx="2382600" cy="10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Велизарий действовал в Италии против остготов. Там ему приходилось воевать в сложных условиях, часто имея меньше сил, чем противник, но он всё равно добивался результатов.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447125" y="3193175"/>
            <a:ext cx="21975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за Италию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3116144" y="3762875"/>
            <a:ext cx="2382600" cy="10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Современники ценили Велизария за дисциплину, выдержку и способность побеждать в трудной обстановке. Его имя стало примером того, каким должен быть византийский полководец.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3208687" y="3193175"/>
            <a:ext cx="21975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 военного таланта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2073816"/>
            <a:ext cx="4106400" cy="13949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враги Византии и результаты борьбы
</a:t>
            </a:r>
            <a:endParaRPr lang="en-US" sz="2432" dirty="0"/>
          </a:p>
        </p:txBody>
      </p:sp>
      <p:sp>
        <p:nvSpPr>
          <p:cNvPr id="6" name="Text 2"/>
          <p:cNvSpPr txBox="1"/>
          <p:nvPr/>
        </p:nvSpPr>
        <p:spPr>
          <a:xfrm>
            <a:off x="4601025" y="10587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на каких направлениях империя воевала чаще всего и чего ей удалось добиться.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601025" y="29355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востоке победа была неполной, в Африке — быстрой, а в Италии и на Балканах борьба затянулась.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791025" y="4693900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содержание темы о войнах Юстиниана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341388"/>
            <a:ext cx="8423400" cy="31254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54500" y="320675"/>
            <a:ext cx="8423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Византия победила вандалов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54500" y="874128"/>
            <a:ext cx="84234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основана на походе Велизария в Северную Африку в 533–534 годах.
</a:t>
            </a:r>
            <a:endParaRPr lang="en-US" sz="156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22825" y="1295150"/>
            <a:ext cx="541500" cy="54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86075" y="1311900"/>
            <a:ext cx="571500" cy="50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964325" y="1337300"/>
            <a:ext cx="571500" cy="4572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Северная Африка была так важна для империи
</a:t>
            </a:r>
            <a:endParaRPr lang="en-US" sz="1986" dirty="0"/>
          </a:p>
        </p:txBody>
      </p:sp>
      <p:sp>
        <p:nvSpPr>
          <p:cNvPr id="11" name="Text 2"/>
          <p:cNvSpPr txBox="1"/>
          <p:nvPr/>
        </p:nvSpPr>
        <p:spPr>
          <a:xfrm>
            <a:off x="928925" y="2327525"/>
            <a:ext cx="19293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Хлеб и масло
</a:t>
            </a:r>
            <a:pPr algn="l" indent="0" marL="0">
              <a:lnSpc>
                <a:spcPct val="100000"/>
              </a:lnSpc>
              <a:buNone/>
            </a:pPr>
            <a:r>
              <a:rPr lang="en-US" sz="137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70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Африка снабжала империю хлебом и оливковым маслом. Это помогало обеспечивать большие города и особенно столицу, где продукты были нужны постоянно.
</a:t>
            </a:r>
            <a:endParaRPr lang="en-US" sz="1370" dirty="0"/>
          </a:p>
        </p:txBody>
      </p:sp>
      <p:sp>
        <p:nvSpPr>
          <p:cNvPr id="12" name="Text 3"/>
          <p:cNvSpPr txBox="1"/>
          <p:nvPr/>
        </p:nvSpPr>
        <p:spPr>
          <a:xfrm>
            <a:off x="3607350" y="2327525"/>
            <a:ext cx="19293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8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пути
</a:t>
            </a:r>
            <a:pPr algn="l" indent="0" marL="0">
              <a:lnSpc>
                <a:spcPct val="100000"/>
              </a:lnSpc>
              <a:buNone/>
            </a:pPr>
            <a:r>
              <a:rPr lang="en-US" sz="1388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88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Карфаген находился на важном перекрёстке морских дорог. Контроль над ним усиливал Византию в Средиземном море и облегчал перевозку войск, зерна и товаров.
</a:t>
            </a:r>
            <a:endParaRPr lang="en-US" sz="1388" dirty="0"/>
          </a:p>
        </p:txBody>
      </p:sp>
      <p:sp>
        <p:nvSpPr>
          <p:cNvPr id="13" name="Text 4"/>
          <p:cNvSpPr txBox="1"/>
          <p:nvPr/>
        </p:nvSpPr>
        <p:spPr>
          <a:xfrm>
            <a:off x="6285775" y="2327525"/>
            <a:ext cx="19293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7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для власти
</a:t>
            </a:r>
            <a:pPr algn="l" indent="0" marL="0">
              <a:lnSpc>
                <a:spcPct val="100000"/>
              </a:lnSpc>
              <a:buNone/>
            </a:pPr>
            <a:r>
              <a:rPr lang="en-US" sz="1367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67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этой провинции показало, что империя способна вести успешную войну далеко от своих границ. Это укрепило авторитет Юстиниана и уверенность в силе государства.
</a:t>
            </a:r>
            <a:endParaRPr lang="en-US" sz="136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78888" y="1038650"/>
            <a:ext cx="2941225" cy="379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54500" y="320675"/>
            <a:ext cx="8466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Италия: самая трудная война Юстиниана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622850" y="1503900"/>
            <a:ext cx="2078400" cy="11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Долгая борьба
</a:t>
            </a:r>
            <a:pPr algn="l" indent="0" marL="0">
              <a:lnSpc>
                <a:spcPct val="100000"/>
              </a:lnSpc>
              <a:buNone/>
            </a:pPr>
            <a:r>
              <a:rPr lang="en-US" sz="2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с остготами растянулась почти на двадцать лет. За это время на итальянской земле сменялись успехи и неудачи, а противник продолжал сопротивление и возвращал часть утраченных позиций.
</a:t>
            </a:r>
            <a:endParaRPr lang="en-US" sz="1214" dirty="0"/>
          </a:p>
        </p:txBody>
      </p:sp>
      <p:sp>
        <p:nvSpPr>
          <p:cNvPr id="11" name="Text 3"/>
          <p:cNvSpPr txBox="1"/>
          <p:nvPr/>
        </p:nvSpPr>
        <p:spPr>
          <a:xfrm>
            <a:off x="3384450" y="1503900"/>
            <a:ext cx="2078400" cy="11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под ударами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Византийские войска брали Рим, Равенну и другие города, но каждый успех приходилось закреплять заново. Боевые действия делали жизнь мирных жителей всё тяжелее.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622850" y="3501825"/>
            <a:ext cx="2078400" cy="11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Разорение страны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Италия сильно пострадала от войны: разрушались здания, прекращалась торговля, поля пустели. Люди теряли дома, запасы и возможность спокойно работать.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3384450" y="3501825"/>
            <a:ext cx="2078400" cy="11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Дорогая победа
</a:t>
            </a:r>
            <a:pPr algn="l" indent="0" marL="0">
              <a:lnSpc>
                <a:spcPct val="100000"/>
              </a:lnSpc>
              <a:buNone/>
            </a:pPr>
            <a:r>
              <a:rPr lang="en-US" sz="2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после успеха империя получила не процветающую страну, а разорённую территорию. Победа в Италии оказалась одной из самых дорогих в истории правления Юстиниана.
</a:t>
            </a:r>
            <a:endParaRPr lang="en-US" sz="1214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45" y="1042525"/>
            <a:ext cx="4106309" cy="342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успехов в Африке и Италии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54500" y="10425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кампании велись на западе, но их цена оказалась совершенно разной.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4500" y="29193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победа в Африке принесла больше пользы, чем долгая и разрушительная война в Италии.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4828312" y="4705875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кампаний Юстиниана I по историческому описанию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9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90" dirty="0"/>
          </a:p>
        </p:txBody>
      </p:sp>
      <p:sp>
        <p:nvSpPr>
          <p:cNvPr id="8" name="Text 1"/>
          <p:cNvSpPr txBox="1"/>
          <p:nvPr/>
        </p:nvSpPr>
        <p:spPr>
          <a:xfrm>
            <a:off x="354500" y="320675"/>
            <a:ext cx="8448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с Персией на востоке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914425" y="2227250"/>
            <a:ext cx="1693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527–532: первая война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Боевые действия велись в Армении, Месопотамии и Сирии. Ни одна из сторон не смогла добиться решающего превосходства, поэтому конфликт завершился временным миром.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843225" y="2227250"/>
            <a:ext cx="1693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532: «Вечный мир»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Договор остановил войну, но не снял главных противоречий. Византия и Сасанидский Иран продолжили соперничать за пограничные области и влияние на востоке.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772025" y="2227250"/>
            <a:ext cx="1693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540: удар по Сирии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Персидские войска захватили и разграбили Антиохию, один из важнейших городов региона. Этот поход показал, что мир оставался очень непрочным.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734213" y="2227250"/>
            <a:ext cx="1693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544–562: новые столкновения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вспыхивала снова, а окончательный мир был достигнут только в 562 году. Он удержал границу, но не принес Византии полной победы.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56026" y="1038300"/>
            <a:ext cx="4231798" cy="18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018450"/>
            <a:ext cx="4097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борьбы Византии с Сасанидским Ираном при Юстиниане.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702398" y="3020475"/>
            <a:ext cx="4097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востоке империя смогла удержать рубежи, но не уничтожила соперника; поэтому война сочеталась с переговорами и временными перемириями.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49125" y="4710550"/>
            <a:ext cx="79623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по истории Византии при Юстиниане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события на восточной границе
</a:t>
            </a:r>
            <a:endParaRPr lang="en-US" sz="293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341388"/>
            <a:ext cx="8423400" cy="31254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  <p:sp>
        <p:nvSpPr>
          <p:cNvPr id="7" name="Text 1"/>
          <p:cNvSpPr txBox="1"/>
          <p:nvPr/>
        </p:nvSpPr>
        <p:spPr>
          <a:xfrm>
            <a:off x="354500" y="320675"/>
            <a:ext cx="8423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Оборона Балкан от славян и аваров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54500" y="874128"/>
            <a:ext cx="84234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отражения набегов на балканские земли Византии при Юстиниане.
</a:t>
            </a:r>
            <a:endParaRPr lang="en-US" sz="159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  <p:sp>
        <p:nvSpPr>
          <p:cNvPr id="7" name="Text 1"/>
          <p:cNvSpPr txBox="1"/>
          <p:nvPr/>
        </p:nvSpPr>
        <p:spPr>
          <a:xfrm>
            <a:off x="354500" y="320675"/>
            <a:ext cx="83514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Крепости и стены как защита империи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59525" y="1312050"/>
            <a:ext cx="6494100" cy="10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Дунайская линия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Юстиниан усиливал оборону на Дунае, потому что именно через эту реку чаще всего проходили нападения. Крепости и гарнизоны должны были задержать врага и дать время подвести войска.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59525" y="2428425"/>
            <a:ext cx="6494100" cy="10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Стены столицы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значение имели стены Константинополя. Они защищали столицу от нападения с суши и делали её очень трудной целью даже для сильной армии.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59525" y="3544800"/>
            <a:ext cx="6494100" cy="10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и безопасность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Крепости не всегда приносили победу, но помогали выиграть время. Благодаря им империя могла удерживать важные пункты, пока основные силы были заняты на других фронтах.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32340" y="0"/>
            <a:ext cx="301377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  <p:sp>
        <p:nvSpPr>
          <p:cNvPr id="9" name="Text 1"/>
          <p:cNvSpPr txBox="1"/>
          <p:nvPr/>
        </p:nvSpPr>
        <p:spPr>
          <a:xfrm>
            <a:off x="483800" y="276375"/>
            <a:ext cx="54072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Чума Юстиниана и ее влияние на войны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483800" y="1363675"/>
            <a:ext cx="5407200" cy="105289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эпидемии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541–542 годах по империи распространилась тяжёлая чума. Болезнь быстро охватила города и деревни, а число умерших было очень велико.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83800" y="2500004"/>
            <a:ext cx="5407200" cy="105289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Ослабление государства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Эпидемия уменьшила количество солдат и рабочих рук, а также сократила поступление налогов. Из-за этого империи стало труднее содержать армию и снабжать её.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83800" y="3636332"/>
            <a:ext cx="5407200" cy="105289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для войны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фоне чумы Византии было особенно сложно вести долгую войну в Италии и одновременно удерживать порядок на огромной территории. Сил для всех задач стало меньше.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45" y="1042525"/>
            <a:ext cx="4106309" cy="342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ослабляло Византию в годы войны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54500" y="10425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тяжело было одновременно вести наступательные кампании и защищать дальние рубежи. Истощение накапливалось быстрее, чем приходили успехи.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4500" y="29193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удар по империи наносило сочетание причин, а не одна из них: деньги, люди и безопасность уменьшались одновременно.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4828312" y="4705875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темы «Византия при Юстиниане»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  <p:sp>
        <p:nvSpPr>
          <p:cNvPr id="9" name="Text 1"/>
          <p:cNvSpPr txBox="1"/>
          <p:nvPr/>
        </p:nvSpPr>
        <p:spPr>
          <a:xfrm>
            <a:off x="354500" y="320675"/>
            <a:ext cx="8221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завоеваний Юстиниана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354575" y="1748382"/>
            <a:ext cx="38079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Византия вернула Северную Африку и часть Италии, а вместе с ними — важные города, порты и влияние в западной части Средиземного моря.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02484" y="1178687"/>
            <a:ext cx="35118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Возвращённые земли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767973" y="1748382"/>
            <a:ext cx="38079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Успехи на войне укрепили положение Юстиниана и сделали его правление символом попытки восстановить былую мощь Римской империи.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915879" y="1178687"/>
            <a:ext cx="35118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авторитета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354575" y="3757182"/>
            <a:ext cx="38079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 завоевания пришлось платить долгими войнами, большими расходами и потерями людей. Некоторые области были разорены настолько, что восстановление заняло много времени.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502484" y="3187487"/>
            <a:ext cx="35118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цена побед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4767973" y="3757182"/>
            <a:ext cx="38079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владения оказалось сложно защищать. Границы стали длиннее, а империи приходилось одновременно воевать, строить укрепления и собирать деньги на армию.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4915879" y="3187487"/>
            <a:ext cx="35118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Трудности удержания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2073816"/>
            <a:ext cx="4106400" cy="13949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Победы и трудности в разных частях империи
</a:t>
            </a:r>
            <a:endParaRPr lang="en-US" sz="2531" dirty="0"/>
          </a:p>
        </p:txBody>
      </p:sp>
      <p:sp>
        <p:nvSpPr>
          <p:cNvPr id="6" name="Text 2"/>
          <p:cNvSpPr txBox="1"/>
          <p:nvPr/>
        </p:nvSpPr>
        <p:spPr>
          <a:xfrm>
            <a:off x="4601025" y="10587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война на каждом направлении имела свой результат и свою цену для Византии.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601025" y="29355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выгодными оказались быстрые кампании, а самые тяжёлые последствия принесли долгие войны и постоянная оборона.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791025" y="4693900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по военной политике Юстиниана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  <p:sp>
        <p:nvSpPr>
          <p:cNvPr id="8" name="Text 1"/>
          <p:cNvSpPr txBox="1"/>
          <p:nvPr/>
        </p:nvSpPr>
        <p:spPr>
          <a:xfrm>
            <a:off x="354500" y="320675"/>
            <a:ext cx="821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Юстиниана считают великим правителем
</a:t>
            </a:r>
            <a:endParaRPr lang="en-US" sz="2613" dirty="0"/>
          </a:p>
        </p:txBody>
      </p:sp>
      <p:sp>
        <p:nvSpPr>
          <p:cNvPr id="9" name="Text 2"/>
          <p:cNvSpPr txBox="1"/>
          <p:nvPr/>
        </p:nvSpPr>
        <p:spPr>
          <a:xfrm>
            <a:off x="551901" y="1532225"/>
            <a:ext cx="15288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Широкие цели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Юстиниан не ограничивался защитой границ. Он стремился вернуть земли бывшей Римской империи и сделать Византию сильнейшим государством Средиземноморья.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846188" y="1532225"/>
            <a:ext cx="15288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Победы и пределы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Историки ценят Юстиниана за масштаб замыслов, но его правление также показывает: большие завоевания требуют огромных ресурсов и не всегда остаются прочными.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754335" y="1532225"/>
            <a:ext cx="15288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помощники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Юстиниан опирался на талантливых полководцев, прежде всего Велизария. Именно их действия помогли добиться первых крупных успехов.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2657561" y="1532225"/>
            <a:ext cx="15288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Заметные победы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нём империя одержала крупные успехи в Северной Африке и Италии. Эти победы показали, что Византия могла действовать далеко от своих границ.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14850" y="1338950"/>
            <a:ext cx="6791700" cy="25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4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Византия при Юстиниане: победы, потери и урок истории
</a:t>
            </a:r>
            <a:pPr algn="l" indent="0" marL="0">
              <a:lnSpc>
                <a:spcPct val="100000"/>
              </a:lnSpc>
              <a:buNone/>
            </a:pPr>
            <a:r>
              <a:rPr lang="en-US" sz="22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Юстиниан показал, как далеко может зайти сильная империя, если у неё есть цель, армия и талантливые полководцы. Но его эпоха напомнила: за великие победы часто приходится платить очень дорого.
</a:t>
            </a:r>
            <a:endParaRPr lang="en-US" sz="443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2026-06-01T02:02:41Z</dcterms:created>
  <dcterms:modified xsi:type="dcterms:W3CDTF">2026-06-01T02:02:41Z</dcterms:modified>
</cp:coreProperties>
</file>