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Юго-Восточная Азия: регион контрастов, морских путей и быстрого роста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стран, сотни миллионов жителей и ключевые морские маршруты мира.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География, которая связывает океаны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Юго-Восточная Азия — это материковые и островные территории между Индийским и Тихим океанами. Такое положение сделало регион узлом торговли, миграций и культурных контактов.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Юго-Восточной Азии и их особенности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79375" y="1277362"/>
            <a:ext cx="2304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Населённые гиганты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Индонезия, Филиппины и Вьетнам формируют демографический каркас региона. Именно здесь сосредоточены крупнейшие рынки труда, внутреннего спроса и значительная часть городской агломерации.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269075" y="1277424"/>
            <a:ext cx="2304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Крупнейшая страна региона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Индонезия занимает первое место в Юго-Восточной Азии и по площади, и по численности населения. Её архипелаг объединяет тысячи островов и множество центров притяжения.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411575" y="1277424"/>
            <a:ext cx="2304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Малые, но влиятельные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Сингапур и Бруней невелики по территории, однако заметны экономической специализацией и высоким уровнем доходов. Их роль непропорционально велика по сравнению с масштабом населения.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008125" y="3414652"/>
            <a:ext cx="2304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Город-государство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Сингапур показывает другой тип развития: крайне малую территорию, высокую плотность населения и концентрацию капитала, технологий и международных услуг в одном городе.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40325" y="3414652"/>
            <a:ext cx="2304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Молодое государство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Восточный Тимор получил независимость в 2002 году и стал самым молодым государством региона. Его пример напоминает, что политическая карта Юго-Восточной Азии формировалась совсем недавно.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крупнейших стран региона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странами особенно заметен в масштабах внутреннего рынка и трудовых ресурсов.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государств доминируют по численности населения, тогда как Сингапур резко выделяется малым масштабом.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численности населения, близкие к данным ООН и национальной статистики, 2023–2024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условия: острова, реки, вулканы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островных дуг
</a:t>
            </a:r>
            <a:pPr algn="ctr" indent="0" marL="0">
              <a:lnSpc>
                <a:spcPct val="100000"/>
              </a:lnSpc>
              <a:buNone/>
            </a:pPr>
            <a:r>
              <a:rPr lang="en-US" sz="46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Юго-Восточная Азия во многом состоит из островов, полуостровов и узких перешейков. Такая мозаика рельефа определяет развитие портов, морских перевозок и прибрежных поселений, а также делает связь между территориями особенно важной для экономики и управления.
</a:t>
            </a:r>
            <a:endParaRPr lang="en-US" sz="1076" dirty="0"/>
          </a:p>
        </p:txBody>
      </p:sp>
      <p:sp>
        <p:nvSpPr>
          <p:cNvPr id="9" name="Text 2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вулканов и землетрясений
</a:t>
            </a:r>
            <a:pPr algn="ctr" indent="0" marL="0">
              <a:lnSpc>
                <a:spcPct val="100000"/>
              </a:lnSpc>
              <a:buNone/>
            </a:pPr>
            <a:r>
              <a:rPr lang="en-US" sz="46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находится в пределах Тихоокеанского огненного кольца, поэтому здесь часто фиксируются землетрясения и извержения. Особенно уязвимы Индонезия и Филиппины, где природные риски напрямую влияют на строительство, транспорт и повседневную безопасность населения.
</a:t>
            </a:r>
            <a:endParaRPr lang="en-US" sz="1076" dirty="0"/>
          </a:p>
        </p:txBody>
      </p:sp>
      <p:sp>
        <p:nvSpPr>
          <p:cNvPr id="10" name="Text 3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долины как опора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4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Меконг, Иравади, Чао Прайя и Красная река образуют плодородные долины и дельты. Именно там сосредоточены рисоводство, крупные города и густая сеть поселений, потому что вода, почвы и транспортные возможности создают наиболее удобные условия для жизни.
</a:t>
            </a:r>
            <a:endParaRPr lang="en-US" sz="1096" dirty="0"/>
          </a:p>
        </p:txBody>
      </p:sp>
      <p:sp>
        <p:nvSpPr>
          <p:cNvPr id="11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300393"/>
            <a:ext cx="4022400" cy="15912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насколько по-разному страны Юго-Восточной Азии встроены в мировую экономику.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Разброс между странами велик: от высокодоходной сервисной экономики Сингапура до более сырьевых и аграрных моделей.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банк, МВФ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различие стран региона
</a:t>
            </a:r>
            <a:endParaRPr lang="en-US" sz="2424" dirty="0"/>
          </a:p>
        </p:txBody>
      </p:sp>
      <p:sp>
        <p:nvSpPr>
          <p:cNvPr id="7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175" y="138400"/>
            <a:ext cx="8437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АСЕАН как основа регионального сотрудничества
</a:t>
            </a:r>
            <a:endParaRPr lang="en-US" sz="2644" dirty="0"/>
          </a:p>
        </p:txBody>
      </p:sp>
      <p:sp>
        <p:nvSpPr>
          <p:cNvPr id="8" name="Text 1"/>
          <p:cNvSpPr txBox="1"/>
          <p:nvPr/>
        </p:nvSpPr>
        <p:spPr>
          <a:xfrm>
            <a:off x="783175" y="946875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АСЕАН появилась в 1967 году как ответ на необходимость снизить напряжённость и создать площадку для диалога. С тех пор она стала главным механизмом регионального взаимодействия.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83175" y="2921563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 связи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из ключевых направлений работы организации — упрощение торговли и развитие транспортной связанности. Это помогает странам быстрее перемещать товары, инвестиции и рабочую силу.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24875" y="946875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баланс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АСЕАН стремится поддерживать стабильность и согласовывать правила сотрудничества между очень разными государствами. Такой подход особенно важен в регионе с разными интересами и уровнями развития.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24875" y="2921563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невмешательства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Невмешательство во внутренние дела стран-участниц остаётся базовым правилом. Оно позволяет сохранять доверие между соседями и избегать конфликтов вокруг чувствительных политических вопросов.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хозяйства Юго-Восточной Азии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Хозяйственная специализация стран региона формировалась под влиянием портов, инвестиций и участия в мировых цепочках поставок.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региона смещается от аграрной модели к индустриально-сервисной, но темпы этого перехода заметно различаются.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структуре экономик стран региона на основе данных Всемирного банка и АБР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200" y="1145885"/>
            <a:ext cx="246600" cy="1972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9375" y="1126925"/>
            <a:ext cx="176400" cy="235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95050" y="1126925"/>
            <a:ext cx="235200" cy="235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38025" y="3284800"/>
            <a:ext cx="235200" cy="235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66300" y="3303760"/>
            <a:ext cx="246600" cy="19728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 и культурное разнообразие региона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479200" y="1491250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
</a:t>
            </a:r>
            <a:pPr algn="l" indent="0" marL="0">
              <a:lnSpc>
                <a:spcPct val="100000"/>
              </a:lnSpc>
              <a:buNone/>
            </a:pPr>
            <a:r>
              <a:rPr lang="en-US" sz="69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Индонезия — крупнейшая мусульманская страна мира, а ислам заметно влияет на повседневные нормы, праздничный календарь и культурный облик многих островных обществ региона.
</a:t>
            </a:r>
            <a:endParaRPr lang="en-US" sz="1148" dirty="0"/>
          </a:p>
        </p:txBody>
      </p:sp>
      <p:sp>
        <p:nvSpPr>
          <p:cNvPr id="16" name="Text 3"/>
          <p:cNvSpPr txBox="1"/>
          <p:nvPr/>
        </p:nvSpPr>
        <p:spPr>
          <a:xfrm>
            <a:off x="3734281" y="1491250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6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Филиппинах и в Восточном Тиморе христианство является религией большинства. Это отражает более поздние исторические контакты региона с европейскими державами и миссионерством.
</a:t>
            </a:r>
            <a:endParaRPr lang="en-US" sz="1069" dirty="0"/>
          </a:p>
        </p:txBody>
      </p:sp>
      <p:sp>
        <p:nvSpPr>
          <p:cNvPr id="17" name="Text 4"/>
          <p:cNvSpPr txBox="1"/>
          <p:nvPr/>
        </p:nvSpPr>
        <p:spPr>
          <a:xfrm>
            <a:off x="6989355" y="1485124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влияния
</a:t>
            </a:r>
            <a:pPr algn="l" indent="0" marL="0">
              <a:lnSpc>
                <a:spcPct val="100000"/>
              </a:lnSpc>
              <a:buNone/>
            </a:pPr>
            <a:r>
              <a:rPr lang="en-US" sz="63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мозаика региона сформировалась под воздействием индийской, китайской, арабской и европейской цивилизаций. Поэтому здесь особенно заметны смешение языков, архитектуры и обычаев.
</a:t>
            </a:r>
            <a:endParaRPr lang="en-US" sz="1053" dirty="0"/>
          </a:p>
        </p:txBody>
      </p:sp>
      <p:sp>
        <p:nvSpPr>
          <p:cNvPr id="18" name="Text 5"/>
          <p:cNvSpPr txBox="1"/>
          <p:nvPr/>
        </p:nvSpPr>
        <p:spPr>
          <a:xfrm>
            <a:off x="2132337" y="3617375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Буддизм
</a:t>
            </a:r>
            <a:pPr algn="l" indent="0" marL="0">
              <a:lnSpc>
                <a:spcPct val="100000"/>
              </a:lnSpc>
              <a:buNone/>
            </a:pPr>
            <a:r>
              <a:rPr lang="en-US" sz="64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Таиланд, Камбоджа, Лаос и Мьянма связаны с буддийской традицией. Храмы, монастырская культура и ритуалы здесь формируют важную часть исторической памяти и общественной жизни.
</a:t>
            </a:r>
            <a:endParaRPr lang="en-US" sz="1064" dirty="0"/>
          </a:p>
        </p:txBody>
      </p:sp>
      <p:sp>
        <p:nvSpPr>
          <p:cNvPr id="19" name="Text 6"/>
          <p:cNvSpPr txBox="1"/>
          <p:nvPr/>
        </p:nvSpPr>
        <p:spPr>
          <a:xfrm>
            <a:off x="5366296" y="3617375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верования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63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 мировыми религиями сохраняются традиционные представления о духах, предках и сакральной природе пространства. Они часто переплетаются с более крупными религиозными системами.
</a:t>
            </a:r>
            <a:endParaRPr lang="en-US" sz="105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и урбанизация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4884432" y="1037175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68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Джакарта, Манила, Бангкок, Хошимин, Ханой, Куала-Лумпур и Сингапур выполняют роль главных узлов промышленности, финансов, транспорта и международной торговли в регионе.
</a:t>
            </a:r>
            <a:endParaRPr lang="en-US" sz="1366" dirty="0"/>
          </a:p>
        </p:txBody>
      </p:sp>
      <p:sp>
        <p:nvSpPr>
          <p:cNvPr id="10" name="Text 2"/>
          <p:cNvSpPr txBox="1"/>
          <p:nvPr/>
        </p:nvSpPr>
        <p:spPr>
          <a:xfrm>
            <a:off x="4884432" y="3021600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Притяжение рабочих мест
</a:t>
            </a:r>
            <a:pPr algn="l" indent="0" marL="0">
              <a:lnSpc>
                <a:spcPct val="100000"/>
              </a:lnSpc>
              <a:buNone/>
            </a:pPr>
            <a:r>
              <a:rPr lang="en-US" sz="66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во многом связан с миграцией населения из сельских районов. Люди переезжают туда, где выше доступность образования, услуг и оплачиваемой занятости.
</a:t>
            </a:r>
            <a:endParaRPr lang="en-US" sz="1326" dirty="0"/>
          </a:p>
        </p:txBody>
      </p:sp>
      <p:sp>
        <p:nvSpPr>
          <p:cNvPr id="11" name="Text 3"/>
          <p:cNvSpPr txBox="1"/>
          <p:nvPr/>
        </p:nvSpPr>
        <p:spPr>
          <a:xfrm>
            <a:off x="7144832" y="1037175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инфраструктура
</a:t>
            </a:r>
            <a:pPr algn="l" indent="0" marL="0">
              <a:lnSpc>
                <a:spcPct val="100000"/>
              </a:lnSpc>
              <a:buNone/>
            </a:pPr>
            <a:r>
              <a:rPr lang="en-US" sz="62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портовой сети усилило роль прибрежных агломераций. Через крупные города проходят основные потоки товаров, что делает их особенно важными для национальной экономики.
</a:t>
            </a:r>
            <a:endParaRPr lang="en-US" sz="1243" dirty="0"/>
          </a:p>
        </p:txBody>
      </p:sp>
      <p:sp>
        <p:nvSpPr>
          <p:cNvPr id="12" name="Text 4"/>
          <p:cNvSpPr txBox="1"/>
          <p:nvPr/>
        </p:nvSpPr>
        <p:spPr>
          <a:xfrm>
            <a:off x="7144832" y="3021600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быстрого роста
</a:t>
            </a:r>
            <a:pPr algn="l" indent="0" marL="0">
              <a:lnSpc>
                <a:spcPct val="100000"/>
              </a:lnSpc>
              <a:buNone/>
            </a:pPr>
            <a:r>
              <a:rPr lang="en-US" sz="62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повышает нагрузку на жильё, транспорт и экологию. Поэтому современный мегаполис в Юго-Восточной Азии одновременно даёт возможности и обостряет социальные проблемы.
</a:t>
            </a:r>
            <a:endParaRPr lang="en-US" sz="1254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сырьевого экспорта к цифровой экономике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ключевые этапы экономической трансформации региона под влиянием внешней торговли, инвестиций и технологического обновления.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000" y="2015075"/>
            <a:ext cx="205800" cy="235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3975" y="2015075"/>
            <a:ext cx="205800" cy="235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7950" y="2015075"/>
            <a:ext cx="205800" cy="235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01925" y="2015075"/>
            <a:ext cx="205800" cy="235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морские ворота региона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0960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Малаккский пролив
</a:t>
            </a:r>
            <a:pPr algn="l" indent="0" marL="0">
              <a:lnSpc>
                <a:spcPct val="100000"/>
              </a:lnSpc>
              <a:buNone/>
            </a:pPr>
            <a:r>
              <a:rPr lang="en-US" sz="62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 самых загруженных морских коридоров мира соединяет Индийский и Тихий океаны. Через него идут потоки нефти, газа, контейнеров и промышленного сырья, поэтому его безопасность имеет международное значение.
</a:t>
            </a:r>
            <a:endParaRPr lang="en-US" sz="1348" dirty="0"/>
          </a:p>
        </p:txBody>
      </p:sp>
      <p:sp>
        <p:nvSpPr>
          <p:cNvPr id="14" name="Text 3"/>
          <p:cNvSpPr txBox="1"/>
          <p:nvPr/>
        </p:nvSpPr>
        <p:spPr>
          <a:xfrm>
            <a:off x="263357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Зондский и Ломбокский проливы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маршруты служат альтернативными путями для судов, идущих между Азией и мировыми рынками. Их значение особенно велико при перегрузке Малаккского пролива и в период роста морской торговли.
</a:t>
            </a:r>
            <a:endParaRPr lang="en-US" sz="1346" dirty="0"/>
          </a:p>
        </p:txBody>
      </p:sp>
      <p:sp>
        <p:nvSpPr>
          <p:cNvPr id="15" name="Text 4"/>
          <p:cNvSpPr txBox="1"/>
          <p:nvPr/>
        </p:nvSpPr>
        <p:spPr>
          <a:xfrm>
            <a:off x="475755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Порты-узлы
</a:t>
            </a:r>
            <a:pPr algn="l" indent="0" marL="0">
              <a:lnSpc>
                <a:spcPct val="100000"/>
              </a:lnSpc>
              <a:buNone/>
            </a:pPr>
            <a:r>
              <a:rPr lang="en-US" sz="6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Сингапур, Джакарта, Бангкок, Хайфон и Манила связывают внутренние рынки стран региона с глобальными цепочками поставок. Через них проходят экспорт, импорт, транзитные грузы и пассажирские потоки.
</a:t>
            </a:r>
            <a:endParaRPr lang="en-US" sz="1462" dirty="0"/>
          </a:p>
        </p:txBody>
      </p:sp>
      <p:sp>
        <p:nvSpPr>
          <p:cNvPr id="16" name="Text 5"/>
          <p:cNvSpPr txBox="1"/>
          <p:nvPr/>
        </p:nvSpPr>
        <p:spPr>
          <a:xfrm>
            <a:off x="688152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Региональная связность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2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маршруты превращают Юго-Восточную Азию в узел между Восточной Азией, Южной Азией, Ближним Востоком и Европой. Именно поэтому транспорт здесь влияет и на экономику, и на политику.
</a:t>
            </a:r>
            <a:endParaRPr lang="en-US" sz="133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как важная отрасль экономики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поддерживает занятость, малый бизнес и доходы от транспорта, питания и розничной торговли. Восстановление после пандемии идёт неравномерно и зависит от доступности рейсов и визовых правил.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Таиланд сохраняет лидерство, но разрыв между странами сокращается. На динамику сильнее всего влияют транспортная связность, открытость границ и разнообразие туристического предложения.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Tourism, национальные статистические ведомства и туристические администрации стран; данные за 2023 год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и климатические риски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86625" y="128800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 торфяники
</a:t>
            </a:r>
            <a:pPr algn="l" indent="0" marL="0">
              <a:lnSpc>
                <a:spcPct val="100000"/>
              </a:lnSpc>
              <a:buNone/>
            </a:pPr>
            <a:r>
              <a:rPr lang="en-US" sz="56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тропических лесов и осушение торфяников усиливают выбросы углерода, разрушают среду обитания животных и повышают риск масштабных пожаров, особенно в засушливые периоды.
</a:t>
            </a:r>
            <a:endParaRPr lang="en-US" sz="1132" dirty="0"/>
          </a:p>
        </p:txBody>
      </p:sp>
      <p:sp>
        <p:nvSpPr>
          <p:cNvPr id="10" name="Text 2"/>
          <p:cNvSpPr txBox="1"/>
          <p:nvPr/>
        </p:nvSpPr>
        <p:spPr>
          <a:xfrm>
            <a:off x="405725" y="344795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Прибрежные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уровня моря угрожает дельтам рек, портам и густонаселённым мегаполисам. Засоление почв и подтопления уже усложняют сельское хозяйство и городское водоснабжение.
</a:t>
            </a:r>
            <a:endParaRPr lang="en-US" sz="1140" dirty="0"/>
          </a:p>
        </p:txBody>
      </p:sp>
      <p:sp>
        <p:nvSpPr>
          <p:cNvPr id="11" name="Text 3"/>
          <p:cNvSpPr txBox="1"/>
          <p:nvPr/>
        </p:nvSpPr>
        <p:spPr>
          <a:xfrm>
            <a:off x="2544696" y="128800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Экстремальная погода
</a:t>
            </a:r>
            <a:pPr algn="l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Тайфуны, наводнения и штормовые нагоны регулярно наносят ущерб дорогам, жилью и урожаю. В отдельные годы засухи дополнительно сокращают производство продовольствия и воды.
</a:t>
            </a:r>
            <a:endParaRPr lang="en-US" sz="1140" dirty="0"/>
          </a:p>
        </p:txBody>
      </p:sp>
      <p:sp>
        <p:nvSpPr>
          <p:cNvPr id="12" name="Text 4"/>
          <p:cNvSpPr txBox="1"/>
          <p:nvPr/>
        </p:nvSpPr>
        <p:spPr>
          <a:xfrm>
            <a:off x="2563796" y="344795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экосистемы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51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Загрязнение, перегрев океана и разрушение рифов уменьшают рыбные ресурсы и туристическую привлекательность побережий. Это делает охрану морской среды экономическим, а не только природным вопросом.
</a:t>
            </a:r>
            <a:endParaRPr lang="en-US" sz="1038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604141"/>
            <a:ext cx="4336500" cy="17154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демографических и социальных показателей
</a:t>
            </a:r>
            <a:endParaRPr lang="en-US" sz="2480" dirty="0"/>
          </a:p>
        </p:txBody>
      </p:sp>
      <p:sp>
        <p:nvSpPr>
          <p:cNvPr id="5" name="Text 1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внутри региона существуют разные модели развития: от высокодоходных и урбанизированных экономик до стран, где заметно сильнее влияние сельского хозяйства и ограниченной инфраструктуры.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Сингапур и Бруней выделяются высокими социальными стандартами, тогда как Камбоджа, Лаос и Мьянма отстают по доходам и доступу к качественным услугам.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банк, ООН и национальные статистические службы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0192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0199" y="924297"/>
            <a:ext cx="1790700" cy="17137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70199" y="924297"/>
            <a:ext cx="1790700" cy="17137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региона в камне и дереве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5725" y="3311346"/>
            <a:ext cx="17637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Анкор-Ват: храм, ставший символом страны
</a:t>
            </a:r>
            <a:pPr algn="ctr" indent="0" marL="0">
              <a:lnSpc>
                <a:spcPct val="100000"/>
              </a:lnSpc>
              <a:buNone/>
            </a:pPr>
            <a:r>
              <a:rPr lang="en-US" sz="44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Анкор-Ват в Камбодже впечатляет не только размерами, но и гармонией форм, созданной как религиозный комплекс и политический символ. Сегодня он напоминает о расцвете кхмерской цивилизации и привлекает миллионы посетителей, сочетая духовное значение с огромной туристической ролью.
</a:t>
            </a:r>
            <a:endParaRPr lang="en-US" sz="1032" dirty="0"/>
          </a:p>
        </p:txBody>
      </p:sp>
      <p:sp>
        <p:nvSpPr>
          <p:cNvPr id="10" name="Text 2"/>
          <p:cNvSpPr txBox="1"/>
          <p:nvPr/>
        </p:nvSpPr>
        <p:spPr>
          <a:xfrm>
            <a:off x="2471518" y="3311346"/>
            <a:ext cx="17637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Боробудур: каменная карта буддийского мира
</a:t>
            </a:r>
            <a:pPr algn="ctr" indent="0" marL="0">
              <a:lnSpc>
                <a:spcPct val="100000"/>
              </a:lnSpc>
              <a:buNone/>
            </a:pPr>
            <a:r>
              <a:rPr lang="en-US" sz="47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острове Ява Боробудур поднимается террасами, украшенными рельефами и статуями Будды. Этот памятник помогает представить древние торговые связи Индонезии и показывает, как буддийская традиция переплелась с местной культурой и ландшафтом.
</a:t>
            </a:r>
            <a:endParaRPr lang="en-US" sz="1112" dirty="0"/>
          </a:p>
        </p:txBody>
      </p:sp>
      <p:sp>
        <p:nvSpPr>
          <p:cNvPr id="11" name="Text 3"/>
          <p:cNvSpPr txBox="1"/>
          <p:nvPr/>
        </p:nvSpPr>
        <p:spPr>
          <a:xfrm>
            <a:off x="4921525" y="3311346"/>
            <a:ext cx="17637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Хойан: город, где сохранились торговые кварталы
</a:t>
            </a:r>
            <a:pPr algn="ctr" indent="0" marL="0">
              <a:lnSpc>
                <a:spcPct val="100000"/>
              </a:lnSpc>
              <a:buNone/>
            </a:pPr>
            <a:r>
              <a:rPr lang="en-US" sz="48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Хойан во Вьетнаме выделяется узкими улицами, деревянными домами и смешением азиатских и европейских архитектурных черт. Его облик напоминает о роли морской торговли и о многовековых контактах региона с внешним миром.
</a:t>
            </a:r>
            <a:endParaRPr lang="en-US" sz="1138" dirty="0"/>
          </a:p>
        </p:txBody>
      </p:sp>
      <p:sp>
        <p:nvSpPr>
          <p:cNvPr id="12" name="Text 4"/>
          <p:cNvSpPr txBox="1"/>
          <p:nvPr/>
        </p:nvSpPr>
        <p:spPr>
          <a:xfrm>
            <a:off x="7371525" y="3311346"/>
            <a:ext cx="17637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Джорджтаун: следы разных эпох на одном берегу
</a:t>
            </a:r>
            <a:pPr algn="ctr" indent="0" marL="0">
              <a:lnSpc>
                <a:spcPct val="100000"/>
              </a:lnSpc>
              <a:buNone/>
            </a:pPr>
            <a:r>
              <a:rPr lang="en-US" sz="45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квартал Джорджтауна в Малайзии известен храмами, мечетями, колониальными зданиями и уличным искусством. Здесь особенно ясно видно, как торговый порт превратился в пространство культурного соседства и живой исторической памяти.
</a:t>
            </a:r>
            <a:endParaRPr lang="en-US" sz="1055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Геополитическое значение Юго-Восточной Азии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одновременно влияет на безопасность морских путей, доступ к ресурсам и устойчивость цепочек поставок. В Южно-Китайском море эти вопросы становятся особенно чувствительными.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конкуренция держав, тем важнее для региона дипломатический баланс. АСЕАН остаётся главным механизмом снижения напряжённости и согласования позиций.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Аналитическая схема на основе открытых материалов по региональной безопасности и внешнеполитическим приоритетам стран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6050" y="228800"/>
            <a:ext cx="4720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цифровой трансформации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81335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база
</a:t>
            </a:r>
            <a:pPr algn="l" indent="0" marL="0">
              <a:lnSpc>
                <a:spcPct val="100000"/>
              </a:lnSpc>
              <a:buNone/>
            </a:pPr>
            <a:r>
              <a:rPr lang="en-US" sz="67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Сингапур и Малайзия создали наиболее развитую цифровую инфраструктуру, что ускорило внедрение электронных услуг, облачных решений и безналичных платежей в бизнесе и повседневной жизни.
</a:t>
            </a:r>
            <a:endParaRPr lang="en-US" sz="1356" dirty="0"/>
          </a:p>
        </p:txBody>
      </p:sp>
      <p:sp>
        <p:nvSpPr>
          <p:cNvPr id="10" name="Text 2"/>
          <p:cNvSpPr txBox="1"/>
          <p:nvPr/>
        </p:nvSpPr>
        <p:spPr>
          <a:xfrm>
            <a:off x="781335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онлайн-рынков
</a:t>
            </a:r>
            <a:pPr algn="l" indent="0" marL="0">
              <a:lnSpc>
                <a:spcPct val="100000"/>
              </a:lnSpc>
              <a:buNone/>
            </a:pPr>
            <a:r>
              <a:rPr lang="en-US" sz="60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Вьетнаме и Индонезии быстро расширяются электронная коммерция, финтех и стартапы. Молодая аудитория и активное использование смартфонов формируют высокий спрос на новые сервисы.
</a:t>
            </a:r>
            <a:endParaRPr lang="en-US" sz="1211" dirty="0"/>
          </a:p>
        </p:txBody>
      </p:sp>
      <p:sp>
        <p:nvSpPr>
          <p:cNvPr id="11" name="Text 3"/>
          <p:cNvSpPr txBox="1"/>
          <p:nvPr/>
        </p:nvSpPr>
        <p:spPr>
          <a:xfrm>
            <a:off x="2816152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навыки
</a:t>
            </a:r>
            <a:pPr algn="l" indent="0" marL="0">
              <a:lnSpc>
                <a:spcPct val="100000"/>
              </a:lnSpc>
              <a:buNone/>
            </a:pPr>
            <a:r>
              <a:rPr lang="en-US" sz="63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Школы, колледжи и университеты всё чаще уделяют внимание программированию, анализу данных и цифровой грамотности. Это повышает шансы молодых людей на современном рынке труда.
</a:t>
            </a:r>
            <a:endParaRPr lang="en-US" sz="1270" dirty="0"/>
          </a:p>
        </p:txBody>
      </p:sp>
      <p:sp>
        <p:nvSpPr>
          <p:cNvPr id="12" name="Text 4"/>
          <p:cNvSpPr txBox="1"/>
          <p:nvPr/>
        </p:nvSpPr>
        <p:spPr>
          <a:xfrm>
            <a:off x="2816152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Конкурентоспособность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7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Технологическое развитие помогает странам региона включаться в глобальные цепочки поставок не только как производителям, но и как создателям услуг, платформ и решений с высокой добавленной стоимостью.
</a:t>
            </a:r>
            <a:endParaRPr lang="en-US" sz="1144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Приоритеты развития Юго-Восточной Азии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объединяет социальные, экономические и экологические направления, которые чаще всего выделяются в региональных стратегиях развития.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6000" y="1174650"/>
            <a:ext cx="4280400" cy="34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Юго-Восточная Азия: регион, где рост требует выбора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Юго-Восточная Азия обладает редким сочетанием демографической силы, выгодного положения и экономической динамики, но её будущее зависит от того, смогут ли страны согласовать развитие, равенство и защиту природы.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2026-06-03T04:05:39Z</dcterms:created>
  <dcterms:modified xsi:type="dcterms:W3CDTF">2026-06-03T04:05:39Z</dcterms:modified>
</cp:coreProperties>
</file>