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jpe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jpe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jpe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jpe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94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на подъёме: главные темы и план урока
</a:t>
            </a:r>
            <a:pPr algn="l" indent="0" marL="0">
              <a:lnSpc>
                <a:spcPct val="90000"/>
              </a:lnSpc>
              <a:buNone/>
            </a:pPr>
            <a:r>
              <a:rPr lang="en-US" sz="1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4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Динамичное развитие Европы: от объединений до инноваций и образования.
</a:t>
            </a:r>
            <a:endParaRPr lang="en-US" sz="394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через века: Европа с древних времен до сегодня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прошла путь от древних королевств и войн до современного союза, где страны сотрудничают ради мира и процветания во всех сферах жизни.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 стран и 448 миллионов человек
</a:t>
            </a:r>
            <a:endParaRPr lang="en-US" sz="3601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такова современная статистика членов Европейского Союза, объединённых общей экономикой и сотрудничеством.
</a:t>
            </a:r>
            <a:endParaRPr lang="en-US" sz="1668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Евросоюз представляет собой мощный союз с общей валютой и свободой передвижения, способствующий развитию науки, культуры и торговли.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комиссия, 2023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676" y="1026927"/>
            <a:ext cx="2010900" cy="1675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3901" y="1026927"/>
            <a:ext cx="2010900" cy="1675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69126" y="1026927"/>
            <a:ext cx="2010900" cy="1675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74351" y="1026927"/>
            <a:ext cx="2010900" cy="1675095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лидеры Европы
</a:t>
            </a:r>
            <a:endParaRPr lang="en-US" sz="2600" dirty="0"/>
          </a:p>
        </p:txBody>
      </p:sp>
      <p:sp>
        <p:nvSpPr>
          <p:cNvPr id="12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3" name="Text 2"/>
          <p:cNvSpPr txBox="1"/>
          <p:nvPr/>
        </p:nvSpPr>
        <p:spPr>
          <a:xfrm>
            <a:off x="397666" y="3541850"/>
            <a:ext cx="1731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Германии основана на производстве машин, автомобилей и электроники. Это самая крупная экономика в Европе и пример экономической стабильности.
</a:t>
            </a:r>
            <a:endParaRPr lang="en-US" sz="938" dirty="0"/>
          </a:p>
        </p:txBody>
      </p:sp>
      <p:sp>
        <p:nvSpPr>
          <p:cNvPr id="14" name="Text 3"/>
          <p:cNvSpPr txBox="1"/>
          <p:nvPr/>
        </p:nvSpPr>
        <p:spPr>
          <a:xfrm>
            <a:off x="397667" y="3002500"/>
            <a:ext cx="1731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3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— мощный индустриальный центр
</a:t>
            </a:r>
            <a:endParaRPr lang="en-US" sz="1163" dirty="0"/>
          </a:p>
        </p:txBody>
      </p:sp>
      <p:sp>
        <p:nvSpPr>
          <p:cNvPr id="15" name="Text 4"/>
          <p:cNvSpPr txBox="1"/>
          <p:nvPr/>
        </p:nvSpPr>
        <p:spPr>
          <a:xfrm>
            <a:off x="2602891" y="3541850"/>
            <a:ext cx="1731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известна своими виноградниками, сыром и другими продуктами, занимая важное место в агропромышленном комплексе региона.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2602892" y="3002500"/>
            <a:ext cx="1731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— лидер сельского хозяйства
</a:t>
            </a:r>
            <a:endParaRPr lang="en-US" sz="1317" dirty="0"/>
          </a:p>
        </p:txBody>
      </p:sp>
      <p:sp>
        <p:nvSpPr>
          <p:cNvPr id="17" name="Text 6"/>
          <p:cNvSpPr txBox="1"/>
          <p:nvPr/>
        </p:nvSpPr>
        <p:spPr>
          <a:xfrm>
            <a:off x="4808116" y="3541850"/>
            <a:ext cx="1731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сочетает высокие технологии с творческим подходом, производя качественные автомобили и модные изделия мирового уровня.
</a:t>
            </a:r>
            <a:endParaRPr lang="en-US" sz="1000" dirty="0"/>
          </a:p>
        </p:txBody>
      </p:sp>
      <p:sp>
        <p:nvSpPr>
          <p:cNvPr id="18" name="Text 7"/>
          <p:cNvSpPr txBox="1"/>
          <p:nvPr/>
        </p:nvSpPr>
        <p:spPr>
          <a:xfrm>
            <a:off x="4808117" y="3002500"/>
            <a:ext cx="1731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— страна машиностроения и дизайна
</a:t>
            </a:r>
            <a:endParaRPr lang="en-US" sz="987" dirty="0"/>
          </a:p>
        </p:txBody>
      </p:sp>
      <p:sp>
        <p:nvSpPr>
          <p:cNvPr id="19" name="Text 8"/>
          <p:cNvSpPr txBox="1"/>
          <p:nvPr/>
        </p:nvSpPr>
        <p:spPr>
          <a:xfrm>
            <a:off x="7013341" y="3541850"/>
            <a:ext cx="1731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прекрасному климату и историческим памятникам Испания ежегодно принимает миллионы туристов, что приносит значительные доходы.
</a:t>
            </a:r>
            <a:endParaRPr lang="en-US" sz="941" dirty="0"/>
          </a:p>
        </p:txBody>
      </p:sp>
      <p:sp>
        <p:nvSpPr>
          <p:cNvPr id="20" name="Text 9"/>
          <p:cNvSpPr txBox="1"/>
          <p:nvPr/>
        </p:nvSpPr>
        <p:spPr>
          <a:xfrm>
            <a:off x="7013342" y="3002500"/>
            <a:ext cx="1731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Испания — туристический магнит Европы
</a:t>
            </a:r>
            <a:endParaRPr lang="en-US" sz="103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экономического роста в Европе: 2010–2023 годы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мировые кризисы, средний прирост ВВП сохранился благодаря инновационным отраслям.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рост Германии и Франции указывает на устойчивость экономики и успех внедрения новых технологий.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Евростат, 2023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структуре европейской экономики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IT и экологичных отраслей меняет привычный облик экономики Европы.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цифровым технологиям и экологии способствует снижению доли устаревших производств.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Европейский статистический офис, 2023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68" y="1026125"/>
            <a:ext cx="2457914" cy="242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тенденции и миграция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европейцев живёт в городах, где развиваются инфраструктура и социальные сервисы, что привлекает молодёжь и предпринимателей.
</a:t>
            </a:r>
            <a:endParaRPr lang="en-US" sz="845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и рост городов
</a:t>
            </a:r>
            <a:endParaRPr lang="en-US" sz="1170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Ежегодно тысячи студентов приезжают по обменным программам, внося свежие идеи и поддерживая культурное взаимодействие между странами.
</a:t>
            </a:r>
            <a:endParaRPr lang="en-US" sz="895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специалисты и обмен опытом
</a:t>
            </a:r>
            <a:endParaRPr lang="en-US" sz="839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80 лет — средняя жизнь европейцев, благодаря развитию медицины и улучшению условий жизни во всех странах региона.
</a:t>
            </a:r>
            <a:endParaRPr lang="en-US" sz="960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Продолжительность жизни и качество здоровья
</a:t>
            </a:r>
            <a:endParaRPr lang="en-US" sz="83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и научные кластеры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привлекает ученых и стартапы, развивая проекты в области робототехники и цифровых решений.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Мюнхен — центр высоких технологий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Славится поддержкой инновационных инициатив, государственными грантами и международными коллаборациями.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6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— научные исследования и развитие
</a:t>
            </a:r>
            <a:endParaRPr lang="en-US" sz="1296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города объединяют университеты и предприятия для усиления технологического прогресса и коммерциализации идей.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Эйндховен и Копенгаген — лидеры научных кластеров
</a:t>
            </a:r>
            <a:endParaRPr lang="en-US" sz="119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392" y="1026125"/>
            <a:ext cx="2009466" cy="2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4617" y="1026125"/>
            <a:ext cx="2009466" cy="249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9842" y="1026125"/>
            <a:ext cx="2009466" cy="2497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75067" y="1026125"/>
            <a:ext cx="2009466" cy="2497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и будущее Европы
</a:t>
            </a:r>
            <a:endParaRPr lang="en-US" sz="2600" dirty="0"/>
          </a:p>
        </p:txBody>
      </p:sp>
      <p:sp>
        <p:nvSpPr>
          <p:cNvPr id="16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397675" y="3941622"/>
            <a:ext cx="1731900" cy="4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компании и исследователи активно создают решения в области ИИ, влияя на промышленность и повседневную жизнь.
</a:t>
            </a:r>
            <a:endParaRPr lang="en-US" sz="722" dirty="0"/>
          </a:p>
        </p:txBody>
      </p:sp>
      <p:sp>
        <p:nvSpPr>
          <p:cNvPr id="18" name="Text 3"/>
          <p:cNvSpPr txBox="1"/>
          <p:nvPr/>
        </p:nvSpPr>
        <p:spPr>
          <a:xfrm>
            <a:off x="397676" y="3643313"/>
            <a:ext cx="17319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интеллект лидирует в инновациях
</a:t>
            </a:r>
            <a:endParaRPr lang="en-US" sz="760" dirty="0"/>
          </a:p>
        </p:txBody>
      </p:sp>
      <p:sp>
        <p:nvSpPr>
          <p:cNvPr id="19" name="Text 4"/>
          <p:cNvSpPr txBox="1"/>
          <p:nvPr/>
        </p:nvSpPr>
        <p:spPr>
          <a:xfrm>
            <a:off x="2602900" y="3941622"/>
            <a:ext cx="1731900" cy="4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цифровых платежей и блокчейн-технологий увеличивает удобство и безопасность финансовых услуг.
</a:t>
            </a:r>
            <a:endParaRPr lang="en-US" sz="869" dirty="0"/>
          </a:p>
        </p:txBody>
      </p:sp>
      <p:sp>
        <p:nvSpPr>
          <p:cNvPr id="20" name="Text 5"/>
          <p:cNvSpPr txBox="1"/>
          <p:nvPr/>
        </p:nvSpPr>
        <p:spPr>
          <a:xfrm>
            <a:off x="2602900" y="3643313"/>
            <a:ext cx="17319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Финтех меняет банковский сектор
</a:t>
            </a:r>
            <a:endParaRPr lang="en-US" sz="797" dirty="0"/>
          </a:p>
        </p:txBody>
      </p:sp>
      <p:sp>
        <p:nvSpPr>
          <p:cNvPr id="21" name="Text 6"/>
          <p:cNvSpPr txBox="1"/>
          <p:nvPr/>
        </p:nvSpPr>
        <p:spPr>
          <a:xfrm>
            <a:off x="4808125" y="3941622"/>
            <a:ext cx="1731900" cy="4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инвестирует в экологичные решения, сокращая выбросы и переходя к возобновляемым источникам энергии.
</a:t>
            </a:r>
            <a:endParaRPr lang="en-US" sz="829" dirty="0"/>
          </a:p>
        </p:txBody>
      </p:sp>
      <p:sp>
        <p:nvSpPr>
          <p:cNvPr id="22" name="Text 7"/>
          <p:cNvSpPr txBox="1"/>
          <p:nvPr/>
        </p:nvSpPr>
        <p:spPr>
          <a:xfrm>
            <a:off x="4808125" y="3643313"/>
            <a:ext cx="17319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технологии для устойчивого развития
</a:t>
            </a:r>
            <a:endParaRPr lang="en-US" sz="760" dirty="0"/>
          </a:p>
        </p:txBody>
      </p:sp>
      <p:sp>
        <p:nvSpPr>
          <p:cNvPr id="23" name="Text 8"/>
          <p:cNvSpPr txBox="1"/>
          <p:nvPr/>
        </p:nvSpPr>
        <p:spPr>
          <a:xfrm>
            <a:off x="7013349" y="3941622"/>
            <a:ext cx="1731900" cy="4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защиты данных и внедрение 5G-сетей обеспечивают быстрый и безопасный доступ к цифровым ресурсам.
</a:t>
            </a:r>
            <a:endParaRPr lang="en-US" sz="831" dirty="0"/>
          </a:p>
        </p:txBody>
      </p:sp>
      <p:sp>
        <p:nvSpPr>
          <p:cNvPr id="24" name="Text 9"/>
          <p:cNvSpPr txBox="1"/>
          <p:nvPr/>
        </p:nvSpPr>
        <p:spPr>
          <a:xfrm>
            <a:off x="7013350" y="3643313"/>
            <a:ext cx="17319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Кибербезопасность и 5G — новые горизонты
</a:t>
            </a:r>
            <a:endParaRPr lang="en-US" sz="76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образование в Европе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система ориентирована на практические знания, развитие творчества и использование цифровых технологий.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Финляндия — качество и инновации в школах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онлайн-ресурсов и STEAM-подхода помогает школьникам осваивать науки и программирование с ранних лет.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Эстония — цифровые решения в обучении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Сохраняя прочные учебные основы, школы активно интегрируют новые методы и языковые программы, расширяя возможности учащихся.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— традиции и модернизация
</a:t>
            </a:r>
            <a:endParaRPr lang="en-US" sz="13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392" y="1026125"/>
            <a:ext cx="2009466" cy="2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64617" y="1026125"/>
            <a:ext cx="2009466" cy="2497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69842" y="1026125"/>
            <a:ext cx="2009466" cy="2497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75067" y="1026125"/>
            <a:ext cx="2009466" cy="2497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европейских городов: урбанизация и "умные" технологии
</a:t>
            </a:r>
            <a:endParaRPr lang="en-US" sz="2600" dirty="0"/>
          </a:p>
        </p:txBody>
      </p:sp>
      <p:sp>
        <p:nvSpPr>
          <p:cNvPr id="16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397675" y="3941622"/>
            <a:ext cx="1731900" cy="4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5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Лондон, Париж, Берлин и Мадрид привлекают миллионы жителей благодаря развитой инфраструктуре, работе и культурным возможностям. Эти города становятся магистралями идей и деловых инициатив, формируя европейское лицо современной урбанизации.
</a:t>
            </a:r>
            <a:endParaRPr lang="en-US" sz="550" dirty="0"/>
          </a:p>
        </p:txBody>
      </p:sp>
      <p:sp>
        <p:nvSpPr>
          <p:cNvPr id="18" name="Text 3"/>
          <p:cNvSpPr txBox="1"/>
          <p:nvPr/>
        </p:nvSpPr>
        <p:spPr>
          <a:xfrm>
            <a:off x="397676" y="3643313"/>
            <a:ext cx="17319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жизнь в крупнейших мегаполисах Европы
</a:t>
            </a:r>
            <a:endParaRPr lang="en-US" sz="760" dirty="0"/>
          </a:p>
        </p:txBody>
      </p:sp>
      <p:sp>
        <p:nvSpPr>
          <p:cNvPr id="19" name="Text 4"/>
          <p:cNvSpPr txBox="1"/>
          <p:nvPr/>
        </p:nvSpPr>
        <p:spPr>
          <a:xfrm>
            <a:off x="2602900" y="3941622"/>
            <a:ext cx="1731900" cy="4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цифровых сервисов позволяет управлять городом эффективнее: от регулирования уличного освещения до улучшения транспортных потоков. Такие решения повышают качество жизни и способствуют экономии ресурсов.
</a:t>
            </a:r>
            <a:endParaRPr lang="en-US" sz="579" dirty="0"/>
          </a:p>
        </p:txBody>
      </p:sp>
      <p:sp>
        <p:nvSpPr>
          <p:cNvPr id="20" name="Text 5"/>
          <p:cNvSpPr txBox="1"/>
          <p:nvPr/>
        </p:nvSpPr>
        <p:spPr>
          <a:xfrm>
            <a:off x="2602900" y="3643313"/>
            <a:ext cx="17319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технологии для удобства жителей
</a:t>
            </a:r>
            <a:endParaRPr lang="en-US" sz="760" dirty="0"/>
          </a:p>
        </p:txBody>
      </p:sp>
      <p:sp>
        <p:nvSpPr>
          <p:cNvPr id="21" name="Text 6"/>
          <p:cNvSpPr txBox="1"/>
          <p:nvPr/>
        </p:nvSpPr>
        <p:spPr>
          <a:xfrm>
            <a:off x="4808125" y="3941622"/>
            <a:ext cx="1731900" cy="4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Амстердаме работает система, которая отслеживает движение автомобилей и пешеходов, регулируя светофоры и общественный транспорт. Благодаря этому снижается заторы и уровень загрязнения воздуха в городе.
</a:t>
            </a:r>
            <a:endParaRPr lang="en-US" sz="579" dirty="0"/>
          </a:p>
        </p:txBody>
      </p:sp>
      <p:sp>
        <p:nvSpPr>
          <p:cNvPr id="22" name="Text 7"/>
          <p:cNvSpPr txBox="1"/>
          <p:nvPr/>
        </p:nvSpPr>
        <p:spPr>
          <a:xfrm>
            <a:off x="4808125" y="3643313"/>
            <a:ext cx="17319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Амстердама — управление трафиком через интернет
</a:t>
            </a:r>
            <a:endParaRPr lang="en-US" sz="760" dirty="0"/>
          </a:p>
        </p:txBody>
      </p:sp>
      <p:sp>
        <p:nvSpPr>
          <p:cNvPr id="23" name="Text 8"/>
          <p:cNvSpPr txBox="1"/>
          <p:nvPr/>
        </p:nvSpPr>
        <p:spPr>
          <a:xfrm>
            <a:off x="7013349" y="3941622"/>
            <a:ext cx="1731900" cy="4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города развивается не только в высоту, но и в качестве жилья. Строятся экодома с зелеными крышами, удобными зонами отдыха и интеллектуальными системами энергосбережения, обеспечивающими комфорт и безопасность.
</a:t>
            </a:r>
            <a:endParaRPr lang="en-US" sz="579" dirty="0"/>
          </a:p>
        </p:txBody>
      </p:sp>
      <p:sp>
        <p:nvSpPr>
          <p:cNvPr id="24" name="Text 9"/>
          <p:cNvSpPr txBox="1"/>
          <p:nvPr/>
        </p:nvSpPr>
        <p:spPr>
          <a:xfrm>
            <a:off x="7013350" y="3643313"/>
            <a:ext cx="1731900" cy="2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жилые районы и их комфорт
</a:t>
            </a:r>
            <a:endParaRPr lang="en-US" sz="76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инфраструктура: пример развития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Eurotunnel составляет почти 50 километров, что позволяет быстро и удобно перемещать пассажиров и грузовые поезда под Ла-Маншем. Этот проект стал важным связующим звеном между двумя странами.
</a:t>
            </a:r>
            <a:endParaRPr lang="en-US" sz="948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Eurotunnel — подводный мост между Францией и Великобританией
</a:t>
            </a:r>
            <a:endParaRPr lang="en-US" sz="917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Французские TGV и немецкие ICE позволяют преодолевать сотни километров всего за несколько часов. Это значительно ускоряет транспортные связи и способствует экономическому развитию регионов.
</a:t>
            </a:r>
            <a:endParaRPr lang="en-US" sz="972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поезда TGV и ICE: скоростное сообщение в Европе
</a:t>
            </a:r>
            <a:endParaRPr lang="en-US" sz="1017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города активно развивают экологически чистый транспорт. Электробусы уменьшают выбросы, а километры новых велосипедных дорожек стимулируют жителей использовать здоровый и безвредный для природы способ передвижения.
</a:t>
            </a:r>
            <a:endParaRPr lang="en-US" sz="897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Экологичный транспорт в городах: электробусы и велосипедные дорожки
</a:t>
            </a:r>
            <a:endParaRPr lang="en-US" sz="9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68" y="1026125"/>
            <a:ext cx="2457914" cy="2420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 искусство: богатство Европы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музеи хранят тысячи произведений искусства, привлекая туристов и исследователей со всего мира. Каждая коллекция рассказывает уникальные истории и отражает богатые традиции Европы.
</a:t>
            </a:r>
            <a:endParaRPr lang="en-US" sz="768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Лувр, Эрмитаж и Прадо — сокровищницы мировой культуры
</a:t>
            </a:r>
            <a:endParaRPr lang="en-US" sz="839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200 крупных фестивалей ежегодно проходят в разных странах, от музыки до театра и кино. Эти события поддерживают творческие контакты и позволяют молодёжи окунуться в европейское культурное разнообразие.
</a:t>
            </a:r>
            <a:endParaRPr lang="en-US" sz="735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фестивали объединяют континент
</a:t>
            </a:r>
            <a:endParaRPr lang="en-US" sz="839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400 памятников и исторических мест Европы включены в список ЮНЕСКО. Они охраняются как важные свидетельства истории и традиций, знакомя школьников с культурным богатством континента.
</a:t>
            </a:r>
            <a:endParaRPr lang="en-US" sz="768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 и мировое наследие Европы
</a:t>
            </a:r>
            <a:endParaRPr lang="en-US" sz="86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забота об окружающей среде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 стремится снизить выбросы парниковых газов на 55% к 2030 году, поддерживая проекты по развитию возобновляемой энергетики и уменьшению отходов. Эти меры направлены на борьбу с изменением климата.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"Зелёная сделка" и её цели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трёх четвертях европейских школ изучают экологические вопросы, прививая ответственность за природу. Такая подготовка помогает формировать экологически сознательное поколение.
</a:t>
            </a:r>
            <a:endParaRPr lang="en-US" sz="989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в области экологии для молодёжи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города и страны активно внедряют системы сортировки отходов и ограничивают использование пластика. Это помогает сократить загрязнение и сохранить чистоту окружающей среды.
</a:t>
            </a:r>
            <a:endParaRPr lang="en-US" sz="913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 мусора и сокращение пластика
</a:t>
            </a:r>
            <a:endParaRPr lang="en-US" sz="130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медицины и биотехнологий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Германская компания BioNTech разработала одну из первых и наиболее эффективных вакцин против COVID-19, что стало важным шагом в мировой медицине и привлекло внимание к биотехнологиям Европы.
</a:t>
            </a:r>
            <a:endParaRPr lang="en-US" sz="768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3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BioNTech в борьбу с пандемией
</a:t>
            </a:r>
            <a:endParaRPr lang="en-US" sz="863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30% европейских капиталов в инновациях направлено на телемедицину, генную терапию и персонализированное лечение. Эти направления меняют традиционные подходы и улучшают качество заботы о пациентах.
</a:t>
            </a:r>
            <a:endParaRPr lang="en-US" sz="726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 новые медицинские технологии
</a:t>
            </a:r>
            <a:endParaRPr lang="en-US" sz="839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цифровых технологий врачи предоставляют консультации и мониторинг пациентов через интернет, что особенно важно для отдалённых регионов и ускоряет доступ к медицинской помощи.
</a:t>
            </a:r>
            <a:endParaRPr lang="en-US" sz="768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Телемедицина — лечение на расстоянии
</a:t>
            </a:r>
            <a:endParaRPr lang="en-US" sz="83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Туризм: открывая Европу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входит в десятку самых посещаемых стран благодаря своим историческим памятникам, уютным городкам и вкусной кухне. Внутренний туризм развивается через организованные экскурсии и семейные поездки.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и её культурные сокровища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экотроп и природных парков растёт, способствуя сохранению природы и развитию регионов. Такие маршруты позволяют школьникам изучать биологию и географию непосредственно на месте.
</a:t>
            </a:r>
            <a:endParaRPr lang="en-US" sz="919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туризм и его рост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художественные маршруты в Европе объединяют музеи, памятники и фестивали. Школьные экскурсии по таким маршрутам помогают расширять знания и вызывать интерес к культуре.
</a:t>
            </a:r>
            <a:endParaRPr lang="en-US" sz="92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7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маршруты как образовательный ресурс
</a:t>
            </a:r>
            <a:endParaRPr lang="en-US" sz="124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Стартапы и цифровая экономика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Station F — крупнейший в мире стартап-хаб, где предприниматели получают доступ к ресурсам, наставникам и финансированию. Это место объединяет молодые таланты и помогает им развивать инновационные проекты.
</a:t>
            </a:r>
            <a:endParaRPr lang="en-US" sz="741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и Station F — центр стартапов Европы
</a:t>
            </a:r>
            <a:endParaRPr lang="en-US" sz="839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созданы акселераторы и бизнес-инкубаторы, а также государственные гранты, стимулирующие запуск стартапов. Такая среда способствует развитию цифровой экономики и созданию новых рабочих мест.
</a:t>
            </a:r>
            <a:endParaRPr lang="en-US" sz="764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молодых предпринимателей
</a:t>
            </a:r>
            <a:endParaRPr lang="en-US" sz="839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2023 году более 120 стартапов достигли оценки свыше миллиарда долларов. Эти компании работают в сферах финтеха, IT и биотехнологий, демонстрируя мощь инновационного потенциала континента.
</a:t>
            </a:r>
            <a:endParaRPr lang="en-US" sz="768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Единороги Европы: примеры успеха
</a:t>
            </a:r>
            <a:endParaRPr lang="en-US" sz="9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политика и интеграция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4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Франция и Швеция реализуют инициативы по обучению языку и профессиональной адаптации мигрантов. Это облегчает их социальную интеграцию и помогает успешно строить новую жизнь.
</a:t>
            </a:r>
            <a:endParaRPr lang="en-US" sz="924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3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для мигрантов
</a:t>
            </a:r>
            <a:endParaRPr lang="en-US" sz="1243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5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разных культур стимулирует обмен традициями и идеями, что усиливает инновационный потенциал и способствует развитию толерантности и взаимопонимания среди населения.
</a:t>
            </a:r>
            <a:endParaRPr lang="en-US" sz="925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Мультикультурное общество как источник креативности
</a:t>
            </a:r>
            <a:endParaRPr lang="en-US" sz="1153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государства предоставляют помощь беженцам через программы жилья, медицинской и психологической поддержки, что способствует их успешной адаптации и социальной стабильности.
</a:t>
            </a:r>
            <a:endParaRPr lang="en-US" sz="928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беженцев и социальные проекты
</a:t>
            </a:r>
            <a:endParaRPr lang="en-US" sz="13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в мировой науке и обмен знаниями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2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Швейцарии располагается лаборатория, где исследуют структуру материи и вселенной. Здесь работают учёные со всего мира, продвигая границы науки и технологий.
</a:t>
            </a:r>
            <a:endParaRPr lang="en-US" sz="782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ЦЕРН — крупнейший центр физических исследований
</a:t>
            </a:r>
            <a:endParaRPr lang="en-US" sz="839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2020 года всё больше молодых учёных и студентов участвуют в международных проектах, что помогает обмениваться знаниями и расширять научные горизонты.
</a:t>
            </a:r>
            <a:endParaRPr lang="en-US" sz="826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обмена Erasmus+ и Marie Curie
</a:t>
            </a:r>
            <a:endParaRPr lang="en-US" sz="839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европейских школах открываются лаборатории для изучения науки, технологий, инженерии и математики, что стимулирует ранний интерес к науке и подготовку будущих специалистов.
</a:t>
            </a:r>
            <a:endParaRPr lang="en-US" sz="768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STEM-лаборатории для школьников
</a:t>
            </a:r>
            <a:endParaRPr lang="en-US" sz="91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остаётся лидером благодаря объединённости, инновациям и качественному образованию. Её стремление к развитию технологий и экологии открывает молодым людям новые возможности для роста и самореализации.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Европа: пример для будущих поколений
</a:t>
            </a:r>
            <a:endParaRPr lang="en-US" sz="2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2026-05-10T13:47:33Z</dcterms:created>
  <dcterms:modified xsi:type="dcterms:W3CDTF">2026-05-10T13:47:33Z</dcterms:modified>
</cp:coreProperties>
</file>