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200" y="-1160"/>
            <a:ext cx="5627700" cy="514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Города, где сходятся данные, капитал и внимание.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269896"/>
            <a:ext cx="53121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центры трёх отраслей
</a:t>
            </a:r>
            <a:endParaRPr lang="en-US" sz="2412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центр возникает там, где город умеет управлять потоками людей, информации, денег и внимания. Для этого нужны инфраструктура, доступ к рынкам, понятные правила, сильные кадры и быстрая логистика.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город мировым центром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Североамериканский узел
</a:t>
            </a:r>
            <a:pPr algn="l" indent="0" marL="0">
              <a:lnSpc>
                <a:spcPct val="115000"/>
              </a:lnSpc>
              <a:buNone/>
            </a:pPr>
            <a:r>
              <a:rPr lang="en-US" sz="5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 показывает, как один мегарегион может задавать ритм сразу нескольким отраслям. Здесь особенно заметны Нью-Йорк и Сан-Франциско: один работает как финансово-медийный узел, другой — как технологическая и коммуникационная точка.
</a:t>
            </a:r>
            <a:endParaRPr lang="en-US" sz="969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сеть городов
</a:t>
            </a:r>
            <a:pPr algn="l" indent="0" marL="0">
              <a:lnSpc>
                <a:spcPct val="115000"/>
              </a:lnSpc>
              <a:buNone/>
            </a:pPr>
            <a:r>
              <a:rPr lang="en-US" sz="5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строит свою силу на плотной сети взаимосвязанных городов. Лондон, Франкфурт и Амстердам дополняют друг друга: один концентрирует капитал и медиа, другой — банковскую систему, третий — логистику и цифровую инфраструктуру.
</a:t>
            </a:r>
            <a:endParaRPr lang="en-US" sz="979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Азиатская концентрация
</a:t>
            </a:r>
            <a:pPr algn="l" indent="0" marL="0">
              <a:lnSpc>
                <a:spcPct val="115000"/>
              </a:lnSpc>
              <a:buNone/>
            </a:pPr>
            <a:r>
              <a:rPr lang="en-US" sz="5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отличается сочетанием высоких темпов роста и международной связанности. Сингапур, Гонконг, Токио, Сеул и Шанхай образуют набор центров, где связь, реклама и финансы развиваются рядом с крупнейшими рынками региона.
</a:t>
            </a:r>
            <a:endParaRPr lang="en-US" sz="995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карта центров: где сосредоточены отрасли
</a:t>
            </a:r>
            <a:endParaRPr lang="en-US" sz="201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мирового центра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77809" y="1666755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Прежде всего нужен физический и цифровой каркас: транспорт, связь, дата-центры, офисные кластеры и надёжные энергосети. Без этого город не может обслуживать большие объёмы операций и быстро расти.
</a:t>
            </a:r>
            <a:endParaRPr lang="en-US" sz="1039" dirty="0"/>
          </a:p>
        </p:txBody>
      </p:sp>
      <p:sp>
        <p:nvSpPr>
          <p:cNvPr id="12" name="Text 3"/>
          <p:cNvSpPr txBox="1"/>
          <p:nvPr/>
        </p:nvSpPr>
        <p:spPr>
          <a:xfrm>
            <a:off x="3126384" y="2417968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 рынкам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должен быть связан с крупными рынками и международными потоками. Именно это делает его удобным для сделок, размещения штаб-квартир и работы с клиентами из разных стран.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244325" y="992693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Стабильные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Предсказуемые правила снижают риски для бизнеса и инвесторов. Когда регулирование стабильно, компании охотнее размещают в городе деньги, данные и управленческие функции.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654138" y="2415723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Кадры и экспертиза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пул специалистов обеспечивает специализацию и постоянное обновление компетенций. Если город теряет кадры, часть функций уходит в другие центры, даже при сильной экономике.
</a:t>
            </a:r>
            <a:endParaRPr lang="en-US" sz="103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2228911"/>
            <a:ext cx="4014300" cy="122790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главных региона концентрации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региона концентрируют основные отраслевые узлы и формируют глобальную конкуренцию городов.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трёх регионах центры возникают там, где совпадают рынки, инфраструктура и международные потоки.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презентации
</a:t>
            </a:r>
            <a:endParaRPr lang="en-US" sz="66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устроены телекоммуникации как отрасль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56787" y="1642962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Сетевая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2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Телекоммуникационная отрасль держится на магистральных сетях, которые соединяют города, страны и континенты. Чем плотнее сеть, тем выше скорость передачи данных и тем шире круг клиентов.
</a:t>
            </a:r>
            <a:endParaRPr lang="en-US" sz="797" dirty="0"/>
          </a:p>
        </p:txBody>
      </p:sp>
      <p:sp>
        <p:nvSpPr>
          <p:cNvPr id="12" name="Text 3"/>
          <p:cNvSpPr txBox="1"/>
          <p:nvPr/>
        </p:nvSpPr>
        <p:spPr>
          <a:xfrm>
            <a:off x="972675" y="2347685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Техническая база
</a:t>
            </a:r>
            <a:pPr algn="l" indent="0" marL="0">
              <a:lnSpc>
                <a:spcPct val="115000"/>
              </a:lnSpc>
              <a:buNone/>
            </a:pPr>
            <a:r>
              <a:rPr lang="en-US" sz="2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Дата-центры и морские кабели превращают город в точку хранения и перенаправления трафика. Именно поэтому важны не только офисы компаний, но и техническая инфраструктура под ними.
</a:t>
            </a:r>
            <a:endParaRPr lang="en-US" sz="801" dirty="0"/>
          </a:p>
        </p:txBody>
      </p:sp>
      <p:sp>
        <p:nvSpPr>
          <p:cNvPr id="13" name="Text 4"/>
          <p:cNvSpPr txBox="1"/>
          <p:nvPr/>
        </p:nvSpPr>
        <p:spPr>
          <a:xfrm>
            <a:off x="972663" y="3052642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спрос
</a:t>
            </a:r>
            <a:pPr algn="l" indent="0" marL="0">
              <a:lnSpc>
                <a:spcPct val="115000"/>
              </a:lnSpc>
              <a:buNone/>
            </a:pPr>
            <a:r>
              <a:rPr lang="en-US" sz="2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связи тянется туда, где сосредоточены финансовые организации, IT-компании и корпорации с постоянным обменом данными. Там выше спрос на надёжные каналы и резервирование.
</a:t>
            </a:r>
            <a:endParaRPr lang="en-US" sz="797" dirty="0"/>
          </a:p>
        </p:txBody>
      </p:sp>
      <p:sp>
        <p:nvSpPr>
          <p:cNvPr id="14" name="Text 5"/>
          <p:cNvSpPr txBox="1"/>
          <p:nvPr/>
        </p:nvSpPr>
        <p:spPr>
          <a:xfrm>
            <a:off x="356797" y="3743304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Глобальная связанность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2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аэропорты и удобная деловая среда помогают управлять отраслью на глобальном уровне. Для телеком-центра важны не только провода и частоты, но и быстрый доступ к партнёрам.
</a:t>
            </a:r>
            <a:endParaRPr lang="en-US" sz="79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656" y="108800"/>
            <a:ext cx="4225588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Телекоммуникации: ключевые городские узлы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839525" y="1652450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США: две разные роли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Нью-Йорк и Сан-Франциско показывают американскую модель, где телекоммуникации тесно связаны с финансовыми компаниями, платформами и крупными корпоративными клиентами. Это делает спрос особенно устойчивым.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839525" y="2489595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Европа: связь и бизнес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 и Париж выступают как европейские узлы, где связь обслуживает деловую активность, международные коммуникации и крупные медиа-рынки. Здесь особенно важны качество сетей и высокая плотность клиентов.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839538" y="3326729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Азия: масштаб и скорость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Токио, Сеул и Шанхай демонстрируют азиатскую мощь в технологиях и цифровой инфраструктуре. В Сингапуре к этому добавляются региональная роль и удобство для трансграничных операций.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839525" y="4166383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принцип концентрации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этих городах телекоммуникации развиваются не отдельно, а вместе с другими сервисами. Чем больше международных компаний, тем выше требования к надёжности, скорости и качеству связи.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Телекоммуникации: два коротких кейса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86400" y="2384375"/>
            <a:ext cx="31008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Лондон: связь для финансов
</a:t>
            </a:r>
            <a:pPr algn="l" indent="0" marL="0">
              <a:lnSpc>
                <a:spcPct val="115000"/>
              </a:lnSpc>
              <a:buNone/>
            </a:pPr>
            <a:r>
              <a:rPr lang="en-US" sz="6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 стал одним из главных европейских узлов связи благодаря сочетанию финансового сектора, международных компаний и развитых дата-центров. Здесь особенно ценится быстрая и надёжная передача больших объёмов данных.
</a:t>
            </a:r>
            <a:endParaRPr lang="en-US" sz="1146" dirty="0"/>
          </a:p>
        </p:txBody>
      </p:sp>
      <p:sp>
        <p:nvSpPr>
          <p:cNvPr id="10" name="Text 3"/>
          <p:cNvSpPr txBox="1"/>
          <p:nvPr/>
        </p:nvSpPr>
        <p:spPr>
          <a:xfrm>
            <a:off x="4525709" y="3111630"/>
            <a:ext cx="31008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Сингапур: региональный хаб
</a:t>
            </a:r>
            <a:pPr algn="l" indent="0" marL="0">
              <a:lnSpc>
                <a:spcPct val="115000"/>
              </a:lnSpc>
              <a:buNone/>
            </a:pPr>
            <a:r>
              <a:rPr lang="en-US" sz="6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Сингапур использует выгодное положение, морскую инфраструктуру и жёстко выстроенное регулирование. Это позволяет ему обслуживать не только внутренний рынок, но и широкий регион Юго-Восточной Азии.
</a:t>
            </a:r>
            <a:endParaRPr lang="en-US" sz="114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устроена рекламная индустрия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838975" y="1651475"/>
            <a:ext cx="14313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к медиа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Рекламная индустрия развивается там, где рядом находятся медиа, агентства и крупные бренды. Это позволяет быстро создавать кампании, тестировать идеи и запускать их на широкую аудиторию.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358667" y="1651752"/>
            <a:ext cx="14313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Американские центры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Нью-Йорк и Лос-Анджелес особенно сильны благодаря сочетанию рекламного бизнеса, телевидения, кино и digital-платформ. В таких городах креатив сразу соединяется с масштабным рынком.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869383" y="1653064"/>
            <a:ext cx="14313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аудитория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 и Париж важны как многоязычные и международные площадки. Они дают доступ к крупным европейским аудиториям и одновременно позволяют работать с глобальными клиентами.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380090" y="1656239"/>
            <a:ext cx="14313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и Ближний Восток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Токио, Сеул, Дубай и Сингапур показывают, что реклама следует за платёжеспособным спросом и цифровыми сервисами. Чем выше концентрация брендов и пользователей, тем ценнее город для отрасли.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6879680" y="1660239"/>
            <a:ext cx="14313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 аналитика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Платформы данных усилили роль городов, где можно быстро анализировать поведение потребителей. Поэтому рекламный центр сегодня — это не только творческая среда, но и пространство точной аналитики.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70607" y="1666450"/>
            <a:ext cx="32457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отрасли редко существуют отдельно: в городах они образуют одну сеть потоков, где каждый сектор усиливает два других.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790137" y="1301717"/>
            <a:ext cx="33150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790150" y="2762975"/>
            <a:ext cx="3315000" cy="11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отрасли формируют единую экосистему городского развития.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790150" y="3974600"/>
            <a:ext cx="3315000" cy="1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презентации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617" y="1023589"/>
            <a:ext cx="249000" cy="249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4870" y="1023565"/>
            <a:ext cx="249000" cy="249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0190" y="1037399"/>
            <a:ext cx="249000" cy="22133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35508" y="2433090"/>
            <a:ext cx="249000" cy="249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функции финансового центра
</a:t>
            </a:r>
            <a:endParaRPr lang="en-US" sz="2012" dirty="0"/>
          </a:p>
        </p:txBody>
      </p:sp>
      <p:sp>
        <p:nvSpPr>
          <p:cNvPr id="13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762731" y="1664203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Биржи и банки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Биржи и банки превращают сбережения в инвестиции, а компании получают доступ к кредитам, акциям и расчётам. Без такой связки крупным городам трудно обслуживать международную торговлю и рост бизнеса.
</a:t>
            </a:r>
            <a:endParaRPr lang="en-US" sz="945" dirty="0"/>
          </a:p>
        </p:txBody>
      </p:sp>
      <p:sp>
        <p:nvSpPr>
          <p:cNvPr id="15" name="Text 3"/>
          <p:cNvSpPr txBox="1"/>
          <p:nvPr/>
        </p:nvSpPr>
        <p:spPr>
          <a:xfrm>
            <a:off x="358508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Инвестиции и риск
</a:t>
            </a:r>
            <a:pPr algn="l" indent="0" marL="0">
              <a:lnSpc>
                <a:spcPct val="115000"/>
              </a:lnSpc>
              <a:buNone/>
            </a:pPr>
            <a:r>
              <a:rPr lang="en-US" sz="4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Инвестиционные компании соединяют капитал с проектами, оценивают риск и помогают распределять деньги между отраслями. Там, где решения принимаются быстро, финансовый центр становится площадкой для глобальных сделок.
</a:t>
            </a:r>
            <a:endParaRPr lang="en-US" sz="938" dirty="0"/>
          </a:p>
        </p:txBody>
      </p:sp>
      <p:sp>
        <p:nvSpPr>
          <p:cNvPr id="16" name="Text 4"/>
          <p:cNvSpPr txBox="1"/>
          <p:nvPr/>
        </p:nvSpPr>
        <p:spPr>
          <a:xfrm>
            <a:off x="640040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Платежи и расчёты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Платёжная инфраструктура делает город удобным для ежедневных и трансграничных операций. Если переводы проходят быстро и надёжно, в центре легче работать корпорациям, медиа и онлайн-сервисам.
</a:t>
            </a:r>
            <a:endParaRPr lang="en-US" sz="945" dirty="0"/>
          </a:p>
        </p:txBody>
      </p:sp>
      <p:sp>
        <p:nvSpPr>
          <p:cNvPr id="17" name="Text 5"/>
          <p:cNvSpPr txBox="1"/>
          <p:nvPr/>
        </p:nvSpPr>
        <p:spPr>
          <a:xfrm>
            <a:off x="2875719" y="3073705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Доверие и 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4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Страхование снижает неопределённость, а доверие к правилам удерживает международный капитал. Именно поэтому финансовые узлы особенно ценят предсказуемое регулирование, правовую защиту и устойчивую деловую среду.
</a:t>
            </a:r>
            <a:endParaRPr lang="en-US" sz="89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000" y="1130466"/>
            <a:ext cx="8784000" cy="198931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Города-лидеры финансовой системы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36350" y="37379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какие города чаще всего выступают опорными узлами мировой финансовой системы и за счёт чего они сохраняют притяжение капитала.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600" y="3386250"/>
            <a:ext cx="8784000" cy="11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структуре мировых финансовых центров и их специализации.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3217394" y="37388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финансовые центры объединяют ликвидность, доступ к внешним рынкам и развитую инфраструктуру сделок.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656" y="108800"/>
            <a:ext cx="4225588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примера финансовой концентрации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39525" y="238042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Нью-Йорк: поток капитала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Нью-Йорк соединяет Уолл-стрит, крупные банки и медиарынок, поэтому здесь одновременно движутся деньги, новости и ожидания инвесторов. Такая плотность усиливает роль города как центра принятия решений.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839550" y="374347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Франкфурт: европейская опора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Франкфурт вырос как финансовый узел благодаря сильной банковской системе, европейской бирже и близости к промышленным компаниям. Город удобен для управления рисками и международных расчётов в пределах Европы.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отрасли образуют замкнутый цикл
</a:t>
            </a:r>
            <a:endParaRPr lang="en-US" sz="1957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основана на обмене данными, вниманием аудитории и капиталом, которые циркулируют между городскими центрами.
</a:t>
            </a:r>
            <a:endParaRPr lang="en-US" sz="11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01" y="2926300"/>
            <a:ext cx="2107934" cy="211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6888" y="2926525"/>
            <a:ext cx="2110869" cy="2115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6011" y="2926525"/>
            <a:ext cx="2110869" cy="2115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801062" y="1652125"/>
            <a:ext cx="1773994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всё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глобальном городе один и тот же квартал может обслуживать операторов связи, рекламные агентства и банки. Это снижает время на переговоры, облегчает поиск партнёров и делает город особенно привлекательным для штаб-квартир.
</a:t>
            </a:r>
            <a:endParaRPr lang="en-US" sz="882" dirty="0"/>
          </a:p>
        </p:txBody>
      </p:sp>
      <p:sp>
        <p:nvSpPr>
          <p:cNvPr id="13" name="Text 2"/>
          <p:cNvSpPr txBox="1"/>
          <p:nvPr/>
        </p:nvSpPr>
        <p:spPr>
          <a:xfrm>
            <a:off x="3608544" y="1651085"/>
            <a:ext cx="1786392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создаёт преимущество
</a:t>
            </a:r>
            <a:pPr algn="l" indent="0" marL="0">
              <a:lnSpc>
                <a:spcPct val="115000"/>
              </a:lnSpc>
              <a:buNone/>
            </a:pPr>
            <a:r>
              <a:rPr lang="en-US" sz="4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Нью-Йорк, Лондон, Сингапур и Гонконг выигрывают не только масштабом, но и плотностью функций. Здесь проще запускать новые сервисы, потому что рядом уже есть клиенты, инфраструктура и специалисты.
</a:t>
            </a:r>
            <a:endParaRPr lang="en-US" sz="877" dirty="0"/>
          </a:p>
        </p:txBody>
      </p:sp>
      <p:sp>
        <p:nvSpPr>
          <p:cNvPr id="14" name="Text 3"/>
          <p:cNvSpPr txBox="1"/>
          <p:nvPr/>
        </p:nvSpPr>
        <p:spPr>
          <a:xfrm>
            <a:off x="6427668" y="1651085"/>
            <a:ext cx="1786392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компании выбирают их
</a:t>
            </a:r>
            <a:pPr algn="l" indent="0" marL="0">
              <a:lnSpc>
                <a:spcPct val="115000"/>
              </a:lnSpc>
              <a:buNone/>
            </a:pPr>
            <a:r>
              <a:rPr lang="en-US" sz="4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международной компании такой город — это готовая экосистема, где можно быстро подключить связь, разместить рекламу и организовать финансирование. Поэтому конкуренция между городами идёт за одни и те же потоки.
</a:t>
            </a:r>
            <a:endParaRPr lang="en-US" sz="893" dirty="0"/>
          </a:p>
        </p:txBody>
      </p:sp>
      <p:sp>
        <p:nvSpPr>
          <p:cNvPr id="15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истории глобального города
</a:t>
            </a:r>
            <a:endParaRPr lang="en-US" sz="20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преимуществ отраслей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разные опорные преимущества отраслей: связь держится на инфраструктуре, реклама — на внимании аудитории, финансы — на доверии и ликвидности.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Финансы выглядят наиболее чувствительными к качеству правил, а телеком и реклама сильнее зависят от городской инфраструктуры и концентрации клиентов.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экспертная оценка по трём отраслям на основе их типичных факторов концентрации.
</a:t>
            </a:r>
            <a:endParaRPr lang="en-US" sz="66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главных уязвимости центров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56787" y="1642962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Издержки
</a:t>
            </a:r>
            <a:pPr algn="l" indent="0" marL="0">
              <a:lnSpc>
                <a:spcPct val="115000"/>
              </a:lnSpc>
              <a:buNone/>
            </a:pPr>
            <a:r>
              <a:rPr lang="en-US" sz="2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аренда и зарплаты быстро повышают издержки бизнеса. Когда расходы растут быстрее выручки, компании начинают переносить часть функций в более дешёвые города и регионы.
</a:t>
            </a:r>
            <a:endParaRPr lang="en-US" sz="801" dirty="0"/>
          </a:p>
        </p:txBody>
      </p:sp>
      <p:sp>
        <p:nvSpPr>
          <p:cNvPr id="12" name="Text 3"/>
          <p:cNvSpPr txBox="1"/>
          <p:nvPr/>
        </p:nvSpPr>
        <p:spPr>
          <a:xfrm>
            <a:off x="972675" y="2347685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Перегрузка
</a:t>
            </a:r>
            <a:pPr algn="l" indent="0" marL="0">
              <a:lnSpc>
                <a:spcPct val="115000"/>
              </a:lnSpc>
              <a:buNone/>
            </a:pPr>
            <a:r>
              <a:rPr lang="en-US" sz="2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Перегрузка транспорта и сетей снижает эффективность центра. Если офисы, аэропорты и каналы связи не справляются с потоком людей и данных, преимущества плотности превращаются в препятствие.
</a:t>
            </a:r>
            <a:endParaRPr lang="en-US" sz="797" dirty="0"/>
          </a:p>
        </p:txBody>
      </p:sp>
      <p:sp>
        <p:nvSpPr>
          <p:cNvPr id="13" name="Text 4"/>
          <p:cNvSpPr txBox="1"/>
          <p:nvPr/>
        </p:nvSpPr>
        <p:spPr>
          <a:xfrm>
            <a:off x="972663" y="3052642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Шоки
</a:t>
            </a:r>
            <a:pPr algn="l" indent="0" marL="0">
              <a:lnSpc>
                <a:spcPct val="115000"/>
              </a:lnSpc>
              <a:buNone/>
            </a:pPr>
            <a:r>
              <a:rPr lang="en-US" sz="2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Кризисы, колебания рынков и кибератаки особенно опасны для узлов, где сосредоточены деньги и информация. Чем выше концентрация, тем сильнее эффект от одного сбоя или внешнего шока.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356797" y="3743304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Адаптация
</a:t>
            </a:r>
            <a:pPr algn="l" indent="0" marL="0">
              <a:lnSpc>
                <a:spcPct val="115000"/>
              </a:lnSpc>
              <a:buNone/>
            </a:pPr>
            <a:r>
              <a:rPr lang="en-US" sz="2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Удержать лидерство помогает быстрая адаптация: обновление инфраструктуры, защита данных и развитие кадров. Центр остаётся сильным, если умеет не только накапливать ресурсы, но и перестраиваться.
</a:t>
            </a:r>
            <a:endParaRPr lang="en-US" sz="79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меняют географию центров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 1: 5G и новая связь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более быстрые сети, а города конкурируют за качество связи, частоты и оптоволоконную инфраструктуру. Это усиливает значение тех узлов, где уже есть плотные деловые связи.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399695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 2: облака и ИИ
</a:t>
            </a:r>
            <a:pPr algn="l" indent="0" marL="0">
              <a:lnSpc>
                <a:spcPct val="115000"/>
              </a:lnSpc>
              <a:buNone/>
            </a:pPr>
            <a:r>
              <a:rPr lang="en-US" sz="5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Облачные сервисы и искусственный интеллект переводят часть работы в цифровую среду. Города, которые рано внедряют такие решения, получают преимущество в обработке данных и управлении компаниями.
</a:t>
            </a:r>
            <a:endParaRPr lang="en-US" sz="1002" dirty="0"/>
          </a:p>
        </p:txBody>
      </p:sp>
      <p:sp>
        <p:nvSpPr>
          <p:cNvPr id="13" name="Text 4"/>
          <p:cNvSpPr txBox="1"/>
          <p:nvPr/>
        </p:nvSpPr>
        <p:spPr>
          <a:xfrm>
            <a:off x="4619366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 3: новые расчёты
</a:t>
            </a:r>
            <a:pPr algn="l" indent="0" marL="0">
              <a:lnSpc>
                <a:spcPct val="115000"/>
              </a:lnSpc>
              <a:buNone/>
            </a:pPr>
            <a:r>
              <a:rPr lang="en-US" sz="5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платежи ускоряют торговлю и международные расчёты. Финансовые центры с надёжными правилами и удобной инфраструктурой привлекают больше операций и финтех-компаний.
</a:t>
            </a:r>
            <a:endParaRPr lang="en-US" sz="1002" dirty="0"/>
          </a:p>
        </p:txBody>
      </p:sp>
      <p:sp>
        <p:nvSpPr>
          <p:cNvPr id="14" name="Text 5"/>
          <p:cNvSpPr txBox="1"/>
          <p:nvPr/>
        </p:nvSpPr>
        <p:spPr>
          <a:xfrm>
            <a:off x="6839048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 4: гибридная конкуренция
</a:t>
            </a:r>
            <a:pPr algn="l" indent="0" marL="0">
              <a:lnSpc>
                <a:spcPct val="115000"/>
              </a:lnSpc>
              <a:buNone/>
            </a:pPr>
            <a:r>
              <a:rPr lang="en-US" sz="5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Удалённая работа расширяет конкуренцию между городами, но не отменяет роль сильных центров. Выигрывают те, кто сочетает цифровую гибкость, безопасность и высокое качество городской среды.
</a:t>
            </a:r>
            <a:endParaRPr lang="en-US" sz="100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2388302"/>
            <a:ext cx="4014300" cy="9091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Функциональная специализация городов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города не только по названию, но и по функции в мировой системе: где-то доминирует рынок, где-то — штаб-квартира, медиаузел или финансовая площадка.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городов различается, но наиболее сильные центры обычно совмещают сразу несколько функций и поэтому устойчивее к конкуренции.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типичным функциям мировых городов в телекоммуникациях, рекламе и финансах.
</a:t>
            </a:r>
            <a:endParaRPr lang="en-US" sz="66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потока, одна городская система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лидеры в телекоммуникациях, рекламе и финансах удерживают позиции не размером, а способностью быстро соединять данные, капитал и внимание. Побеждают города, где инфраструктура, правила и кадры работают как единая система.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2026-07-27T04:30:56Z</dcterms:created>
  <dcterms:modified xsi:type="dcterms:W3CDTF">2026-07-27T04:30:56Z</dcterms:modified>
</cp:coreProperties>
</file>