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jpeg"/><Relationship Id="rId5" Type="http://schemas.openxmlformats.org/officeDocument/2006/relationships/image" Target="../media/image-7-5.png"/><Relationship Id="rId6" Type="http://schemas.openxmlformats.org/officeDocument/2006/relationships/image" Target="../media/image-7-6.jpeg"/><Relationship Id="rId7" Type="http://schemas.openxmlformats.org/officeDocument/2006/relationships/image" Target="../media/image-7-7.png"/><Relationship Id="rId8" Type="http://schemas.openxmlformats.org/officeDocument/2006/relationships/image" Target="../media/image-7-8.jpeg"/><Relationship Id="rId9" Type="http://schemas.openxmlformats.org/officeDocument/2006/relationships/image" Target="../media/image-7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image" Target="../media/image-10-9.png"/><Relationship Id="rId10" Type="http://schemas.openxmlformats.org/officeDocument/2006/relationships/image" Target="../media/image-10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image" Target="../media/image-16-9.png"/><Relationship Id="rId10" Type="http://schemas.openxmlformats.org/officeDocument/2006/relationships/image" Target="../media/image-16-10.png"/><Relationship Id="rId11" Type="http://schemas.openxmlformats.org/officeDocument/2006/relationships/image" Target="../media/image-16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31200" y="3187"/>
            <a:ext cx="7265700" cy="513707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74512" y="2077350"/>
            <a:ext cx="35949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9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Возведение суммы и разности в квадрат и в куб
</a:t>
            </a:r>
            <a:endParaRPr lang="en-US" sz="1912" dirty="0"/>
          </a:p>
        </p:txBody>
      </p:sp>
      <p:sp>
        <p:nvSpPr>
          <p:cNvPr id="6" name="Text 1"/>
          <p:cNvSpPr txBox="1"/>
          <p:nvPr/>
        </p:nvSpPr>
        <p:spPr>
          <a:xfrm>
            <a:off x="2878523" y="1744325"/>
            <a:ext cx="33870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46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46" dirty="0"/>
          </a:p>
        </p:txBody>
      </p:sp>
      <p:sp>
        <p:nvSpPr>
          <p:cNvPr id="7" name="Text 2"/>
          <p:cNvSpPr txBox="1"/>
          <p:nvPr/>
        </p:nvSpPr>
        <p:spPr>
          <a:xfrm>
            <a:off x="2774512" y="2719400"/>
            <a:ext cx="3594900" cy="6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Четыре формулы, которые ускоряют раскрытие скобок и упрощение выражений.
</a:t>
            </a:r>
            <a:endParaRPr lang="en-US" sz="9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95287" y="440187"/>
            <a:ext cx="4082550" cy="4261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440700"/>
            <a:ext cx="4008900" cy="5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это нужно в 7 классе
</a:t>
            </a:r>
            <a:endParaRPr lang="en-US" sz="1812" dirty="0"/>
          </a:p>
        </p:txBody>
      </p:sp>
      <p:sp>
        <p:nvSpPr>
          <p:cNvPr id="8" name="Text 1"/>
          <p:cNvSpPr txBox="1"/>
          <p:nvPr/>
        </p:nvSpPr>
        <p:spPr>
          <a:xfrm>
            <a:off x="360000" y="3860975"/>
            <a:ext cx="3628200" cy="8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формулы опираются на свойства умножения и степеней. Они помогают быстро преобразовывать выражения, упрощать многочлены и решать уравнения, а ещё становятся важной основой для дальнейшего изучения алгебры.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8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489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92050" y="2138675"/>
            <a:ext cx="4491900" cy="152592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440700"/>
            <a:ext cx="5843100" cy="5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Четыре основные формулы
</a:t>
            </a:r>
            <a:endParaRPr lang="en-US" sz="1812" dirty="0"/>
          </a:p>
        </p:txBody>
      </p:sp>
      <p:sp>
        <p:nvSpPr>
          <p:cNvPr id="8" name="Text 1"/>
          <p:cNvSpPr txBox="1"/>
          <p:nvPr/>
        </p:nvSpPr>
        <p:spPr>
          <a:xfrm>
            <a:off x="360000" y="1762938"/>
            <a:ext cx="36819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Сводная таблица показывает вид формулы, число членов и знаки в ответе.
</a:t>
            </a:r>
            <a:endParaRPr lang="en-US" sz="1302" dirty="0"/>
          </a:p>
        </p:txBody>
      </p:sp>
      <p:sp>
        <p:nvSpPr>
          <p:cNvPr id="9" name="Text 2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8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489" dirty="0"/>
          </a:p>
        </p:txBody>
      </p:sp>
      <p:sp>
        <p:nvSpPr>
          <p:cNvPr id="10" name="Text 3"/>
          <p:cNvSpPr txBox="1"/>
          <p:nvPr/>
        </p:nvSpPr>
        <p:spPr>
          <a:xfrm>
            <a:off x="360000" y="2974513"/>
            <a:ext cx="36819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квадратов всегда три члена, у кубов — четыре; различие между суммой и разностью видно прежде всего по знакам.
</a:t>
            </a:r>
            <a:endParaRPr lang="en-US" sz="1302" dirty="0"/>
          </a:p>
        </p:txBody>
      </p:sp>
      <p:sp>
        <p:nvSpPr>
          <p:cNvPr id="11" name="Text 4"/>
          <p:cNvSpPr txBox="1"/>
          <p:nvPr/>
        </p:nvSpPr>
        <p:spPr>
          <a:xfrm>
            <a:off x="360000" y="4143450"/>
            <a:ext cx="3681900" cy="17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Формулы сокращённого умножения: квадрат и куб суммы и разности.
</a:t>
            </a:r>
            <a:endParaRPr lang="en-US" sz="80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440700"/>
            <a:ext cx="8418900" cy="5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устроен квадрат суммы
</a:t>
            </a:r>
            <a:endParaRPr lang="en-US" sz="1812" dirty="0"/>
          </a:p>
        </p:txBody>
      </p:sp>
      <p:sp>
        <p:nvSpPr>
          <p:cNvPr id="8" name="Text 1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8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489" dirty="0"/>
          </a:p>
        </p:txBody>
      </p:sp>
      <p:sp>
        <p:nvSpPr>
          <p:cNvPr id="9" name="Text 2"/>
          <p:cNvSpPr txBox="1"/>
          <p:nvPr/>
        </p:nvSpPr>
        <p:spPr>
          <a:xfrm>
            <a:off x="722850" y="1311375"/>
            <a:ext cx="4448100" cy="105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43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означает запись
</a:t>
            </a:r>
            <a:pPr algn="l" indent="0" marL="0">
              <a:lnSpc>
                <a:spcPct val="115000"/>
              </a:lnSpc>
              <a:buNone/>
            </a:pPr>
            <a:r>
              <a:rPr lang="en-US" sz="246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1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Запись (a+b)² — это произведение (a+b) (a+b). При раскрытии скобок каждое слагаемое умножается на каждое, поэтому появляются квадрат первого слагаемого, два одинаковых произведения и квадрат второго.
</a:t>
            </a:r>
            <a:endParaRPr lang="en-US" sz="1343" dirty="0"/>
          </a:p>
        </p:txBody>
      </p:sp>
      <p:sp>
        <p:nvSpPr>
          <p:cNvPr id="10" name="Text 3"/>
          <p:cNvSpPr txBox="1"/>
          <p:nvPr/>
        </p:nvSpPr>
        <p:spPr>
          <a:xfrm>
            <a:off x="722850" y="2484168"/>
            <a:ext cx="4448100" cy="105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43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появляется 2ab
</a:t>
            </a:r>
            <a:pPr algn="l" indent="0" marL="0">
              <a:lnSpc>
                <a:spcPct val="115000"/>
              </a:lnSpc>
              <a:buNone/>
            </a:pPr>
            <a:r>
              <a:rPr lang="en-US" sz="246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1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Произведения ab возникают дважды: из первой скобки с первым членом второй и наоборот. Поэтому они складываются в 2ab, а не остаются отдельными слагаемыми.
</a:t>
            </a:r>
            <a:endParaRPr lang="en-US" sz="1343" dirty="0"/>
          </a:p>
        </p:txBody>
      </p:sp>
      <p:sp>
        <p:nvSpPr>
          <p:cNvPr id="11" name="Text 4"/>
          <p:cNvSpPr txBox="1"/>
          <p:nvPr/>
        </p:nvSpPr>
        <p:spPr>
          <a:xfrm>
            <a:off x="722850" y="3656963"/>
            <a:ext cx="4448100" cy="105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43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Универсальность формулы
</a:t>
            </a:r>
            <a:pPr algn="l" indent="0" marL="0">
              <a:lnSpc>
                <a:spcPct val="115000"/>
              </a:lnSpc>
              <a:buNone/>
            </a:pPr>
            <a:r>
              <a:rPr lang="en-US" sz="246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1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работает не только с буквами. Вместо a и b могут быть числа, одночлены или даже более сложные выражения, если их нужно возвести в квадрат.
</a:t>
            </a:r>
            <a:endParaRPr lang="en-US" sz="1343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440700"/>
            <a:ext cx="5843100" cy="5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устроен квадрат разности
</a:t>
            </a:r>
            <a:endParaRPr lang="en-US" sz="1812" dirty="0"/>
          </a:p>
        </p:txBody>
      </p:sp>
      <p:sp>
        <p:nvSpPr>
          <p:cNvPr id="7" name="Text 1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8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489" dirty="0"/>
          </a:p>
        </p:txBody>
      </p:sp>
      <p:sp>
        <p:nvSpPr>
          <p:cNvPr id="8" name="Text 2"/>
          <p:cNvSpPr txBox="1"/>
          <p:nvPr/>
        </p:nvSpPr>
        <p:spPr>
          <a:xfrm>
            <a:off x="360000" y="1458065"/>
            <a:ext cx="39693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Выражение (a-b)² означает произведение (a-b) (a-b). При раскрытии скобок важно не менять порядок членов, чтобы правильно увидеть, откуда берётся каждый знак.
</a:t>
            </a:r>
            <a:endParaRPr lang="en-US" sz="1202" dirty="0"/>
          </a:p>
        </p:txBody>
      </p:sp>
      <p:sp>
        <p:nvSpPr>
          <p:cNvPr id="9" name="Text 3"/>
          <p:cNvSpPr txBox="1"/>
          <p:nvPr/>
        </p:nvSpPr>
        <p:spPr>
          <a:xfrm>
            <a:off x="360000" y="1189625"/>
            <a:ext cx="3969300" cy="21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Запись произведения
</a:t>
            </a:r>
            <a:endParaRPr lang="en-US" sz="1302" dirty="0"/>
          </a:p>
        </p:txBody>
      </p:sp>
      <p:sp>
        <p:nvSpPr>
          <p:cNvPr id="10" name="Text 4"/>
          <p:cNvSpPr txBox="1"/>
          <p:nvPr/>
        </p:nvSpPr>
        <p:spPr>
          <a:xfrm>
            <a:off x="360000" y="2681488"/>
            <a:ext cx="39693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Квадраты первого и второго слагаемых остаются положительными: a² и b². Знак минус влияет только на средний член, но не на крайние части формулы.
</a:t>
            </a:r>
            <a:endParaRPr lang="en-US" sz="1202" dirty="0"/>
          </a:p>
        </p:txBody>
      </p:sp>
      <p:sp>
        <p:nvSpPr>
          <p:cNvPr id="11" name="Text 5"/>
          <p:cNvSpPr txBox="1"/>
          <p:nvPr/>
        </p:nvSpPr>
        <p:spPr>
          <a:xfrm>
            <a:off x="360000" y="2413049"/>
            <a:ext cx="3969300" cy="21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Положительные крайние члены
</a:t>
            </a:r>
            <a:endParaRPr lang="en-US" sz="1302" dirty="0"/>
          </a:p>
        </p:txBody>
      </p:sp>
      <p:sp>
        <p:nvSpPr>
          <p:cNvPr id="12" name="Text 6"/>
          <p:cNvSpPr txBox="1"/>
          <p:nvPr/>
        </p:nvSpPr>
        <p:spPr>
          <a:xfrm>
            <a:off x="360000" y="3904928"/>
            <a:ext cx="39693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одинаковых произведения ab дают -2ab, потому что оба возникают с минусом. Например, (x-4)² = x² — 8x + 16.
</a:t>
            </a:r>
            <a:endParaRPr lang="en-US" sz="1202" dirty="0"/>
          </a:p>
        </p:txBody>
      </p:sp>
      <p:sp>
        <p:nvSpPr>
          <p:cNvPr id="13" name="Text 7"/>
          <p:cNvSpPr txBox="1"/>
          <p:nvPr/>
        </p:nvSpPr>
        <p:spPr>
          <a:xfrm>
            <a:off x="360000" y="3636489"/>
            <a:ext cx="3969300" cy="21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Отрицательный средний член
</a:t>
            </a:r>
            <a:endParaRPr lang="en-US" sz="130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4028" y="1311376"/>
            <a:ext cx="8415944" cy="31893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440700"/>
            <a:ext cx="6328200" cy="37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раскрытия квадрата
</a:t>
            </a:r>
            <a:endParaRPr lang="en-US" sz="1812" dirty="0"/>
          </a:p>
        </p:txBody>
      </p:sp>
      <p:sp>
        <p:nvSpPr>
          <p:cNvPr id="8" name="Text 1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8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489" dirty="0"/>
          </a:p>
        </p:txBody>
      </p:sp>
      <p:sp>
        <p:nvSpPr>
          <p:cNvPr id="9" name="Text 2"/>
          <p:cNvSpPr txBox="1"/>
          <p:nvPr/>
        </p:nvSpPr>
        <p:spPr>
          <a:xfrm>
            <a:off x="360000" y="868485"/>
            <a:ext cx="6328200" cy="2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помогает не пропустить члены и не ошибиться со знаками.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45450" y="1255289"/>
            <a:ext cx="4238400" cy="98095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439800" y="2453026"/>
            <a:ext cx="4238400" cy="980958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545450" y="3650659"/>
            <a:ext cx="4238400" cy="980958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60000" y="440700"/>
            <a:ext cx="5843100" cy="5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Геометрический смысл квадрата суммы
</a:t>
            </a:r>
            <a:endParaRPr lang="en-US" sz="1812" dirty="0"/>
          </a:p>
        </p:txBody>
      </p:sp>
      <p:sp>
        <p:nvSpPr>
          <p:cNvPr id="12" name="Text 1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8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489" dirty="0"/>
          </a:p>
        </p:txBody>
      </p:sp>
      <p:sp>
        <p:nvSpPr>
          <p:cNvPr id="13" name="Text 2"/>
          <p:cNvSpPr txBox="1"/>
          <p:nvPr/>
        </p:nvSpPr>
        <p:spPr>
          <a:xfrm>
            <a:off x="360000" y="1254668"/>
            <a:ext cx="3932100" cy="95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3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Квадрат со стороной a+b
</a:t>
            </a:r>
            <a:pPr algn="l" indent="0" marL="0">
              <a:lnSpc>
                <a:spcPct val="115000"/>
              </a:lnSpc>
              <a:buNone/>
            </a:pPr>
            <a:r>
              <a:rPr lang="en-US" sz="794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33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взять квадрат со стороной a+b, его площадь можно разложить на несколько частей. Это наглядно показывает, почему при раскрытии скобок появляются отдельные слагаемые, а не только один большой результат.
</a:t>
            </a:r>
            <a:endParaRPr lang="en-US" sz="1133" dirty="0"/>
          </a:p>
        </p:txBody>
      </p:sp>
      <p:sp>
        <p:nvSpPr>
          <p:cNvPr id="14" name="Text 3"/>
          <p:cNvSpPr txBox="1"/>
          <p:nvPr/>
        </p:nvSpPr>
        <p:spPr>
          <a:xfrm>
            <a:off x="360000" y="2452355"/>
            <a:ext cx="3932100" cy="95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5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Четыре части одной фигуры
</a:t>
            </a:r>
            <a:pPr algn="l" indent="0" marL="0">
              <a:lnSpc>
                <a:spcPct val="115000"/>
              </a:lnSpc>
              <a:buNone/>
            </a:pPr>
            <a:r>
              <a:rPr lang="en-US" sz="80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45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 большого квадрата легко увидеть квадрат a×a, квадрат b×b и два одинаковых прямоугольника a×b. Именно эти две одинаковые прямоугольные области дают член 2ab.
</a:t>
            </a:r>
            <a:endParaRPr lang="en-US" sz="1145" dirty="0"/>
          </a:p>
        </p:txBody>
      </p:sp>
      <p:sp>
        <p:nvSpPr>
          <p:cNvPr id="15" name="Text 4"/>
          <p:cNvSpPr txBox="1"/>
          <p:nvPr/>
        </p:nvSpPr>
        <p:spPr>
          <a:xfrm>
            <a:off x="360000" y="3650038"/>
            <a:ext cx="3932100" cy="95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5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Сумма площадей совпадает
</a:t>
            </a:r>
            <a:pPr algn="l" indent="0" marL="0">
              <a:lnSpc>
                <a:spcPct val="115000"/>
              </a:lnSpc>
              <a:buNone/>
            </a:pPr>
            <a:r>
              <a:rPr lang="en-US" sz="80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45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площади всех частей складываются, получается площадь всего квадрата со стороной a+b. Такая модель помогает не запоминать формулу вслепую, а понимать, откуда берётся каждый её член.
</a:t>
            </a:r>
            <a:endParaRPr lang="en-US" sz="1145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1502405"/>
            <a:ext cx="4491900" cy="281041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440700"/>
            <a:ext cx="6328200" cy="5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меняется знак среднего члена
</a:t>
            </a:r>
            <a:endParaRPr lang="en-US" sz="1812" dirty="0"/>
          </a:p>
        </p:txBody>
      </p:sp>
      <p:sp>
        <p:nvSpPr>
          <p:cNvPr id="8" name="Text 1"/>
          <p:cNvSpPr txBox="1"/>
          <p:nvPr/>
        </p:nvSpPr>
        <p:spPr>
          <a:xfrm>
            <a:off x="5102100" y="1768875"/>
            <a:ext cx="36819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помогает быстро увидеть, где знак меняется, а где коэффициент остаётся тем же.
</a:t>
            </a:r>
            <a:endParaRPr lang="en-US" sz="1302" dirty="0"/>
          </a:p>
        </p:txBody>
      </p:sp>
      <p:sp>
        <p:nvSpPr>
          <p:cNvPr id="9" name="Text 2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8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489" dirty="0"/>
          </a:p>
        </p:txBody>
      </p:sp>
      <p:sp>
        <p:nvSpPr>
          <p:cNvPr id="10" name="Text 3"/>
          <p:cNvSpPr txBox="1"/>
          <p:nvPr/>
        </p:nvSpPr>
        <p:spPr>
          <a:xfrm>
            <a:off x="5102100" y="2980450"/>
            <a:ext cx="36819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разности знак среднего члена становится противоположным, но числовой коэффициент сохраняется.
</a:t>
            </a:r>
            <a:endParaRPr lang="en-US" sz="1302" dirty="0"/>
          </a:p>
        </p:txBody>
      </p:sp>
      <p:sp>
        <p:nvSpPr>
          <p:cNvPr id="11" name="Text 4"/>
          <p:cNvSpPr txBox="1"/>
          <p:nvPr/>
        </p:nvSpPr>
        <p:spPr>
          <a:xfrm>
            <a:off x="5102100" y="4141425"/>
            <a:ext cx="3681900" cy="14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Формулы сокращённого умножения для квадрата и куба суммы и разности.
</a:t>
            </a:r>
            <a:endParaRPr lang="en-US" sz="80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440700"/>
            <a:ext cx="8418900" cy="5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Куб суммы: структура формулы
</a:t>
            </a:r>
            <a:endParaRPr lang="en-US" sz="1812" dirty="0"/>
          </a:p>
        </p:txBody>
      </p:sp>
      <p:sp>
        <p:nvSpPr>
          <p:cNvPr id="9" name="Text 1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8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489" dirty="0"/>
          </a:p>
        </p:txBody>
      </p:sp>
      <p:sp>
        <p:nvSpPr>
          <p:cNvPr id="10" name="Text 2"/>
          <p:cNvSpPr txBox="1"/>
          <p:nvPr/>
        </p:nvSpPr>
        <p:spPr>
          <a:xfrm>
            <a:off x="360000" y="2352550"/>
            <a:ext cx="2026500" cy="147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43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одинаковых скобки
</a:t>
            </a:r>
            <a:pPr algn="l" indent="0" marL="0">
              <a:lnSpc>
                <a:spcPct val="115000"/>
              </a:lnSpc>
              <a:buNone/>
            </a:pPr>
            <a:r>
              <a:rPr lang="en-US" sz="146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1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Запись (a+b)³ означает произведение трёх одинаковых скобок: (a+b) (a+b) (a+b). Из-за повторения одних и тех же множителей в результате возникают группы одинакового вида.
</a:t>
            </a:r>
            <a:endParaRPr lang="en-US" sz="1243" dirty="0"/>
          </a:p>
        </p:txBody>
      </p:sp>
      <p:sp>
        <p:nvSpPr>
          <p:cNvPr id="11" name="Text 3"/>
          <p:cNvSpPr txBox="1"/>
          <p:nvPr/>
        </p:nvSpPr>
        <p:spPr>
          <a:xfrm>
            <a:off x="2490849" y="2352563"/>
            <a:ext cx="2026500" cy="147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43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и последний члены
</a:t>
            </a:r>
            <a:pPr algn="l" indent="0" marL="0">
              <a:lnSpc>
                <a:spcPct val="115000"/>
              </a:lnSpc>
              <a:buNone/>
            </a:pPr>
            <a:r>
              <a:rPr lang="en-US" sz="146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1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Крайние члены формулы — это a³ и b³. Они показывают, что куб строится от первого и второго слагаемого так же, как квадрат строится от их квадратов.
</a:t>
            </a:r>
            <a:endParaRPr lang="en-US" sz="1243" dirty="0"/>
          </a:p>
        </p:txBody>
      </p:sp>
      <p:sp>
        <p:nvSpPr>
          <p:cNvPr id="12" name="Text 4"/>
          <p:cNvSpPr txBox="1"/>
          <p:nvPr/>
        </p:nvSpPr>
        <p:spPr>
          <a:xfrm>
            <a:off x="4621699" y="2352575"/>
            <a:ext cx="2026500" cy="147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43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Средние коэффициенты
</a:t>
            </a:r>
            <a:pPr algn="l" indent="0" marL="0">
              <a:lnSpc>
                <a:spcPct val="115000"/>
              </a:lnSpc>
              <a:buNone/>
            </a:pPr>
            <a:r>
              <a:rPr lang="en-US" sz="146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1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 крайними членами появляются 3a²b и 3ab². Число 3 связано с тем, сколько раз одинаковые комбинации возникают при перемножении трёх скобок.
</a:t>
            </a:r>
            <a:endParaRPr lang="en-US" sz="1243" dirty="0"/>
          </a:p>
        </p:txBody>
      </p:sp>
      <p:sp>
        <p:nvSpPr>
          <p:cNvPr id="13" name="Text 5"/>
          <p:cNvSpPr txBox="1"/>
          <p:nvPr/>
        </p:nvSpPr>
        <p:spPr>
          <a:xfrm>
            <a:off x="6752548" y="2352550"/>
            <a:ext cx="2026500" cy="147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43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Паскалем
</a:t>
            </a:r>
            <a:pPr algn="l" indent="0" marL="0">
              <a:lnSpc>
                <a:spcPct val="115000"/>
              </a:lnSpc>
              <a:buNone/>
            </a:pPr>
            <a:r>
              <a:rPr lang="en-US" sz="146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1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Коэффициенты 1, 3, 3, 1 совпадают со строкой треугольника Паскаля для третьей степени. Это удобная подсказка, когда нужно быстро восстановить формулу без ошибок.
</a:t>
            </a:r>
            <a:endParaRPr lang="en-US" sz="1243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43737" y="1501464"/>
            <a:ext cx="437063" cy="499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27068" y="2710439"/>
            <a:ext cx="470400" cy="470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043737" y="3895534"/>
            <a:ext cx="437063" cy="499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60000" y="440700"/>
            <a:ext cx="5843100" cy="5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Куб разности: особенности знаков
</a:t>
            </a:r>
            <a:endParaRPr lang="en-US" sz="1812" dirty="0"/>
          </a:p>
        </p:txBody>
      </p:sp>
      <p:sp>
        <p:nvSpPr>
          <p:cNvPr id="13" name="Text 1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8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489" dirty="0"/>
          </a:p>
        </p:txBody>
      </p:sp>
      <p:sp>
        <p:nvSpPr>
          <p:cNvPr id="14" name="Text 2"/>
          <p:cNvSpPr txBox="1"/>
          <p:nvPr/>
        </p:nvSpPr>
        <p:spPr>
          <a:xfrm>
            <a:off x="360000" y="1218125"/>
            <a:ext cx="4453800" cy="10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Крайние члены
</a:t>
            </a:r>
            <a:pPr algn="l" indent="0" marL="0">
              <a:lnSpc>
                <a:spcPct val="115000"/>
              </a:lnSpc>
              <a:buNone/>
            </a:pPr>
            <a:r>
              <a:rPr lang="en-US" sz="30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формуле (a-b)³ крайние члены остаются a³ и -b³. Они задают начало и конец записи, поэтому их удобно проверять первыми при решении примеров.
</a:t>
            </a:r>
            <a:endParaRPr lang="en-US" sz="1202" dirty="0"/>
          </a:p>
        </p:txBody>
      </p:sp>
      <p:sp>
        <p:nvSpPr>
          <p:cNvPr id="15" name="Text 3"/>
          <p:cNvSpPr txBox="1"/>
          <p:nvPr/>
        </p:nvSpPr>
        <p:spPr>
          <a:xfrm>
            <a:off x="360000" y="2412553"/>
            <a:ext cx="4453800" cy="10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Чередование знаков
</a:t>
            </a:r>
            <a:pPr algn="l" indent="0" marL="0">
              <a:lnSpc>
                <a:spcPct val="115000"/>
              </a:lnSpc>
              <a:buNone/>
            </a:pPr>
            <a:r>
              <a:rPr lang="en-US" sz="30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Средние члены имеют коэффициент 3, но их знаки различаются: -3a²b и +3ab². Такое чередование помогает заметить, где в ответе должна быть смена знака.
</a:t>
            </a:r>
            <a:endParaRPr lang="en-US" sz="1202" dirty="0"/>
          </a:p>
        </p:txBody>
      </p:sp>
      <p:sp>
        <p:nvSpPr>
          <p:cNvPr id="16" name="Text 4"/>
          <p:cNvSpPr txBox="1"/>
          <p:nvPr/>
        </p:nvSpPr>
        <p:spPr>
          <a:xfrm>
            <a:off x="360000" y="3612201"/>
            <a:ext cx="4453800" cy="10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Быстрая самопроверка
</a:t>
            </a:r>
            <a:pPr algn="l" indent="0" marL="0">
              <a:lnSpc>
                <a:spcPct val="115000"/>
              </a:lnSpc>
              <a:buNone/>
            </a:pPr>
            <a:r>
              <a:rPr lang="en-US" sz="30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ответ записан верно, знаки идут по правилу формулы, а коэффициенты не теряются. Эта проверка особенно полезна, когда выражение содержит числа и буквы одновременно.
</a:t>
            </a:r>
            <a:endParaRPr lang="en-US" sz="120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425455" y="1311375"/>
            <a:ext cx="6293091" cy="2137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440700"/>
            <a:ext cx="7591200" cy="5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с одночленами и числами
</a:t>
            </a:r>
            <a:endParaRPr lang="en-US" sz="1812" dirty="0"/>
          </a:p>
        </p:txBody>
      </p:sp>
      <p:sp>
        <p:nvSpPr>
          <p:cNvPr id="8" name="Text 1"/>
          <p:cNvSpPr txBox="1"/>
          <p:nvPr/>
        </p:nvSpPr>
        <p:spPr>
          <a:xfrm>
            <a:off x="4702075" y="3609800"/>
            <a:ext cx="4081800" cy="9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всех примерах число из скобок определяет средние члены, а при разности особенно важно не ошибиться со знаком.
</a:t>
            </a:r>
            <a:endParaRPr lang="en-US" sz="1202" dirty="0"/>
          </a:p>
        </p:txBody>
      </p:sp>
      <p:sp>
        <p:nvSpPr>
          <p:cNvPr id="9" name="Text 2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8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489" dirty="0"/>
          </a:p>
        </p:txBody>
      </p:sp>
      <p:sp>
        <p:nvSpPr>
          <p:cNvPr id="10" name="Text 3"/>
          <p:cNvSpPr txBox="1"/>
          <p:nvPr/>
        </p:nvSpPr>
        <p:spPr>
          <a:xfrm>
            <a:off x="360000" y="3609800"/>
            <a:ext cx="4081800" cy="9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таблице показано, как формулы работают с буквами и числами: средний член зависит от коэффициента, а знак меняется при разности.
</a:t>
            </a:r>
            <a:endParaRPr lang="en-US" sz="1202" dirty="0"/>
          </a:p>
        </p:txBody>
      </p:sp>
      <p:sp>
        <p:nvSpPr>
          <p:cNvPr id="11" name="Text 4"/>
          <p:cNvSpPr txBox="1"/>
          <p:nvPr/>
        </p:nvSpPr>
        <p:spPr>
          <a:xfrm>
            <a:off x="360000" y="1091575"/>
            <a:ext cx="3681900" cy="14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Формулы сокращённого умножения; учебные примеры по алгебре 7 класса
</a:t>
            </a:r>
            <a:endParaRPr lang="en-US" sz="80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60000" y="440700"/>
            <a:ext cx="7401900" cy="5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раскрытии скобок
</a:t>
            </a:r>
            <a:endParaRPr lang="en-US" sz="1812" dirty="0"/>
          </a:p>
        </p:txBody>
      </p:sp>
      <p:sp>
        <p:nvSpPr>
          <p:cNvPr id="10" name="Text 1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8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489" dirty="0"/>
          </a:p>
        </p:txBody>
      </p:sp>
      <p:sp>
        <p:nvSpPr>
          <p:cNvPr id="11" name="Text 2"/>
          <p:cNvSpPr txBox="1"/>
          <p:nvPr/>
        </p:nvSpPr>
        <p:spPr>
          <a:xfrm>
            <a:off x="359950" y="2063250"/>
            <a:ext cx="20349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Пропуск среднего члена
</a:t>
            </a:r>
            <a:pPr algn="l" indent="0" marL="0">
              <a:lnSpc>
                <a:spcPct val="115000"/>
              </a:lnSpc>
              <a:buNone/>
            </a:pPr>
            <a:r>
              <a:rPr lang="en-US" sz="30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забывают, что в квадрате суммы и разности обязательно есть средний член. Если записать только первые и последние слагаемые, ответ получится неполным и неверным.
</a:t>
            </a:r>
            <a:endParaRPr lang="en-US" sz="1202" dirty="0"/>
          </a:p>
        </p:txBody>
      </p:sp>
      <p:sp>
        <p:nvSpPr>
          <p:cNvPr id="12" name="Text 3"/>
          <p:cNvSpPr txBox="1"/>
          <p:nvPr/>
        </p:nvSpPr>
        <p:spPr>
          <a:xfrm>
            <a:off x="2489674" y="2063250"/>
            <a:ext cx="20349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Неверный знак
</a:t>
            </a:r>
            <a:pPr algn="l" indent="0" marL="0">
              <a:lnSpc>
                <a:spcPct val="115000"/>
              </a:lnSpc>
              <a:buNone/>
            </a:pPr>
            <a:r>
              <a:rPr lang="en-US" sz="30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разности знак среднего члена меняется на противоположный, но это правило нередко нарушают. Особенно важно проверять его в выражениях вида (a-b)^2 и (a-b)^3.
</a:t>
            </a:r>
            <a:endParaRPr lang="en-US" sz="1202" dirty="0"/>
          </a:p>
        </p:txBody>
      </p:sp>
      <p:sp>
        <p:nvSpPr>
          <p:cNvPr id="13" name="Text 4"/>
          <p:cNvSpPr txBox="1"/>
          <p:nvPr/>
        </p:nvSpPr>
        <p:spPr>
          <a:xfrm>
            <a:off x="4619399" y="2063250"/>
            <a:ext cx="20349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Путаница коэффициентов
</a:t>
            </a:r>
            <a:pPr algn="l" indent="0" marL="0">
              <a:lnSpc>
                <a:spcPct val="115000"/>
              </a:lnSpc>
              <a:buNone/>
            </a:pPr>
            <a:r>
              <a:rPr lang="en-US" sz="30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Коэффициент 2 относится к квадрату, а коэффициент 3 — к кубу. Если перепутать их, формула сразу теряет правильный вид, даже когда буквы и степени записаны верно.
</a:t>
            </a:r>
            <a:endParaRPr lang="en-US" sz="1202" dirty="0"/>
          </a:p>
        </p:txBody>
      </p:sp>
      <p:sp>
        <p:nvSpPr>
          <p:cNvPr id="14" name="Text 5"/>
          <p:cNvSpPr txBox="1"/>
          <p:nvPr/>
        </p:nvSpPr>
        <p:spPr>
          <a:xfrm>
            <a:off x="6749117" y="2063250"/>
            <a:ext cx="20349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8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Возведение не всей скобки
</a:t>
            </a:r>
            <a:pPr algn="l" indent="0" marL="0">
              <a:lnSpc>
                <a:spcPct val="115000"/>
              </a:lnSpc>
              <a:buNone/>
            </a:pPr>
            <a:r>
              <a:rPr lang="en-US" sz="301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7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одна ошибка — возводить в степень только первое слагаемое. Нужно помнить, что степень относится ко всей скобке целиком, а не к отдельной части выражения.
</a:t>
            </a:r>
            <a:endParaRPr lang="en-US" sz="1198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4028" y="1311376"/>
            <a:ext cx="8415944" cy="31893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440700"/>
            <a:ext cx="6328200" cy="37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полученного ответа
</a:t>
            </a:r>
            <a:endParaRPr lang="en-US" sz="1812" dirty="0"/>
          </a:p>
        </p:txBody>
      </p:sp>
      <p:sp>
        <p:nvSpPr>
          <p:cNvPr id="8" name="Text 1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8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489" dirty="0"/>
          </a:p>
        </p:txBody>
      </p:sp>
      <p:sp>
        <p:nvSpPr>
          <p:cNvPr id="9" name="Text 2"/>
          <p:cNvSpPr txBox="1"/>
          <p:nvPr/>
        </p:nvSpPr>
        <p:spPr>
          <a:xfrm>
            <a:off x="360000" y="868485"/>
            <a:ext cx="6328200" cy="2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3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Пошаговый контроль помогает убедиться, что формула выбрана верно, а знаки и коэффициенты записаны без ошибок.
</a:t>
            </a:r>
            <a:endParaRPr lang="en-US" sz="93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94313" y="1281268"/>
            <a:ext cx="4084500" cy="330270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60000" y="440700"/>
            <a:ext cx="8418900" cy="5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Треугольник Паскаля и коэффициенты
</a:t>
            </a:r>
            <a:endParaRPr lang="en-US" sz="1812" dirty="0"/>
          </a:p>
        </p:txBody>
      </p:sp>
      <p:sp>
        <p:nvSpPr>
          <p:cNvPr id="11" name="Text 1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8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489" dirty="0"/>
          </a:p>
        </p:txBody>
      </p:sp>
      <p:sp>
        <p:nvSpPr>
          <p:cNvPr id="12" name="Text 2"/>
          <p:cNvSpPr txBox="1"/>
          <p:nvPr/>
        </p:nvSpPr>
        <p:spPr>
          <a:xfrm>
            <a:off x="657775" y="1311375"/>
            <a:ext cx="3650400" cy="103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Строка 1, 3, 3, 1
</a:t>
            </a:r>
            <a:pPr algn="l" indent="0" marL="0">
              <a:lnSpc>
                <a:spcPct val="115000"/>
              </a:lnSpc>
              <a:buNone/>
            </a:pPr>
            <a:r>
              <a:rPr lang="en-US" sz="20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Коэффициенты в формулах куба совпадают с третьей строкой треугольника Паскаля: 1, 3, 3, 1. Эта последовательность показывает, почему в раскрытии скобок появляются именно тройки.
</a:t>
            </a:r>
            <a:endParaRPr lang="en-US" sz="1102" dirty="0"/>
          </a:p>
        </p:txBody>
      </p:sp>
      <p:sp>
        <p:nvSpPr>
          <p:cNvPr id="13" name="Text 3"/>
          <p:cNvSpPr txBox="1"/>
          <p:nvPr/>
        </p:nvSpPr>
        <p:spPr>
          <a:xfrm>
            <a:off x="657775" y="2494054"/>
            <a:ext cx="3650400" cy="103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формулой
</a:t>
            </a:r>
            <a:pPr algn="l" indent="0" marL="0">
              <a:lnSpc>
                <a:spcPct val="115000"/>
              </a:lnSpc>
              <a:buNone/>
            </a:pPr>
            <a:r>
              <a:rPr lang="en-US" sz="20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куба суммы коэффициенты распределяются как 1, 3, 3, 1, а для куба разности сохраняются те же числа, но меняются знаки. Поэтому треугольник помогает запомнить структуру формулы.
</a:t>
            </a:r>
            <a:endParaRPr lang="en-US" sz="1102" dirty="0"/>
          </a:p>
        </p:txBody>
      </p:sp>
      <p:sp>
        <p:nvSpPr>
          <p:cNvPr id="14" name="Text 4"/>
          <p:cNvSpPr txBox="1"/>
          <p:nvPr/>
        </p:nvSpPr>
        <p:spPr>
          <a:xfrm>
            <a:off x="657775" y="3676746"/>
            <a:ext cx="3650400" cy="103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Польза для проверки
</a:t>
            </a:r>
            <a:pPr algn="l" indent="0" marL="0">
              <a:lnSpc>
                <a:spcPct val="115000"/>
              </a:lnSpc>
              <a:buNone/>
            </a:pPr>
            <a:r>
              <a:rPr lang="en-US" sz="20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ученик помнит строку треугольника Паскаля, ему легче проверить ответ и заметить ошибку в коэффициентах. Это особенно полезно при переходе от квадрата к кубу выражения.
</a:t>
            </a:r>
            <a:endParaRPr lang="en-US" sz="110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1502405"/>
            <a:ext cx="4491900" cy="281041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440700"/>
            <a:ext cx="6328200" cy="5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Сколько членов получается в разных степенях
</a:t>
            </a:r>
            <a:endParaRPr lang="en-US" sz="1812" dirty="0"/>
          </a:p>
        </p:txBody>
      </p:sp>
      <p:sp>
        <p:nvSpPr>
          <p:cNvPr id="8" name="Text 1"/>
          <p:cNvSpPr txBox="1"/>
          <p:nvPr/>
        </p:nvSpPr>
        <p:spPr>
          <a:xfrm>
            <a:off x="5102100" y="1768875"/>
            <a:ext cx="36819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помогает увидеть, что при переходе от квадрата к кубу формула становится длиннее и требует более внимательной проверки каждого члена.
</a:t>
            </a:r>
            <a:endParaRPr lang="en-US" sz="1302" dirty="0"/>
          </a:p>
        </p:txBody>
      </p:sp>
      <p:sp>
        <p:nvSpPr>
          <p:cNvPr id="9" name="Text 2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8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489" dirty="0"/>
          </a:p>
        </p:txBody>
      </p:sp>
      <p:sp>
        <p:nvSpPr>
          <p:cNvPr id="10" name="Text 3"/>
          <p:cNvSpPr txBox="1"/>
          <p:nvPr/>
        </p:nvSpPr>
        <p:spPr>
          <a:xfrm>
            <a:off x="5102100" y="2980450"/>
            <a:ext cx="36819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Кубические формулы содержат больше слагаемых, поэтому возрастает риск ошибки и необходимость внимательно следить за знаками и коэффициентами.
</a:t>
            </a:r>
            <a:endParaRPr lang="en-US" sz="1302" dirty="0"/>
          </a:p>
        </p:txBody>
      </p:sp>
      <p:sp>
        <p:nvSpPr>
          <p:cNvPr id="11" name="Text 4"/>
          <p:cNvSpPr txBox="1"/>
          <p:nvPr/>
        </p:nvSpPr>
        <p:spPr>
          <a:xfrm>
            <a:off x="5102100" y="4141425"/>
            <a:ext cx="3681900" cy="14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Формулы сокращённого умножения; учебный анализ для 7 класса
</a:t>
            </a:r>
            <a:endParaRPr lang="en-US" sz="80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4683" y="1812469"/>
            <a:ext cx="357600" cy="31786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613008" y="1807781"/>
            <a:ext cx="357600" cy="317867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789733" y="1779515"/>
            <a:ext cx="280800" cy="3744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6889658" y="1787915"/>
            <a:ext cx="357600" cy="3576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360000" y="440700"/>
            <a:ext cx="5843100" cy="5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используются эти формулы
</a:t>
            </a:r>
            <a:endParaRPr lang="en-US" sz="1812" dirty="0"/>
          </a:p>
        </p:txBody>
      </p:sp>
      <p:sp>
        <p:nvSpPr>
          <p:cNvPr id="14" name="Text 1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8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489" dirty="0"/>
          </a:p>
        </p:txBody>
      </p:sp>
      <p:sp>
        <p:nvSpPr>
          <p:cNvPr id="15" name="Text 2"/>
          <p:cNvSpPr txBox="1"/>
          <p:nvPr/>
        </p:nvSpPr>
        <p:spPr>
          <a:xfrm>
            <a:off x="360000" y="2495450"/>
            <a:ext cx="2009100" cy="147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8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Упрощение выражений
</a:t>
            </a:r>
            <a:pPr algn="l" indent="0" marL="0">
              <a:lnSpc>
                <a:spcPct val="115000"/>
              </a:lnSpc>
              <a:buNone/>
            </a:pPr>
            <a:r>
              <a:rPr lang="en-US" sz="233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88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Формулы сокращённого умножения помогают быстро раскрывать скобки и сокращать запись, когда в выражении много одинаковых множителей или повторяющихся частей.
</a:t>
            </a:r>
            <a:endParaRPr lang="en-US" sz="1188" dirty="0"/>
          </a:p>
        </p:txBody>
      </p:sp>
      <p:sp>
        <p:nvSpPr>
          <p:cNvPr id="16" name="Text 3"/>
          <p:cNvSpPr txBox="1"/>
          <p:nvPr/>
        </p:nvSpPr>
        <p:spPr>
          <a:xfrm>
            <a:off x="2498341" y="2495450"/>
            <a:ext cx="2009100" cy="147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8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Преобразование многочленов
</a:t>
            </a:r>
            <a:pPr algn="l" indent="0" marL="0">
              <a:lnSpc>
                <a:spcPct val="115000"/>
              </a:lnSpc>
              <a:buNone/>
            </a:pPr>
            <a:r>
              <a:rPr lang="en-US" sz="233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88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 используют, когда нужно привести многочлен к более удобному виду, сгруппировать члены и подготовить выражение к дальнейшим вычислениям.
</a:t>
            </a:r>
            <a:endParaRPr lang="en-US" sz="1188" dirty="0"/>
          </a:p>
        </p:txBody>
      </p:sp>
      <p:sp>
        <p:nvSpPr>
          <p:cNvPr id="17" name="Text 4"/>
          <p:cNvSpPr txBox="1"/>
          <p:nvPr/>
        </p:nvSpPr>
        <p:spPr>
          <a:xfrm>
            <a:off x="4636682" y="2495450"/>
            <a:ext cx="2009100" cy="147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8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Вычисление значений
</a:t>
            </a:r>
            <a:pPr algn="l" indent="0" marL="0">
              <a:lnSpc>
                <a:spcPct val="115000"/>
              </a:lnSpc>
              <a:buNone/>
            </a:pPr>
            <a:r>
              <a:rPr lang="en-US" sz="233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88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буквы заменены числами, формулы позволяют быстрее найти значение выражения без длинного перемножения всех скобок по очереди.
</a:t>
            </a:r>
            <a:endParaRPr lang="en-US" sz="1188" dirty="0"/>
          </a:p>
        </p:txBody>
      </p:sp>
      <p:sp>
        <p:nvSpPr>
          <p:cNvPr id="18" name="Text 5"/>
          <p:cNvSpPr txBox="1"/>
          <p:nvPr/>
        </p:nvSpPr>
        <p:spPr>
          <a:xfrm>
            <a:off x="6775024" y="2495450"/>
            <a:ext cx="2009100" cy="147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8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задачи
</a:t>
            </a:r>
            <a:pPr algn="l" indent="0" marL="0">
              <a:lnSpc>
                <a:spcPct val="115000"/>
              </a:lnSpc>
              <a:buNone/>
            </a:pPr>
            <a:r>
              <a:rPr lang="en-US" sz="233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88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приёмы часто встречаются в упражнениях 7 класса: при раскрытии скобок, упрощении дробей и проверке правильности алгебраических преобразований.
</a:t>
            </a:r>
            <a:endParaRPr lang="en-US" sz="1188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92050" y="2138675"/>
            <a:ext cx="4491900" cy="152592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440700"/>
            <a:ext cx="5843100" cy="5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суммы и разности
</a:t>
            </a:r>
            <a:endParaRPr lang="en-US" sz="1812" dirty="0"/>
          </a:p>
        </p:txBody>
      </p:sp>
      <p:sp>
        <p:nvSpPr>
          <p:cNvPr id="8" name="Text 1"/>
          <p:cNvSpPr txBox="1"/>
          <p:nvPr/>
        </p:nvSpPr>
        <p:spPr>
          <a:xfrm>
            <a:off x="360000" y="1762938"/>
            <a:ext cx="36819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что структура формул почти одинакова: меняются только знаки, а основные коэффициенты и крайние члены сохраняются.
</a:t>
            </a:r>
            <a:endParaRPr lang="en-US" sz="1302" dirty="0"/>
          </a:p>
        </p:txBody>
      </p:sp>
      <p:sp>
        <p:nvSpPr>
          <p:cNvPr id="9" name="Text 2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8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489" dirty="0"/>
          </a:p>
        </p:txBody>
      </p:sp>
      <p:sp>
        <p:nvSpPr>
          <p:cNvPr id="10" name="Text 3"/>
          <p:cNvSpPr txBox="1"/>
          <p:nvPr/>
        </p:nvSpPr>
        <p:spPr>
          <a:xfrm>
            <a:off x="360000" y="2974513"/>
            <a:ext cx="36819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различие между суммой и разностью — в знаках средних членов; коэффициенты и степени при этом сохраняются.
</a:t>
            </a:r>
            <a:endParaRPr lang="en-US" sz="1302" dirty="0"/>
          </a:p>
        </p:txBody>
      </p:sp>
      <p:sp>
        <p:nvSpPr>
          <p:cNvPr id="11" name="Text 4"/>
          <p:cNvSpPr txBox="1"/>
          <p:nvPr/>
        </p:nvSpPr>
        <p:spPr>
          <a:xfrm>
            <a:off x="360000" y="4143450"/>
            <a:ext cx="3681900" cy="17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Формулы сокращённого умножения
</a:t>
            </a:r>
            <a:endParaRPr lang="en-US" sz="80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60000" y="440700"/>
            <a:ext cx="7951200" cy="5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памятка для запоминания
</a:t>
            </a:r>
            <a:endParaRPr lang="en-US" sz="1812" dirty="0"/>
          </a:p>
        </p:txBody>
      </p:sp>
      <p:sp>
        <p:nvSpPr>
          <p:cNvPr id="10" name="Text 1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8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489" dirty="0"/>
          </a:p>
        </p:txBody>
      </p:sp>
      <p:sp>
        <p:nvSpPr>
          <p:cNvPr id="11" name="Text 2"/>
          <p:cNvSpPr txBox="1"/>
          <p:nvPr/>
        </p:nvSpPr>
        <p:spPr>
          <a:xfrm>
            <a:off x="360000" y="1983250"/>
            <a:ext cx="2054400" cy="117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Квадрат суммы
</a:t>
            </a:r>
            <a:pPr algn="l" indent="0" marL="0">
              <a:lnSpc>
                <a:spcPct val="115000"/>
              </a:lnSpc>
              <a:buNone/>
            </a:pPr>
            <a:r>
              <a:rPr lang="en-US" sz="10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возводят в квадрат первое слагаемое, затем добавляют двойное произведение двух частей и в конце — квадрат второго слагаемого.
</a:t>
            </a:r>
            <a:endParaRPr lang="en-US" sz="1002" dirty="0"/>
          </a:p>
        </p:txBody>
      </p:sp>
      <p:sp>
        <p:nvSpPr>
          <p:cNvPr id="12" name="Text 3"/>
          <p:cNvSpPr txBox="1"/>
          <p:nvPr/>
        </p:nvSpPr>
        <p:spPr>
          <a:xfrm>
            <a:off x="2483707" y="1983250"/>
            <a:ext cx="2054400" cy="117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Квадрат разности
</a:t>
            </a:r>
            <a:pPr algn="l" indent="0" marL="0">
              <a:lnSpc>
                <a:spcPct val="115000"/>
              </a:lnSpc>
              <a:buNone/>
            </a:pPr>
            <a:r>
              <a:rPr lang="en-US" sz="10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то же, но средний член получает минус. Крайние члены остаются положительными, потому что возводятся в квадрат.
</a:t>
            </a:r>
            <a:endParaRPr lang="en-US" sz="1002" dirty="0"/>
          </a:p>
        </p:txBody>
      </p:sp>
      <p:sp>
        <p:nvSpPr>
          <p:cNvPr id="13" name="Text 4"/>
          <p:cNvSpPr txBox="1"/>
          <p:nvPr/>
        </p:nvSpPr>
        <p:spPr>
          <a:xfrm>
            <a:off x="4607417" y="1983250"/>
            <a:ext cx="2054400" cy="117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Куб суммы и разности
</a:t>
            </a:r>
            <a:pPr algn="l" indent="0" marL="0">
              <a:lnSpc>
                <a:spcPct val="115000"/>
              </a:lnSpc>
              <a:buNone/>
            </a:pPr>
            <a:r>
              <a:rPr lang="en-US" sz="10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куба запоминают четыре части: первый куб, два средних члена с коэффициентом 3 и последний куб; у разности знаки распределяются по формуле.
</a:t>
            </a:r>
            <a:endParaRPr lang="en-US" sz="1002" dirty="0"/>
          </a:p>
        </p:txBody>
      </p:sp>
      <p:sp>
        <p:nvSpPr>
          <p:cNvPr id="14" name="Text 5"/>
          <p:cNvSpPr txBox="1"/>
          <p:nvPr/>
        </p:nvSpPr>
        <p:spPr>
          <a:xfrm>
            <a:off x="6731126" y="1983250"/>
            <a:ext cx="2054400" cy="117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Быстрая проверка
</a:t>
            </a:r>
            <a:pPr algn="l" indent="0" marL="0">
              <a:lnSpc>
                <a:spcPct val="115000"/>
              </a:lnSpc>
              <a:buNone/>
            </a:pPr>
            <a:r>
              <a:rPr lang="en-US" sz="10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 ответе не хватает члена, перепутан коэффициент или знак, значит формула применена неверно. Проверка занимает несколько секунд и помогает избежать ошибки.
</a:t>
            </a:r>
            <a:endParaRPr lang="en-US" sz="100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1502405"/>
            <a:ext cx="4491900" cy="281041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440700"/>
            <a:ext cx="6328200" cy="5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формулы встречаются чаще
</a:t>
            </a:r>
            <a:endParaRPr lang="en-US" sz="1812" dirty="0"/>
          </a:p>
        </p:txBody>
      </p:sp>
      <p:sp>
        <p:nvSpPr>
          <p:cNvPr id="8" name="Text 1"/>
          <p:cNvSpPr txBox="1"/>
          <p:nvPr/>
        </p:nvSpPr>
        <p:spPr>
          <a:xfrm>
            <a:off x="5102100" y="1768875"/>
            <a:ext cx="36819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простые формулы квадрата используются чаще, потому что они входят в большее число стандартных упражнений.
</a:t>
            </a:r>
            <a:endParaRPr lang="en-US" sz="1302" dirty="0"/>
          </a:p>
        </p:txBody>
      </p:sp>
      <p:sp>
        <p:nvSpPr>
          <p:cNvPr id="9" name="Text 2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8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489" dirty="0"/>
          </a:p>
        </p:txBody>
      </p:sp>
      <p:sp>
        <p:nvSpPr>
          <p:cNvPr id="10" name="Text 3"/>
          <p:cNvSpPr txBox="1"/>
          <p:nvPr/>
        </p:nvSpPr>
        <p:spPr>
          <a:xfrm>
            <a:off x="5102100" y="2980450"/>
            <a:ext cx="36819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сложнее формула, тем реже она встречается, но все четыре нужны для разных типов алгебраических преобразований.
</a:t>
            </a:r>
            <a:endParaRPr lang="en-US" sz="1302" dirty="0"/>
          </a:p>
        </p:txBody>
      </p:sp>
      <p:sp>
        <p:nvSpPr>
          <p:cNvPr id="11" name="Text 4"/>
          <p:cNvSpPr txBox="1"/>
          <p:nvPr/>
        </p:nvSpPr>
        <p:spPr>
          <a:xfrm>
            <a:off x="5102100" y="4141425"/>
            <a:ext cx="3681900" cy="14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практика по алгебре 7 класса; обобщённая оценка частоты заданий
</a:t>
            </a:r>
            <a:endParaRPr lang="en-US" sz="80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05952" y="2012050"/>
            <a:ext cx="57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итог темы
</a:t>
            </a:r>
            <a:endParaRPr lang="en-US" sz="2012" dirty="0"/>
          </a:p>
        </p:txBody>
      </p:sp>
      <p:sp>
        <p:nvSpPr>
          <p:cNvPr id="5" name="Text 1"/>
          <p:cNvSpPr txBox="1"/>
          <p:nvPr/>
        </p:nvSpPr>
        <p:spPr>
          <a:xfrm>
            <a:off x="2290118" y="2714743"/>
            <a:ext cx="4509300" cy="6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Формулы для квадрата и куба суммы и разности помогают быстро преобразовывать выражения, проверять ответ по числу членов, коэффициентам и знакам, а также уверенно решать задания по алгебре.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2026-05-29T22:48:19Z</dcterms:created>
  <dcterms:modified xsi:type="dcterms:W3CDTF">2026-05-29T22:48:19Z</dcterms:modified>
</cp:coreProperties>
</file>