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image" Target="../media/image-15-13.png"/><Relationship Id="rId14" Type="http://schemas.openxmlformats.org/officeDocument/2006/relationships/image" Target="../media/image-15-14.png"/><Relationship Id="rId15" Type="http://schemas.openxmlformats.org/officeDocument/2006/relationships/image" Target="../media/image-15-15.png"/><Relationship Id="rId16" Type="http://schemas.openxmlformats.org/officeDocument/2006/relationships/image" Target="../media/image-15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97000" y="1342873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5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кончилось и что начинается в литературе XX–XXI веков
</a:t>
            </a:r>
            <a:endParaRPr lang="en-US" sz="3586" dirty="0"/>
          </a:p>
        </p:txBody>
      </p:sp>
      <p:sp>
        <p:nvSpPr>
          <p:cNvPr id="4" name="Text 1"/>
          <p:cNvSpPr txBox="1"/>
          <p:nvPr/>
        </p:nvSpPr>
        <p:spPr>
          <a:xfrm>
            <a:off x="1479600" y="2569373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на рубеже эпох: конец старых форм и рождение новых смыслов.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773250" y="3519921"/>
            <a:ext cx="35976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перелом на фоне исторических перемен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XIX — начало XX века ускорил историю: революции, войны, научные открытия и кризис прежних идеалов изменили взгляд на человека и искусство. Именно тогда литература особенно остро почувствовала разрыв между уходящим миром и еще не сложившимся новым.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завершения классической литературной эпохи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поздней литературе XIX века ослабевает вера в ясный, гармоничный и предсказуемый мир; внутренний конфликт человека становится важнее внешней событийности.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всё чаще обращаются к темам одиночества, нравственной неустойчивости и раздвоенности личности, показывая кризис прежних жизненных опор.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композиция усложняются: усиливаются символы, намёк, психологическая глубина, а прямолинейное повествование уже не кажется достаточным.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уходит из литературы старого типа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Уходит представление о герое как о полностью объяснимой и однозначной личности: биография и социальная роль больше не дают исчерпывающего ответа о человеке.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Ослабевает вера в линейный сюжет с окончательной моральной развязкой; на первый план выходят открытый финал, фрагментарность и ощущение исторической неустойчивости.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направления рубежа веков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рубеже веков направления не сменяют друг друга мгновенно: они сосуществуют, спорят и по-разному отвечают на кризис эпохи.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Преобладает стремление выйти за пределы старого реализма и найти новые способы говорить о мире и человеке.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9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литературе рубежа XIX–XX веков; условное распределение для наглядности, 2025.
</a:t>
            </a:r>
            <a:endParaRPr lang="en-US" sz="120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старых литературных идентичностей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начала XX века уже не ограничивается одной ролью: он одновременно художник, мыслитель и свидетель исторической катастрофы, который ищет новые способы говорить о человеке.
</a:t>
            </a:r>
            <a:endParaRPr lang="en-US" sz="1291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о назначении словесного искусства становятся частью литературной жизни. От автора ждут не повторения готовых схем, а собственного ответа на вызов времени.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Меняется само понимание искусства. Всё чаще обсуждаются свобода формы, ценность эксперимента и право литературы изображать не только быт, но и крайние состояния сознания.
</a:t>
            </a:r>
            <a:endParaRPr lang="en-US" sz="1291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литература этого периода воспринимается как пространство поиска: старые определения уже не работают, а новые ещё только складываются.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3497" y="1175216"/>
            <a:ext cx="6052907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завершается и что возникает в литературе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позиции помогают увидеть переход от старой художественной системы к новой.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литература не отказывается от главных вопросов, но меняет способы их художественного выражения.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литературе XIX–XX веков.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658" y="1479650"/>
            <a:ext cx="2716683" cy="3303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художественные языки модернизма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Модернизм расширяет выразительные возможности литературы через символ, метафору, музыкальность стиха и ассоциативное мышление. Авторский голос становится более сложным и многослойным.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прозе усиливаются поток сознания, нелинейное время и субъективная точка зрения. Внимание смещается к внутренней жизни героя, где события внешнего мира отражаются не прямо, а через восприятие.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происходит литературный переход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движение от кризиса прежней эстетики к обновлению литературной нормы.
</a:t>
            </a:r>
            <a:endParaRPr lang="en-US" sz="153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переломной эпохи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начала XX века внутренне сложен и противоречив: он уже не совпадает с общественными ожиданиями и нередко переживает острое чувство внутреннего разлада.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11 классе особенно важно видеть этого героя в поэзии Серебряного века и в прозе о революции, где личный выбор сталкивается с исторической необходимостью.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него характерны утрата опоры, одиночество, вина и напряжённый духовный поиск; именно внутренний конфликт становится главным предметом изображения.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литературы рубежа веков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нередко переплетаются: исторический кризис усиливает личную драму, а разговор об искусстве становится способом понять судьбу человека.
</a:t>
            </a:r>
            <a:endParaRPr lang="en-US" sz="1577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— исторический перелом и внутренний выбор; именно их сочетание определяет тон литературы рубежа веков.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42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 произведениям литературы рубежа XIX–XX веков; данные условно-аналитические, без привязки к одному корпусу текстов.
</a:t>
            </a:r>
            <a:endParaRPr lang="en-US" sz="94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сохраняется несмотря на смену эпох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35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Первым сохраняется интерес к вечным человеческим вопросам: любви, совести, долгу, памяти и смерти. Меняются формы выражения, но не само ядро художественного размышления о человеке.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6241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Третьим сохраняется связь с классикой XIX века. Пушкин, Лермонтов, Толстой, Достоевский и Чехов остаются ориентиром, хотя новые авторы читают их через иные исторические и эстетические задачи.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88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Вторым остается внимание к нравственному выбору и внутренней ответственности. Даже в самых экспериментальных текстах XX века герой продолжает отвечать за свои поступки и слова.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конца как источник художественного обновления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эпохи не уничтожает литературу, а заставляет ее искать более точный язык. Когда старые формы перестают объяснять реальность, рождаются новые жанры, интонации и способы построения текста.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ощущение конца обостряет внимание к человеку, времени и сознанию. Отсюда — усложнение композиции, смелый эксперимент со словом и более глубокое изображение внутренней жизни героя.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Эмоции, которые фиксирует литература перемен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состояния часто не разделены, а существуют одновременно, создавая напряженную интонацию переломной эпохи.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тревога и ожидание: литература фиксирует не завершенность, а момент перехода, когда чувства становятся особенно противоречивыми.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97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эмоциональных доминант в литературе рубежа XIX–XX и XX веков; данные условно-аналитические.
</a:t>
            </a:r>
            <a:endParaRPr lang="en-US" sz="99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6974" y="3256288"/>
            <a:ext cx="440100" cy="440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92974" y="3256288"/>
            <a:ext cx="440100" cy="440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39974" y="3256288"/>
            <a:ext cx="440100" cy="440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766474" y="1497665"/>
            <a:ext cx="440100" cy="35208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913474" y="1453655"/>
            <a:ext cx="440100" cy="4401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и конфликты нового литературного времени
</a:t>
            </a:r>
            <a:endParaRPr lang="en-US" sz="3000" dirty="0"/>
          </a:p>
        </p:txBody>
      </p:sp>
      <p:sp>
        <p:nvSpPr>
          <p:cNvPr id="1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20" name="Text 2"/>
          <p:cNvSpPr txBox="1"/>
          <p:nvPr/>
        </p:nvSpPr>
        <p:spPr>
          <a:xfrm>
            <a:off x="461650" y="3200450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 традиции
</a:t>
            </a:r>
            <a:endParaRPr lang="en-US" sz="1200" dirty="0"/>
          </a:p>
        </p:txBody>
      </p:sp>
      <p:sp>
        <p:nvSpPr>
          <p:cNvPr id="21" name="Text 3"/>
          <p:cNvSpPr txBox="1"/>
          <p:nvPr/>
        </p:nvSpPr>
        <p:spPr>
          <a:xfrm>
            <a:off x="461650" y="3867875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направления вынуждены доказывать свое право на существование. Из-за этого литература постоянно сравнивает наследие классики с потребностью говорить о современности по-новому.
</a:t>
            </a:r>
            <a:endParaRPr lang="en-US" sz="1000" dirty="0"/>
          </a:p>
        </p:txBody>
      </p:sp>
      <p:sp>
        <p:nvSpPr>
          <p:cNvPr id="22" name="Text 4"/>
          <p:cNvSpPr txBox="1"/>
          <p:nvPr/>
        </p:nvSpPr>
        <p:spPr>
          <a:xfrm>
            <a:off x="6167650" y="3200450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на собственный голос
</a:t>
            </a:r>
            <a:endParaRPr lang="en-US" sz="1200" dirty="0"/>
          </a:p>
        </p:txBody>
      </p:sp>
      <p:sp>
        <p:nvSpPr>
          <p:cNvPr id="23" name="Text 5"/>
          <p:cNvSpPr txBox="1"/>
          <p:nvPr/>
        </p:nvSpPr>
        <p:spPr>
          <a:xfrm>
            <a:off x="6167650" y="3867875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век требует от писателя не повторять готовые схемы, а говорить от себя. Именно поэтому особенно ценятся индивидуальная интонация, личная ответственность и смелость.
</a:t>
            </a:r>
            <a:endParaRPr lang="en-US" sz="1000" dirty="0"/>
          </a:p>
        </p:txBody>
      </p:sp>
      <p:sp>
        <p:nvSpPr>
          <p:cNvPr id="24" name="Text 6"/>
          <p:cNvSpPr txBox="1"/>
          <p:nvPr/>
        </p:nvSpPr>
        <p:spPr>
          <a:xfrm>
            <a:off x="3314650" y="3200450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Цензурные ограничения
</a:t>
            </a:r>
            <a:endParaRPr lang="en-US" sz="1200" dirty="0"/>
          </a:p>
        </p:txBody>
      </p:sp>
      <p:sp>
        <p:nvSpPr>
          <p:cNvPr id="25" name="Text 7"/>
          <p:cNvSpPr txBox="1"/>
          <p:nvPr/>
        </p:nvSpPr>
        <p:spPr>
          <a:xfrm>
            <a:off x="3314650" y="3867875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Запреты и контроль влияют не только на публикацию текстов, но и на сам выбор тем. Поэтому многие важные идеи выражаются через намек, символ и подтекст.
</a:t>
            </a:r>
            <a:endParaRPr lang="en-US" sz="1000" dirty="0"/>
          </a:p>
        </p:txBody>
      </p:sp>
      <p:sp>
        <p:nvSpPr>
          <p:cNvPr id="26" name="Text 8"/>
          <p:cNvSpPr txBox="1"/>
          <p:nvPr/>
        </p:nvSpPr>
        <p:spPr>
          <a:xfrm>
            <a:off x="4741150" y="1397817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Расслоение литературной среды
</a:t>
            </a:r>
            <a:endParaRPr lang="en-US" sz="1200" dirty="0"/>
          </a:p>
        </p:txBody>
      </p:sp>
      <p:sp>
        <p:nvSpPr>
          <p:cNvPr id="27" name="Text 9"/>
          <p:cNvSpPr txBox="1"/>
          <p:nvPr/>
        </p:nvSpPr>
        <p:spPr>
          <a:xfrm>
            <a:off x="4741150" y="2065242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Литераторы объединяются в группы, манифесты и кружки, но одновременно спорят друг с другом. Это усиливает конкуренцию и делает художественную карту эпохи особенно сложной.
</a:t>
            </a:r>
            <a:endParaRPr lang="en-US" sz="1000" dirty="0"/>
          </a:p>
        </p:txBody>
      </p:sp>
      <p:sp>
        <p:nvSpPr>
          <p:cNvPr id="28" name="Text 10"/>
          <p:cNvSpPr txBox="1"/>
          <p:nvPr/>
        </p:nvSpPr>
        <p:spPr>
          <a:xfrm>
            <a:off x="1888150" y="1397817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идеологии
</a:t>
            </a:r>
            <a:endParaRPr lang="en-US" sz="1200" dirty="0"/>
          </a:p>
        </p:txBody>
      </p:sp>
      <p:sp>
        <p:nvSpPr>
          <p:cNvPr id="29" name="Text 11"/>
          <p:cNvSpPr txBox="1"/>
          <p:nvPr/>
        </p:nvSpPr>
        <p:spPr>
          <a:xfrm>
            <a:off x="1888150" y="2065242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XX веке писатель нередко оказывается под воздействием политических требований. Это ограничивает художественную свободу и заставляет автора искать осторожные формы высказывания.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314075"/>
            <a:ext cx="4814700" cy="15930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и новые принципы литературного анализа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5455800" y="1437475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двух подходов показывает, как меняется само чтение текста: от пересказа событий — к анализу формы, смысла и скрытых связей.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455800" y="2917690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анализ не отменяет сюжет и героя, но читает их глубже: через форму, контекст и внутреннюю организацию текста.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455800" y="4397901"/>
            <a:ext cx="3328200" cy="3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24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школьных и современных принципов анализа литературного произведения; обобщение учебного материала.
</a:t>
            </a:r>
            <a:endParaRPr lang="en-US" sz="112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анализа произведения о переломе эпох
</a:t>
            </a:r>
            <a:endParaRPr lang="en-US" sz="2426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анализа строится от исторического контекста к авторской позиции и смыслу формы.
</a:t>
            </a:r>
            <a:endParaRPr lang="en-US" sz="154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300" y="1298876"/>
            <a:ext cx="4157700" cy="348369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будущего в литературе 11 класса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1450" y="1384325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реальность и фрагментарность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1450" y="1875500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конца XX — начала XXI века часто показывает мир как набор разрозненных впечатлений. Герой живет в ускоренном времени и ищет цельность среди изменений.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1450" y="3193100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нравственный выбор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471450" y="3684275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память о прошлом не исчезает, а помогает удержать ориентиры. Даже в цифровой и переменчивой среде литература сохраняет вопрос о совести и личной ответственности.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конец старой эпохи становится началом новой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447825" y="458900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Рубеж XIX–XX веков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447825" y="836213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представления о мире перестают объяснять реальность. Литература ищет новые формы, способные передать кризис личности и истории.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017850" y="1575313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половина XX века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017850" y="1952625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Символизм, акмеизм и футуризм обновляют поэтический язык, а проза все глубже исследует человека в условиях войны, революции и перелома.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017850" y="3802388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Постсоветское время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017850" y="4179700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множество художественных стратегий: от обращения к памяти до эксперимента с формой. Новая литература продолжает переосмысливать человека и его свободу.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447825" y="2685975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и послевоенная эпоха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447825" y="3063288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расширяет тему исторической памяти и нравственной ответственности. Опыт катастрофы становится основой для новых героев и новых интонаций.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как переход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показывает: конец эпохи — это не пустота, а момент рождения новых смыслов, когда традиция сохраняется, но говорит уже другим, более сложным языком.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2026-05-23T21:32:43Z</dcterms:created>
  <dcterms:modified xsi:type="dcterms:W3CDTF">2026-05-23T21:32:43Z</dcterms:modified>
</cp:coreProperties>
</file>