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jpe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jpe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jpe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15334" y="0"/>
            <a:ext cx="512843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275" y="734600"/>
            <a:ext cx="3668700" cy="37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основные и образовательные ткани 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состоят из тканей, которые обеспечивают рост, питание и защиту.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263275" y="301750"/>
            <a:ext cx="36687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30929" y="216475"/>
            <a:ext cx="3411592" cy="473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1469575"/>
            <a:ext cx="5305200" cy="24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состоят из клеток, объединённых в ткани с разными задачами: рост, фотосинтез, защита и поддержка. Основные ткани развиваются из образовательных после прекращения деления, отличаясь функциями и строением.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9100" y="402675"/>
            <a:ext cx="53052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Введение: строение и функции тканей растений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1792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0200" y="266700"/>
            <a:ext cx="84540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образовательные ткани (меристемы)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4795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Меристемы состоят из маленьких живых клеток с активным делением, что обеспечивает непрерывный рост растения.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82523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имеют плотный цитоплазматический состав и большое ядро, не накапливают питательных веществ и быстро восстанавливаются.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854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ткани активны всю жизнь, отвечая за формирование новых органов и восстановление повреждений.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900" y="1159575"/>
            <a:ext cx="2081100" cy="208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1500" y="1159575"/>
            <a:ext cx="2081100" cy="208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0950" y="1159575"/>
            <a:ext cx="2081100" cy="208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образовательных тканей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75542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Верхушечные меристемы
</a:t>
            </a:r>
            <a:pPr algn="ctr" indent="0" marL="0">
              <a:lnSpc>
                <a:spcPct val="100000"/>
              </a:lnSpc>
              <a:buNone/>
            </a:pPr>
            <a:r>
              <a:rPr lang="en-US" sz="12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Располагаются на концах корней и побегов, отвечают за удлинение растения, обеспечивая рост вверх и вниз. Это основные зоны роста.
</a:t>
            </a:r>
            <a:endParaRPr lang="en-US" sz="1209" dirty="0"/>
          </a:p>
        </p:txBody>
      </p:sp>
      <p:sp>
        <p:nvSpPr>
          <p:cNvPr id="12" name="Text 3"/>
          <p:cNvSpPr txBox="1"/>
          <p:nvPr/>
        </p:nvSpPr>
        <p:spPr>
          <a:xfrm>
            <a:off x="3339950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Боковые меристемы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Находятся вдоль стебля, обеспечивая рост в толщину через камбий, который формирует древесину и кору у деревьев.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92447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Вставочные меристемы
</a:t>
            </a:r>
            <a:pPr algn="ctr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Расположены в основаниях междоузлий и листьев, участвуют в быстром удлинении и восстановлении этих участков у травянистых растений.
</a:t>
            </a:r>
            <a:endParaRPr lang="en-US" sz="114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84150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образовательных тканей в жизни растения
</a:t>
            </a:r>
            <a:endParaRPr lang="en-US" sz="2521" dirty="0"/>
          </a:p>
        </p:txBody>
      </p:sp>
      <p:sp>
        <p:nvSpPr>
          <p:cNvPr id="5" name="Text 1"/>
          <p:cNvSpPr txBox="1"/>
          <p:nvPr/>
        </p:nvSpPr>
        <p:spPr>
          <a:xfrm>
            <a:off x="380075" y="11733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Обеспечивают удлинение корней и побегов за счёт клеточного деления в верхушечных меристемах.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80076" y="29424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Боковые меристемы способствуют утолщению стебля, формируя новые ткани в радиальном направлении.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5131683" y="11733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Вставочные меристемы обеспечивают рост между узлами и быстрое восстановление повреждённых частей.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5131683" y="29424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Участвуют в регенерации и формировании новых органов, определяя форму и размеры растения.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0454" y="1410587"/>
            <a:ext cx="2329500" cy="23181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7250" y="1412687"/>
            <a:ext cx="2329500" cy="23181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94050" y="1412687"/>
            <a:ext cx="2329500" cy="231812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920300" y="3808975"/>
            <a:ext cx="23295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Верхушечная меристема корня
</a:t>
            </a:r>
            <a:pPr algn="ctr" indent="0" marL="0">
              <a:lnSpc>
                <a:spcPct val="100000"/>
              </a:lnSpc>
              <a:buNone/>
            </a:pPr>
            <a:r>
              <a:rPr lang="en-US" sz="11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Расположена на кончике корня, создавая зону активного деления и роста, что позволяет корню проникать в почву эффективно.
</a:t>
            </a:r>
            <a:endParaRPr lang="en-US" sz="1174" dirty="0"/>
          </a:p>
        </p:txBody>
      </p:sp>
      <p:sp>
        <p:nvSpPr>
          <p:cNvPr id="9" name="Text 2"/>
          <p:cNvSpPr txBox="1"/>
          <p:nvPr/>
        </p:nvSpPr>
        <p:spPr>
          <a:xfrm>
            <a:off x="3407250" y="3806875"/>
            <a:ext cx="23298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Вставочные меристемы у злаковых
</a:t>
            </a:r>
            <a:pPr algn="ctr" indent="0" marL="0">
              <a:lnSpc>
                <a:spcPct val="100000"/>
              </a:lnSpc>
              <a:buNone/>
            </a:pPr>
            <a:r>
              <a:rPr lang="en-US" sz="10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Обеспечивают быстрое восстановление и удлинение междоузлий, что важно для травянистых растений с частыми повреждениями.
</a:t>
            </a:r>
            <a:endParaRPr lang="en-US" sz="1017" dirty="0"/>
          </a:p>
        </p:txBody>
      </p:sp>
      <p:sp>
        <p:nvSpPr>
          <p:cNvPr id="10" name="Text 3"/>
          <p:cNvSpPr txBox="1"/>
          <p:nvPr/>
        </p:nvSpPr>
        <p:spPr>
          <a:xfrm>
            <a:off x="5894200" y="3806875"/>
            <a:ext cx="23295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Боковые меристемы — камбий
</a:t>
            </a:r>
            <a:pPr algn="ctr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Формируют новые сосудистые ткани, утолщая стебли древесных растений и формируя годичные кольца, отражающие сезонный рост.
</a:t>
            </a:r>
            <a:endParaRPr lang="en-US" sz="1144" dirty="0"/>
          </a:p>
        </p:txBody>
      </p:sp>
      <p:sp>
        <p:nvSpPr>
          <p:cNvPr id="11" name="Text 4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расположения образовательных тканей
</a:t>
            </a:r>
            <a:endParaRPr lang="en-US" sz="266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роста растения в зависимости от активности меристем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Максимальная активность наблюдается в верхушечных и вставочных меристемах, обеспечивая быстрый рост растения.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активности связано с дифференцировкой клеток, что ограничивает рост в зрелых тканях.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по биологии растений, 2023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9100" y="402675"/>
            <a:ext cx="84150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и состав основных тканей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369100" y="1094000"/>
            <a:ext cx="77802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ткани формируются из меристем после прекращения деления и специализируются на выполнении функций жизнедеятельности.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69100" y="2128475"/>
            <a:ext cx="72087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Паренхима включает фотосинтезирующую, запасающую и воздухоносную ткани для обмена веществ и хранения питательных веществ.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69100" y="3162975"/>
            <a:ext cx="66261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Механические ткани обеспечивают прочность и гибкость органов, предохраняя их от повреждений.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69100" y="4197475"/>
            <a:ext cx="60372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Проводящие ткани транспортируют воду и питательные вещества между различными частями растения.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657234"/>
            <a:ext cx="4166100" cy="229748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83691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таблица: образовательные и основные ткани
</a:t>
            </a:r>
            <a:endParaRPr lang="en-US" sz="2598" dirty="0"/>
          </a:p>
        </p:txBody>
      </p:sp>
      <p:sp>
        <p:nvSpPr>
          <p:cNvPr id="7" name="Text 1"/>
          <p:cNvSpPr txBox="1"/>
          <p:nvPr/>
        </p:nvSpPr>
        <p:spPr>
          <a:xfrm>
            <a:off x="369100" y="13548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различия в клеточном составе, функциях и расположении тканей у растений.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69100" y="32874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функции и строение обеспечивают специализированные роли тканей в жизни растения.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растений, 2023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900" y="1159575"/>
            <a:ext cx="2081100" cy="208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1500" y="1159575"/>
            <a:ext cx="2081100" cy="208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0950" y="1159575"/>
            <a:ext cx="2081100" cy="208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Фотосинтезирующая паренхима (хлоренхима)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75542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Расположение в листе
</a:t>
            </a:r>
            <a:pPr algn="ctr" indent="0" marL="0">
              <a:lnSpc>
                <a:spcPct val="100000"/>
              </a:lnSpc>
              <a:buNone/>
            </a:pPr>
            <a:r>
              <a:rPr lang="en-US" sz="11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Хлоренхима занимает главный объём листа, обеспечивая процесс фотосинтеза за счёт большого количества хлоропластов в клетках.
</a:t>
            </a:r>
            <a:endParaRPr lang="en-US" sz="1147" dirty="0"/>
          </a:p>
        </p:txBody>
      </p:sp>
      <p:sp>
        <p:nvSpPr>
          <p:cNvPr id="12" name="Text 3"/>
          <p:cNvSpPr txBox="1"/>
          <p:nvPr/>
        </p:nvSpPr>
        <p:spPr>
          <a:xfrm>
            <a:off x="3339950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Столбчатая структура
</a:t>
            </a:r>
            <a:pPr algn="ctr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Расположена ближе к верхней стороне листа, с плотно прилегающими клетками, максимально поглощающими свет для фотосинтеза.
</a:t>
            </a:r>
            <a:endParaRPr lang="en-US" sz="1144" dirty="0"/>
          </a:p>
        </p:txBody>
      </p:sp>
      <p:sp>
        <p:nvSpPr>
          <p:cNvPr id="13" name="Text 4"/>
          <p:cNvSpPr txBox="1"/>
          <p:nvPr/>
        </p:nvSpPr>
        <p:spPr>
          <a:xfrm>
            <a:off x="592447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Губчатая структура
</a:t>
            </a:r>
            <a:pPr algn="ctr" indent="0" marL="0">
              <a:lnSpc>
                <a:spcPct val="100000"/>
              </a:lnSpc>
              <a:buNone/>
            </a:pPr>
            <a:r>
              <a:rPr lang="en-US" sz="11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Находится у нижней стороны листа, с рыхлым расположением клеток и воздушными промежутками для обмена газами.
</a:t>
            </a:r>
            <a:endParaRPr lang="en-US" sz="119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0200" y="266700"/>
            <a:ext cx="84540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Запасающая паренхима: хранение питательных веществ
</a:t>
            </a:r>
            <a:endParaRPr lang="en-US" sz="2734" dirty="0"/>
          </a:p>
        </p:txBody>
      </p:sp>
      <p:sp>
        <p:nvSpPr>
          <p:cNvPr id="7" name="Text 1"/>
          <p:cNvSpPr txBox="1"/>
          <p:nvPr/>
        </p:nvSpPr>
        <p:spPr>
          <a:xfrm>
            <a:off x="52460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Запасающая паренхима характерна для корнеплодов и клубней, где клетки активно накапливают крахмал, жиры и другие питательные вещества, необходимые для развития растения.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42755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 и плоды содержат такие клетки, которые поддерживают растение в период прорастания, обеспечивая энергией молодой росток.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33050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ткань помогает растению переживать периоды нехватки света или воды, запасая необходимое сырьё для жизни и роста в неблагоприятных условиях.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0454" y="1410587"/>
            <a:ext cx="2329500" cy="23181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7250" y="1412687"/>
            <a:ext cx="2329500" cy="23181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94050" y="1412687"/>
            <a:ext cx="2329500" cy="231812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920300" y="3808975"/>
            <a:ext cx="23295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воздушные полости — ключ к жизни под водой
</a:t>
            </a:r>
            <a:pPr algn="ctr" indent="0" marL="0">
              <a:lnSpc>
                <a:spcPct val="100000"/>
              </a:lnSpc>
              <a:buNone/>
            </a:pPr>
            <a:r>
              <a:rPr lang="en-US" sz="8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Аэренхима обладает крупными межклеточными полостями, позволяющими воздуху свободно циркулировать внутри стеблей и листьев, что обеспечивает дыхание при длительном затоплении растений.
</a:t>
            </a:r>
            <a:endParaRPr lang="en-US" sz="890" dirty="0"/>
          </a:p>
        </p:txBody>
      </p:sp>
      <p:sp>
        <p:nvSpPr>
          <p:cNvPr id="9" name="Text 2"/>
          <p:cNvSpPr txBox="1"/>
          <p:nvPr/>
        </p:nvSpPr>
        <p:spPr>
          <a:xfrm>
            <a:off x="3407250" y="3806875"/>
            <a:ext cx="23298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Роголистник — пример адаптированной водной растительности
</a:t>
            </a:r>
            <a:pPr algn="ctr" indent="0" marL="0">
              <a:lnSpc>
                <a:spcPct val="100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водный мох имеет развитую аэренхиму, которая помогает доставлять кислород к корням, находящимся в кислородно-дефицитных условиях ила и воды.
</a:t>
            </a:r>
            <a:endParaRPr lang="en-US" sz="911" dirty="0"/>
          </a:p>
        </p:txBody>
      </p:sp>
      <p:sp>
        <p:nvSpPr>
          <p:cNvPr id="10" name="Text 3"/>
          <p:cNvSpPr txBox="1"/>
          <p:nvPr/>
        </p:nvSpPr>
        <p:spPr>
          <a:xfrm>
            <a:off x="5894200" y="3806875"/>
            <a:ext cx="23295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 и стрелолист: аэренхима в полезных культурах
</a:t>
            </a:r>
            <a:pPr algn="ctr" indent="0" marL="0">
              <a:lnSpc>
                <a:spcPct val="100000"/>
              </a:lnSpc>
              <a:buNone/>
            </a:pPr>
            <a:r>
              <a:rPr lang="en-US" sz="9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культуре риса аэренхима способствует выживанию в затопленных полях, поддерживая обмен газов и сохраняя жизнеспособность тканей во влажной среде.
</a:t>
            </a:r>
            <a:endParaRPr lang="en-US" sz="968" dirty="0"/>
          </a:p>
        </p:txBody>
      </p:sp>
      <p:sp>
        <p:nvSpPr>
          <p:cNvPr id="11" name="Text 4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Воздухоносная паренхима (аэренхима) у водных растений
</a:t>
            </a:r>
            <a:endParaRPr lang="en-US" sz="226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8878" y="266700"/>
            <a:ext cx="7336200" cy="79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Покровные ткани (эпидерма, пробка): защита и обмен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1469325" y="1214875"/>
            <a:ext cx="7300500" cy="102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Эпидерма защищает растения от потери влаги и вредных воздействий окружающей среды, обеспечивая при этом газообмен через устьица на листьях.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1792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1469325" y="2484875"/>
            <a:ext cx="7300500" cy="10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молодых побегов эпидерма покрыта кутикулой, которая препятствует избыточному испарению и защитным от механических повреждений.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1469325" y="3754875"/>
            <a:ext cx="7300500" cy="102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Пробка образуется у зрелых стеблей и корней, замещая эпидерму и служит барьером против инфекций и пересыхания.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900" y="1159575"/>
            <a:ext cx="2081100" cy="208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1500" y="1159575"/>
            <a:ext cx="2081100" cy="208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0950" y="1159575"/>
            <a:ext cx="2081100" cy="208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Секреторные ткани растений: функции и примеры
</a:t>
            </a:r>
            <a:endParaRPr lang="en-US" sz="2639" dirty="0"/>
          </a:p>
        </p:txBody>
      </p:sp>
      <p:sp>
        <p:nvSpPr>
          <p:cNvPr id="10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75542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Млечники у одуванчика: защита и обмен веществ
</a:t>
            </a:r>
            <a:pPr algn="ctr" indent="0" marL="0">
              <a:lnSpc>
                <a:spcPct val="100000"/>
              </a:lnSpc>
              <a:buNone/>
            </a:pPr>
            <a:r>
              <a:rPr lang="en-US" sz="9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Млечники выделяют млечный сок, который служит защитным барьером от насекомых и микробов. Этот сок содержит специализированные вещества, важные для жизнедеятельности растения.
</a:t>
            </a:r>
            <a:endParaRPr lang="en-US" sz="978" dirty="0"/>
          </a:p>
        </p:txBody>
      </p:sp>
      <p:sp>
        <p:nvSpPr>
          <p:cNvPr id="12" name="Text 3"/>
          <p:cNvSpPr txBox="1"/>
          <p:nvPr/>
        </p:nvSpPr>
        <p:spPr>
          <a:xfrm>
            <a:off x="3339950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Смоляные ходы в сосне: против вредителей и ран
</a:t>
            </a:r>
            <a:pPr algn="ctr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Смоляные каналы выделяют смолу, которая затягивает раны и отпугивает вредителей, защищая растение от повреждений и инфекций.
</a:t>
            </a:r>
            <a:endParaRPr lang="en-US" sz="1095" dirty="0"/>
          </a:p>
        </p:txBody>
      </p:sp>
      <p:sp>
        <p:nvSpPr>
          <p:cNvPr id="13" name="Text 4"/>
          <p:cNvSpPr txBox="1"/>
          <p:nvPr/>
        </p:nvSpPr>
        <p:spPr>
          <a:xfrm>
            <a:off x="592447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Железки на листьях крапивы: источник эфирных масел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специализированные клетки секретируют эфирные масла, обеспечивая защиту от травоядных и способствуя испарению, влияя на микроклимат вокруг растения.
</a:t>
            </a:r>
            <a:endParaRPr lang="en-US" sz="100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84150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Механические и проводящие ткани: поддержка и транспорт
</a:t>
            </a:r>
            <a:endParaRPr lang="en-US" sz="2220" dirty="0"/>
          </a:p>
        </p:txBody>
      </p:sp>
      <p:sp>
        <p:nvSpPr>
          <p:cNvPr id="5" name="Text 1"/>
          <p:cNvSpPr txBox="1"/>
          <p:nvPr/>
        </p:nvSpPr>
        <p:spPr>
          <a:xfrm>
            <a:off x="380075" y="11733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Колленхима обеспечивает гибкую поддержку молодым частям растения, укрепляя их стенки и способствуя сохранению формы.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80076" y="29424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Склеренхима состоит из твёрдых клеток с утолщёнными оболочками, что придаёт прочность старым органам и защищает от повреждений.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5131683" y="11733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Проводящие ткани — ксилема и флоэма — транспортируют воду, минеральные вещества и органические соединения по всему растению.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5131683" y="29424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Совместная работа этих тканей обеспечивает как механическую устойчивость, так и эффективный обмен веществ между корнями, стеблями и листьями.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0454" y="1410587"/>
            <a:ext cx="2329500" cy="23181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7250" y="1412687"/>
            <a:ext cx="2329500" cy="23181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94050" y="1412687"/>
            <a:ext cx="2329500" cy="231812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920300" y="3808975"/>
            <a:ext cx="23295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Постоянный рост с помощью образовательных тканей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Меристемы сохраняют способность к делению, обеспечивая непрерывное наращивание новых клеток и тканей, что позволяет растениям быстро адаптироваться к среде.
</a:t>
            </a:r>
            <a:endParaRPr lang="en-US" sz="1001" dirty="0"/>
          </a:p>
        </p:txBody>
      </p:sp>
      <p:sp>
        <p:nvSpPr>
          <p:cNvPr id="9" name="Text 2"/>
          <p:cNvSpPr txBox="1"/>
          <p:nvPr/>
        </p:nvSpPr>
        <p:spPr>
          <a:xfrm>
            <a:off x="3407250" y="3806875"/>
            <a:ext cx="23298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ткани — ключ к фотосинтезу и запасам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Паренхима активно участвует в процессе образования органических веществ и накапливает пищу, поддерживая жизнедеятельность при неблагоприятных условиях.
</a:t>
            </a:r>
            <a:endParaRPr lang="en-US" sz="1001" dirty="0"/>
          </a:p>
        </p:txBody>
      </p:sp>
      <p:sp>
        <p:nvSpPr>
          <p:cNvPr id="10" name="Text 3"/>
          <p:cNvSpPr txBox="1"/>
          <p:nvPr/>
        </p:nvSpPr>
        <p:spPr>
          <a:xfrm>
            <a:off x="5894200" y="3806875"/>
            <a:ext cx="23295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Каркас и транспорт: механические и проводящие ткани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ткани формируют внутренний каркас растения и обеспечивают перемещение воды и питательных веществ, сохраняя структуру и функции всех органов.
</a:t>
            </a:r>
            <a:endParaRPr lang="en-US" sz="1001" dirty="0"/>
          </a:p>
        </p:txBody>
      </p:sp>
      <p:sp>
        <p:nvSpPr>
          <p:cNvPr id="11" name="Text 4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роль тканей в жизнедеятельности растений
</a:t>
            </a:r>
            <a:endParaRPr lang="en-US" sz="2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и образование веществ в хлоренхиме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продукт фотосинтеза — глюкоза, служащая энергией для роста и развития растения.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 глюкозы способствует синтезу биомассы, а выделение кислорода поддерживает дыхание в экосистеме.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средней школы, раздел «Фотосинтез»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0200" y="266700"/>
            <a:ext cx="84540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тканей на приспособляемость растений
</a:t>
            </a:r>
            <a:endParaRPr lang="en-US" sz="2734" dirty="0"/>
          </a:p>
        </p:txBody>
      </p:sp>
      <p:sp>
        <p:nvSpPr>
          <p:cNvPr id="8" name="Text 1"/>
          <p:cNvSpPr txBox="1"/>
          <p:nvPr/>
        </p:nvSpPr>
        <p:spPr>
          <a:xfrm>
            <a:off x="4795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Меристемы позволяются растениям быстро восстанавливать повреждённые ткани и поддерживать рост в сложных условиях.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82523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Запасающая паренхима аккумулирует воду и питательные вещества, обеспечивая выживание в засушливых или холодных периодах.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854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Воздухоносная ткань помогает растениям дышать при затоплении, улучшая газообмен и активность корней в воде.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900" y="1159575"/>
            <a:ext cx="2081100" cy="208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1500" y="1159575"/>
            <a:ext cx="2081100" cy="208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0950" y="1159575"/>
            <a:ext cx="2081100" cy="208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знаний о тканях растений
</a:t>
            </a:r>
            <a:endParaRPr lang="en-US" sz="2696" dirty="0"/>
          </a:p>
        </p:txBody>
      </p:sp>
      <p:sp>
        <p:nvSpPr>
          <p:cNvPr id="10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75542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Выведение устойчивых сортов на основе знаний о тканях
</a:t>
            </a:r>
            <a:pPr algn="ctr" indent="0" marL="0">
              <a:lnSpc>
                <a:spcPct val="100000"/>
              </a:lnSpc>
              <a:buNone/>
            </a:pPr>
            <a:r>
              <a:rPr lang="en-US" sz="9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Глубокое понимание строения образовательных и основных тканей позволяет создавать культуры, устойчивые к болезням и неблагоприятным условиям, повышая урожайность.
</a:t>
            </a:r>
            <a:endParaRPr lang="en-US" sz="964" dirty="0"/>
          </a:p>
        </p:txBody>
      </p:sp>
      <p:sp>
        <p:nvSpPr>
          <p:cNvPr id="12" name="Text 3"/>
          <p:cNvSpPr txBox="1"/>
          <p:nvPr/>
        </p:nvSpPr>
        <p:spPr>
          <a:xfrm>
            <a:off x="3339950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Клональное размножение через меристемы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образовательных тканей в лабораториях позволяет быстро размножать растения без семян, сохраняя ценные наследственные качества.
</a:t>
            </a:r>
            <a:endParaRPr lang="en-US" sz="1001" dirty="0"/>
          </a:p>
        </p:txBody>
      </p:sp>
      <p:sp>
        <p:nvSpPr>
          <p:cNvPr id="13" name="Text 4"/>
          <p:cNvSpPr txBox="1"/>
          <p:nvPr/>
        </p:nvSpPr>
        <p:spPr>
          <a:xfrm>
            <a:off x="592447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редких видов с помощью биотехнологий
</a:t>
            </a:r>
            <a:pPr algn="ctr" indent="0" marL="0">
              <a:lnSpc>
                <a:spcPct val="100000"/>
              </a:lnSpc>
              <a:buNone/>
            </a:pPr>
            <a:r>
              <a:rPr lang="en-US" sz="11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работы с тканями помогают воспроизводить и восстанавливать исчезающие растения, поддерживая биоразнообразие и экосистемы.
</a:t>
            </a:r>
            <a:endParaRPr lang="en-US" sz="113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6300" y="2734608"/>
            <a:ext cx="5831400" cy="1907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56300" y="658500"/>
            <a:ext cx="5831400" cy="19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5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тканей для жизни растений и человека
</a:t>
            </a:r>
            <a:pPr algn="ctr" indent="0" marL="0">
              <a:lnSpc>
                <a:spcPct val="100000"/>
              </a:lnSpc>
              <a:buNone/>
            </a:pPr>
            <a:r>
              <a:rPr lang="en-US" sz="17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и основные ткани играют ключевую роль в росте, развитии и адаптации растений, что важно для биологии, сельского хозяйства и экологии.
</a:t>
            </a:r>
            <a:endParaRPr lang="en-US" sz="3535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2026-05-07T10:30:23Z</dcterms:created>
  <dcterms:modified xsi:type="dcterms:W3CDTF">2026-05-07T10:30:23Z</dcterms:modified>
</cp:coreProperties>
</file>