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628200"/>
            <a:ext cx="5418900" cy="155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Научно-техническая революция и мировое хозяйство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38750"/>
            <a:ext cx="3922800" cy="14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изменила экономику мира, сделав знания главным ресурсом развития.
</a:t>
            </a:r>
            <a:endParaRPr lang="en-US" sz="11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270000"/>
            <a:ext cx="51393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НТР возникла именно в XX веке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наука стала стратегическим ресурсом: государства нарастили инвестиции, а соперничество в космосе, энергетике и вычислительной технике резко ускорило исследования и внедрение новых решений.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НТР и её основные признаки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науки и 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связывает фундаментальные открытия, прикладные разработки и их промышленное применение в единую систему, где научный результат быстро превращается в технологию и экономический эффект.
</a:t>
            </a:r>
            <a:endParaRPr lang="en-US" sz="1161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инновационного цикла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главных признаков НТР — резкое уменьшение времени между открытием и массовым использованием. Это делает обновление техники и технологий постоянным процессом.
</a:t>
            </a:r>
            <a:endParaRPr lang="en-US" sz="1227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 электронизация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всё шире опирается на автоматы, электронику и информатику, которые повышают точность, ускоряют операции и уменьшают зависимость от ручного труда.
</a:t>
            </a:r>
            <a:endParaRPr lang="en-US" sz="1296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 и 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НТР характерно активное развитие химии, биотехнологий, высокоточных методов и материалов с заранее заданными свойствами, необходимых для современной промышленности и связи.
</a:t>
            </a:r>
            <a:endParaRPr lang="en-US" sz="11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технологии НТР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 и автоматика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роботы и автоматизированные линии повышают точность операций, сокращают издержки и позволяют выпускать большие объёмы продукции с устойчивым качеством.
</a:t>
            </a:r>
            <a:endParaRPr lang="en-US" sz="1322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Телекоммуникации и вычислительная 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 передачи данных, спутниковая связь и компьютеры обеспечили быстрый обмен информацией между предприятиями, странами и рынками в режиме почти непрерывной работы.
</a:t>
            </a:r>
            <a:endParaRPr lang="en-US" sz="1322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 новые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направления расширили возможности медицины, сельского хозяйства и промышленности, а также ускорили создание продуктов с повышенной прочностью, лёгкостью и устойчивостью к нагрузкам.
</a:t>
            </a:r>
            <a:endParaRPr lang="en-US" sz="1275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Микроэлектроника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Миниатюрные электронные компоненты стали основой компьютеров, бытовой техники, систем управления и цифровых устройств, без которых невозможна современная экономика.
</a:t>
            </a:r>
            <a:endParaRPr lang="en-US" sz="13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расходов на науку и исследования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 общий переход к наукоёмкой модели развития, при которой инвестиции в исследования становятся важнейшим фактором экономического успеха.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и устойчивее финансирование НИОКР, тем быстрее страна накапливает инновации и укрепляет позиции в мировой экономике.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Индексная схема по материалам UNESCO Institute for Statistics и OECD; точные абсолютные значения не приводятся.
</a:t>
            </a:r>
            <a:endParaRPr lang="en-US" sz="8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504910"/>
            <a:ext cx="242100" cy="193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825" y="3253685"/>
            <a:ext cx="242100" cy="193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275" y="1490760"/>
            <a:ext cx="242100" cy="193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875" y="3236075"/>
            <a:ext cx="228900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и изменение характера труда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ручных операций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вытеснила часть тяжёлого и однообразного труда, особенно там, где машины могут работать быстрее, точнее и без длительных перерывов.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требований к образованию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производство требует не только дисциплины, но и теоретической подготовки, умения работать с данными, инструкциями и цифровыми платформами.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спрос на инженеров, программистов, операторов сложных систем и техников, умеющих настраивать оборудование и быстро устранять неполадки.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Переподготовка кадров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быстрых технологических изменений работникам всё чаще приходится осваивать новые навыки, чтобы сохранять конкурентоспособность на рынке труда.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Индустриальная и постиндустриальная экономика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меняется экономическая логика развития: от тяжёлой промышленности и сырья — к знаниям, услугам и высокотехнологичным секторам.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ускорила смещение центра тяжести экономики к информации, услу́гам и наукоёмкому производству.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индустриальной и постиндустриальной экономики по материалам школьного курса географии и экономики.
</a:t>
            </a:r>
            <a:endParaRPr lang="en-US" sz="80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корпорации и глобальные цепочки производства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325" y="2322210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по миру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ТНК распределяют исследования, сборку и сбыт между разными странами, выбирая площадки с выгодными налогами, инфраструктурой, рынками и уровнем затрат.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442518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страна может разрабатывать технологию, другая — выпускать комплектующие, а третья — собирать готовый товар и выводить его на рынок.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09711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НТР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корпорации используют цифровое управление, логистические платформы и стандартизированные процессы, чтобы координировать сложные международные производственные цепочки.
</a:t>
            </a:r>
            <a:endParaRPr lang="en-US" sz="1115" dirty="0"/>
          </a:p>
        </p:txBody>
      </p:sp>
      <p:sp>
        <p:nvSpPr>
          <p:cNvPr id="13" name="Text 5"/>
          <p:cNvSpPr txBox="1"/>
          <p:nvPr/>
        </p:nvSpPr>
        <p:spPr>
          <a:xfrm>
            <a:off x="6776902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мировое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усиливает взаимозависимость экономик, расширяет торговлю промежуточной продукцией и делает международную специализацию более глубокой и устойчивой.
</a:t>
            </a:r>
            <a:endParaRPr lang="en-US" sz="106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НТР меняет мировое хозяйство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от научного открытия к глобальной экономической интеграции и отдельную ветвь цифровизации.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революция и мировая торговля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Контейнеризация стала массово менять морские перевозки: грузы начали быстрее перегружаться между судами, портами и наземным транспортом.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Реактивная авиация и крупнотоннажный флот ускорили доставку людей и товаров, сократив время между континентами и сделав логистику более предсказуемой.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портов и развитие информационных систем упростили учёт, сортировку и координацию поставок, снизив задержки и транспортные издержки.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XXI века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торговля стала ещё более зависимой от быстрых и дешёвых перевозок, а цепочки поставок превратились в важнейшую часть глобальной экономики.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технологии и цифровая интеграция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4782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Круглосуточные рынки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Компьютерные сети и интернет связали биржи, платёжные системы и корпорации в единую среду. Это позволило проводить операции почти без пауз, независимо от часовых поясов и национальных границ.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46865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Удалённое взаимодействие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Спутниковая связь и мобильные технологии упростили координацию производства, логистики и управления. Предприятия получили возможность быстрее обмениваться данными с филиалами, поставщиками и клиентами в разных странах.
</a:t>
            </a:r>
            <a:endParaRPr lang="en-US" sz="1101" dirty="0"/>
          </a:p>
        </p:txBody>
      </p:sp>
      <p:sp>
        <p:nvSpPr>
          <p:cNvPr id="12" name="Text 4"/>
          <p:cNvSpPr txBox="1"/>
          <p:nvPr/>
        </p:nvSpPr>
        <p:spPr>
          <a:xfrm>
            <a:off x="6894875" y="1550057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платформы значительно облегчили обмен результатами исследований между университетами, лабораториями и инженерными центрами. Это сократило путь от идеи до практического применения и усилило международное научное сотрудничество.
</a:t>
            </a:r>
            <a:endParaRPr lang="en-US" sz="1033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как 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условиях НТР информация стала таким же важным ресурсом, как сырьё или капитал. Скорость её получения и обработки определяет конкурентоспособность компаний, банков, научных центров и целых государств.
</a:t>
            </a:r>
            <a:endParaRPr lang="en-US" sz="111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структуры занятости в эпоху НТР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сервисной экономике сопровождается ростом спроса на образование, цифровые навыки и способность работать с информацией, а не только с материальными ресурсами.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сферы услуг показывает, что НТР переносит центр занятости в интеллектуальные и коммуникационные виды деятельности.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Всемирного банка и ILOSTAT, последние доступные годы; схема отражает типичную структуру занятости в развитых экономиках.
</a:t>
            </a:r>
            <a:endParaRPr lang="en-US" sz="80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950" y="1797831"/>
            <a:ext cx="32235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700" y="1811097"/>
            <a:ext cx="384600" cy="34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575" y="1828191"/>
            <a:ext cx="384600" cy="307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9450" y="1811097"/>
            <a:ext cx="384600" cy="34186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в воздействии НТР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инноваций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США, Япония, Германия и Республика Корея смогли быстрее других превратить научные достижения в рост производства, экспорт технологий и развитие высокотехнологичных отраслей.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развивающиеся страны дольше сохраняли зависимость от добычи сырья и поставок дешёвого труда, поэтому слабее участвовали в создании сложной наукоёмкой продукции.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оборудования, программного обеспечения и лицензий делает часть экономик уязвимой к внешним ограничениям и замедляет формирование собственных инновационных центров.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разрыва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Неравномерный доступ к образованию, инвестициям и инфраструктуре усиливает различия между регионами, поэтому технологическое преимущество концентрируется в ограниченном числе стран.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244826"/>
            <a:ext cx="4782600" cy="13011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риски НТР для мирового хозяйства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НТР одновременно ускоряет развитие и создаёт новые уязвимости для стран и компаний.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эффекты НТР проявляются быстрее там, где есть капитал и кадры; риски усиливаются в экономиках с технологической зависимостью.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 основе материалов по экономической географии и мировой экономике.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технологического развития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нагрузки на 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промышленности и транспорта увеличило потребление энергии, воды и сырья. Это усилило давление на природные системы, особенно в районах высокой концентрации производства и городской агломерации.
</a:t>
            </a:r>
            <a:endParaRPr lang="en-US" sz="1161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выбросы, сточные воды и отходы стали одной из главных экологических проблем индустриального мира. Наиболее заметными последствиями оказались загрязнение воздуха, почв и водных объектов.
</a:t>
            </a:r>
            <a:endParaRPr lang="en-US" sz="1161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аварий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технологические системы повышают вероятность крупных аварий при ошибках управления или износе оборудования. Поэтому безопасность производства стала важнейшим условием устойчивого развития.
</a:t>
            </a:r>
            <a:endParaRPr lang="en-US" sz="1161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Ответные меры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 развиваются очистные технологии, переработка отходов, энергосбережение и альтернативная энергетика. Международные экологические стандарты помогают уменьшать ущерб, но требуют значительных инвестиций.
</a:t>
            </a:r>
            <a:endParaRPr lang="en-US" sz="11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как двигатель конкуренции и глобализации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научные и технологические новации преобразуют производство, торговлю и международное разделение труда.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и страны с переходной экономикой в условиях НТР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Кадровый вызов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повышает спрос на инженеров, программистов, аналитиков и технологов. Поэтому особенно важны качество образования, переподготовка кадров и развитие практико-ориентированных навыков.
</a:t>
            </a:r>
            <a:endParaRPr lang="en-US" sz="1215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Износ основных фондов, сырьевая зависимость и неравный доступ к современным технологиям замедляют встраивание в мировые цепочки стоимости и ограничивают рост добавленной стоимости.
</a:t>
            </a:r>
            <a:endParaRPr lang="en-US" sz="1288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ИТ, космических технологий, энергетики и отдельных направлений машиностроения создаёт возможности для более сложной специализации и укрепления позиций на мировом рынке.
</a:t>
            </a:r>
            <a:endParaRPr lang="en-US" sz="1313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сохранения конкурентоспособности необходимы обновление оборудования, повышение энергоэффективности и внедрение цифровых решений в традиционных отраслях, прежде всего в промышленности и транспорте.
</a:t>
            </a:r>
            <a:endParaRPr lang="en-US" sz="111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технологического лидерства стран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лидерство формируется не отдельным успехом, а устойчивой экосистемой, где наука, образование, бизнес и государство усиливают друг друга.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Страны-лидеры одновременно инвестируют в исследования, защищают результаты разработок и создают рынок для высокотехнологичной продукции.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данным OECD, WIPO и Всемирного банка; показатели приведены в сопоставимой форме для демонстрации связи между факторами.
</a:t>
            </a:r>
            <a:endParaRPr lang="en-US" sz="80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в XXI веке: новые направления развития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5325" y="2322211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анализа данных используются в медицине, финансах, логистике и промышленности. Они повышают скорость решений, но требуют контроля за качеством данных и этическими последствиями.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2006069" y="2322223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Роботизация и автоматизация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роботы всё чаще работают не только на сборке, но и на складах, в сервисе и сельском хозяйстве. Это меняет структуру занятости и требования к квалификации работников.
</a:t>
            </a:r>
            <a:endParaRPr lang="en-US" sz="1022" dirty="0"/>
          </a:p>
        </p:txBody>
      </p:sp>
      <p:sp>
        <p:nvSpPr>
          <p:cNvPr id="13" name="Text 4"/>
          <p:cNvSpPr txBox="1"/>
          <p:nvPr/>
        </p:nvSpPr>
        <p:spPr>
          <a:xfrm>
            <a:off x="3736814" y="2322223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Аддитивное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3D-печати позволяют быстрее создавать прототипы и сложные детали с меньшими потерями материала. Особенно важны они в машиностроении, медицине и авиации.
</a:t>
            </a:r>
            <a:endParaRPr lang="en-US" sz="1022" dirty="0"/>
          </a:p>
        </p:txBody>
      </p:sp>
      <p:sp>
        <p:nvSpPr>
          <p:cNvPr id="14" name="Text 5"/>
          <p:cNvSpPr txBox="1"/>
          <p:nvPr/>
        </p:nvSpPr>
        <p:spPr>
          <a:xfrm>
            <a:off x="5467556" y="2322223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 квантовые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Биоинженерия, новые методы диагностики и квантовые технологии расширяют возможности науки и промышленности. Их развитие требует крупных инвестиций, долгих исследований и международной кооперации.
</a:t>
            </a:r>
            <a:endParaRPr lang="en-US" sz="957" dirty="0"/>
          </a:p>
        </p:txBody>
      </p:sp>
      <p:sp>
        <p:nvSpPr>
          <p:cNvPr id="15" name="Text 6"/>
          <p:cNvSpPr txBox="1"/>
          <p:nvPr/>
        </p:nvSpPr>
        <p:spPr>
          <a:xfrm>
            <a:off x="7198289" y="2322223"/>
            <a:ext cx="16701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Зелёная 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5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более чистым источникам энергии связан с ресурсосбережением, снижением выбросов и технологическим обновлением экономики. Этот тренд становится частью глобальной конкуренции.
</a:t>
            </a:r>
            <a:endParaRPr lang="en-US" sz="10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изменила не только производство, но и логику мировой экономики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Научно-техническая революция превратила знания, информацию и инновации в главные ресурсы развития. Она ускорила глобализацию, изменила структуру занятости и усилила взаимозависимость стран, но одновременно обострила неравенство и экологические риски.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2026-06-03T07:41:48Z</dcterms:created>
  <dcterms:modified xsi:type="dcterms:W3CDTF">2026-06-03T07:41:48Z</dcterms:modified>
</cp:coreProperties>
</file>