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jpe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jpeg"/><Relationship Id="rId4" Type="http://schemas.openxmlformats.org/officeDocument/2006/relationships/image" Target="../media/image-12-4.jpe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slideLayout" Target="../slideLayouts/slideLayout1.xml"/><Relationship Id="rId10"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40259" y="501325"/>
            <a:ext cx="3756881" cy="39096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46700" y="1935250"/>
            <a:ext cx="4125300" cy="869700"/>
          </a:xfrm>
          <a:prstGeom prst="rect">
            <a:avLst/>
          </a:prstGeom>
          <a:noFill/>
          <a:ln/>
        </p:spPr>
        <p:txBody>
          <a:bodyPr wrap="square" lIns="0" tIns="0" rIns="0" bIns="0" rtlCol="0" anchor="t"/>
          <a:lstStyle/>
          <a:p>
            <a:pPr algn="l" indent="0" marL="0">
              <a:lnSpc>
                <a:spcPct val="100000"/>
              </a:lnSpc>
              <a:buNone/>
            </a:pPr>
            <a:r>
              <a:rPr lang="en-US" sz="2283" b="1" dirty="0">
                <a:solidFill>
                  <a:srgbClr val="000000"/>
                </a:solidFill>
                <a:latin typeface="Arial" pitchFamily="34" charset="0"/>
                <a:ea typeface="Arial" pitchFamily="34" charset="-122"/>
                <a:cs typeface="Arial" pitchFamily="34" charset="-120"/>
              </a:rPr>
              <a:t>Text Connectors: как английский текст становится связным
</a:t>
            </a:r>
            <a:endParaRPr lang="en-US" sz="2283" dirty="0"/>
          </a:p>
        </p:txBody>
      </p:sp>
      <p:sp>
        <p:nvSpPr>
          <p:cNvPr id="5" name="Text 1"/>
          <p:cNvSpPr txBox="1"/>
          <p:nvPr/>
        </p:nvSpPr>
        <p:spPr>
          <a:xfrm>
            <a:off x="657425" y="4011850"/>
            <a:ext cx="3757200" cy="5535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Связки делают английскую речь логичной, плавной и убедительной.
</a:t>
            </a:r>
            <a:endParaRPr lang="en-US" sz="1100" dirty="0"/>
          </a:p>
        </p:txBody>
      </p:sp>
      <p:sp>
        <p:nvSpPr>
          <p:cNvPr id="6" name="Text 2"/>
          <p:cNvSpPr txBox="1"/>
          <p:nvPr/>
        </p:nvSpPr>
        <p:spPr>
          <a:xfrm>
            <a:off x="446700" y="1367475"/>
            <a:ext cx="2790000" cy="400200"/>
          </a:xfrm>
          <a:prstGeom prst="rect">
            <a:avLst/>
          </a:prstGeom>
          <a:noFill/>
          <a:ln/>
        </p:spPr>
        <p:txBody>
          <a:bodyPr wrap="square" lIns="0" tIns="0" rIns="0" bIns="0" rtlCol="0" anchor="b"/>
          <a:lstStyle/>
          <a:p>
            <a:pPr algn="l" indent="0" marL="0">
              <a:lnSpc>
                <a:spcPct val="100000"/>
              </a:lnSpc>
              <a:buNone/>
            </a:pPr>
            <a:r>
              <a:rPr lang="en-US" sz="1000" i="1" dirty="0">
                <a:solidFill>
                  <a:srgbClr val="000000"/>
                </a:solidFill>
                <a:latin typeface="Arial" pitchFamily="34" charset="0"/>
                <a:ea typeface="Arial" pitchFamily="34" charset="-122"/>
                <a:cs typeface="Arial" pitchFamily="34" charset="-120"/>
              </a:rPr>
              <a:t>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12001" y="501325"/>
            <a:ext cx="3752248" cy="4206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37925" y="1985375"/>
            <a:ext cx="4234200" cy="1929300"/>
          </a:xfrm>
          <a:prstGeom prst="rect">
            <a:avLst/>
          </a:prstGeom>
          <a:noFill/>
          <a:ln/>
        </p:spPr>
        <p:txBody>
          <a:bodyPr wrap="square" lIns="0" tIns="0" rIns="0" bIns="0" rtlCol="0" anchor="t"/>
          <a:lstStyle/>
          <a:p>
            <a:pPr algn="l" indent="0" marL="0">
              <a:lnSpc>
                <a:spcPct val="115000"/>
              </a:lnSpc>
              <a:buNone/>
            </a:pPr>
            <a:r>
              <a:rPr lang="en-US" sz="1400" dirty="0">
                <a:solidFill>
                  <a:srgbClr val="000000"/>
                </a:solidFill>
                <a:latin typeface="Arial" pitchFamily="34" charset="0"/>
                <a:ea typeface="Arial" pitchFamily="34" charset="-122"/>
                <a:cs typeface="Arial" pitchFamily="34" charset="-120"/>
              </a:rPr>
              <a:t>В академическом английском connectors помогают строить связное рассуждение: от эссе до устных ответов. Без них текст распадается на отдельные фразы, а аргументы звучат менее убедительно и менее последовательно.
</a:t>
            </a:r>
            <a:endParaRPr lang="en-US" sz="1400" dirty="0"/>
          </a:p>
        </p:txBody>
      </p:sp>
      <p:sp>
        <p:nvSpPr>
          <p:cNvPr id="7" name="Text 1"/>
          <p:cNvSpPr txBox="1"/>
          <p:nvPr/>
        </p:nvSpPr>
        <p:spPr>
          <a:xfrm>
            <a:off x="337925" y="393900"/>
            <a:ext cx="4366200" cy="9462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Почему без связок текст теряет смысл
</a:t>
            </a:r>
            <a:endParaRPr lang="en-US" sz="2400" dirty="0"/>
          </a:p>
        </p:txBody>
      </p:sp>
      <p:sp>
        <p:nvSpPr>
          <p:cNvPr id="8" name="Text 2"/>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8525" y="3049689"/>
            <a:ext cx="4070100" cy="174092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10375" y="3049807"/>
            <a:ext cx="4070100" cy="1740922"/>
          </a:xfrm>
          <a:prstGeom prst="rect">
            <a:avLst/>
          </a:prstGeom>
        </p:spPr>
      </p:pic>
      <p:sp>
        <p:nvSpPr>
          <p:cNvPr id="7" name="Text 0"/>
          <p:cNvSpPr txBox="1"/>
          <p:nvPr/>
        </p:nvSpPr>
        <p:spPr>
          <a:xfrm>
            <a:off x="418525" y="393900"/>
            <a:ext cx="8262000" cy="3324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Связки на уровне предложения и абзаца
</a:t>
            </a:r>
            <a:endParaRPr lang="en-US" sz="2400" dirty="0"/>
          </a:p>
        </p:txBody>
      </p:sp>
      <p:sp>
        <p:nvSpPr>
          <p:cNvPr id="8"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
        <p:nvSpPr>
          <p:cNvPr id="9" name="Text 2"/>
          <p:cNvSpPr txBox="1"/>
          <p:nvPr/>
        </p:nvSpPr>
        <p:spPr>
          <a:xfrm>
            <a:off x="1016463" y="1220754"/>
            <a:ext cx="3206400" cy="15255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Один абзац — одна логика
</a:t>
            </a:r>
            <a:pPr algn="l" indent="0" marL="0">
              <a:lnSpc>
                <a:spcPct val="115000"/>
              </a:lnSpc>
              <a:buNone/>
            </a:pPr>
            <a:r>
              <a:rPr lang="en-US" sz="1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 хорошем английском абзаце каждая мысль подхватывает предыдущую. Сначала задаётся тема, затем появляется пояснение, пример или вывод, а connectors, such as however и therefore, направляют читателя от одной идеи к другой.
</a:t>
            </a:r>
            <a:endParaRPr lang="en-US" sz="1300" dirty="0"/>
          </a:p>
        </p:txBody>
      </p:sp>
      <p:sp>
        <p:nvSpPr>
          <p:cNvPr id="10" name="Text 3"/>
          <p:cNvSpPr txBox="1"/>
          <p:nvPr/>
        </p:nvSpPr>
        <p:spPr>
          <a:xfrm>
            <a:off x="5274600" y="1220750"/>
            <a:ext cx="3162000" cy="15255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Переходы, которые видно
</a:t>
            </a:r>
            <a:pPr algn="l" indent="0" marL="0">
              <a:lnSpc>
                <a:spcPct val="115000"/>
              </a:lnSpc>
              <a:buNone/>
            </a:pPr>
            <a:r>
              <a:rPr lang="en-US" sz="1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Когда в тексте встречаются such as, in addition и finally, связь между частями становится прозрачной. Такие маркеры помогают не просто соединять предложения, а выстраивать последовательность рассуждения, которую легко проследить без лишних усилий.
</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0100" y="1951998"/>
            <a:ext cx="4152000" cy="151425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20100" y="4191525"/>
            <a:ext cx="3554700" cy="2463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Школьная грамматика английского языка
</a:t>
            </a:r>
            <a:endParaRPr lang="en-US" sz="1000" dirty="0"/>
          </a:p>
        </p:txBody>
      </p:sp>
      <p:sp>
        <p:nvSpPr>
          <p:cNvPr id="6" name="Text 1"/>
          <p:cNvSpPr txBox="1"/>
          <p:nvPr/>
        </p:nvSpPr>
        <p:spPr>
          <a:xfrm>
            <a:off x="4957350" y="2001700"/>
            <a:ext cx="3696300" cy="1712100"/>
          </a:xfrm>
          <a:prstGeom prst="rect">
            <a:avLst/>
          </a:prstGeom>
          <a:noFill/>
          <a:ln/>
        </p:spPr>
        <p:txBody>
          <a:bodyPr wrap="square" lIns="0" tIns="0" rIns="0" bIns="0" rtlCol="0" anchor="ctr"/>
          <a:lstStyle/>
          <a:p>
            <a:pPr algn="l" indent="0" marL="0">
              <a:lnSpc>
                <a:spcPct val="150000"/>
              </a:lnSpc>
              <a:buNone/>
            </a:pPr>
            <a:r>
              <a:rPr lang="en-US" sz="1200" dirty="0">
                <a:solidFill>
                  <a:srgbClr val="000000"/>
                </a:solidFill>
                <a:latin typeface="Arial" pitchFamily="34" charset="0"/>
                <a:ea typeface="Arial" pitchFamily="34" charset="-122"/>
                <a:cs typeface="Arial" pitchFamily="34" charset="-120"/>
              </a:rPr>
              <a:t>Краткая схема показывает, что каждый тип связки выполняет свою логическую задачу и выбирается по смыслу.
</a:t>
            </a:r>
            <a:pPr algn="l" indent="0" marL="0">
              <a:lnSpc>
                <a:spcPct val="15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00"/>
              </a:lnSpc>
              <a:buNone/>
            </a:pPr>
            <a:r>
              <a:rPr lang="en-US" sz="1200" dirty="0">
                <a:solidFill>
                  <a:srgbClr val="000000"/>
                </a:solidFill>
                <a:latin typeface="Arial" pitchFamily="34" charset="0"/>
                <a:ea typeface="Arial" pitchFamily="34" charset="-122"/>
                <a:cs typeface="Arial" pitchFamily="34" charset="-120"/>
              </a:rPr>
              <a:t>Связки различаются по функции, поэтому важно подбирать их не по привычке, а по логике высказывания.
</a:t>
            </a:r>
            <a:endParaRPr lang="en-US" sz="1200" dirty="0"/>
          </a:p>
        </p:txBody>
      </p:sp>
      <p:sp>
        <p:nvSpPr>
          <p:cNvPr id="7" name="Text 2"/>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8" name="Text 3"/>
          <p:cNvSpPr txBox="1"/>
          <p:nvPr/>
        </p:nvSpPr>
        <p:spPr>
          <a:xfrm>
            <a:off x="420100" y="393900"/>
            <a:ext cx="8493300" cy="7728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Основные типы английских text connectors
</a:t>
            </a:r>
            <a:endParaRPr 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7412" y="1631450"/>
            <a:ext cx="8261425" cy="3159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630400" y="4791400"/>
            <a:ext cx="589800" cy="3078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6" name="Text 1"/>
          <p:cNvSpPr txBox="1"/>
          <p:nvPr/>
        </p:nvSpPr>
        <p:spPr>
          <a:xfrm>
            <a:off x="415925" y="393900"/>
            <a:ext cx="8264400" cy="658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Как строится связный абзац на английском языке
</a:t>
            </a:r>
            <a:endParaRPr lang="en-US" sz="2400" dirty="0"/>
          </a:p>
        </p:txBody>
      </p:sp>
      <p:sp>
        <p:nvSpPr>
          <p:cNvPr id="7" name="Text 2"/>
          <p:cNvSpPr txBox="1"/>
          <p:nvPr/>
        </p:nvSpPr>
        <p:spPr>
          <a:xfrm>
            <a:off x="418525" y="1096575"/>
            <a:ext cx="7712700" cy="4323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Логическая последовательность абзаца и типичные connectors для каждого шага.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18525" y="393900"/>
            <a:ext cx="8319900" cy="401700"/>
          </a:xfrm>
          <a:prstGeom prst="rect">
            <a:avLst/>
          </a:prstGeom>
          <a:noFill/>
          <a:ln/>
        </p:spPr>
        <p:txBody>
          <a:bodyPr wrap="square" lIns="0" tIns="0" rIns="0" bIns="0" rtlCol="0" anchor="ctr"/>
          <a:lstStyle/>
          <a:p>
            <a:pPr algn="l" indent="0" marL="0">
              <a:lnSpc>
                <a:spcPct val="90000"/>
              </a:lnSpc>
              <a:buNone/>
            </a:pPr>
            <a:r>
              <a:rPr lang="en-US" sz="2381" b="1" dirty="0">
                <a:solidFill>
                  <a:srgbClr val="000000"/>
                </a:solidFill>
                <a:latin typeface="Arial" pitchFamily="34" charset="0"/>
                <a:ea typeface="Arial" pitchFamily="34" charset="-122"/>
                <a:cs typeface="Arial" pitchFamily="34" charset="-120"/>
              </a:rPr>
              <a:t>Coordinating conjunctions: базовые союзы соединения
</a:t>
            </a:r>
            <a:endParaRPr lang="en-US" sz="2381" dirty="0"/>
          </a:p>
        </p:txBody>
      </p:sp>
      <p:sp>
        <p:nvSpPr>
          <p:cNvPr id="7"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8" name="Text 2"/>
          <p:cNvSpPr txBox="1"/>
          <p:nvPr/>
        </p:nvSpPr>
        <p:spPr>
          <a:xfrm>
            <a:off x="681162" y="1392851"/>
            <a:ext cx="3504221" cy="1178700"/>
          </a:xfrm>
          <a:prstGeom prst="rect">
            <a:avLst/>
          </a:prstGeom>
          <a:noFill/>
          <a:ln/>
        </p:spPr>
        <p:txBody>
          <a:bodyPr wrap="square" lIns="0" tIns="0" rIns="0" bIns="0" rtlCol="0" anchor="ctr"/>
          <a:lstStyle/>
          <a:p>
            <a:pPr algn="l" indent="0" marL="0">
              <a:lnSpc>
                <a:spcPct val="115000"/>
              </a:lnSpc>
              <a:buNone/>
            </a:pPr>
            <a:r>
              <a:rPr lang="en-US" sz="1060" b="1" dirty="0">
                <a:solidFill>
                  <a:srgbClr val="000000"/>
                </a:solidFill>
                <a:latin typeface="Arial" pitchFamily="34" charset="0"/>
                <a:ea typeface="Arial" pitchFamily="34" charset="-122"/>
                <a:cs typeface="Arial" pitchFamily="34" charset="-120"/>
              </a:rPr>
              <a:t>Что они соединяют
</a:t>
            </a:r>
            <a:pPr algn="l" indent="0" marL="0">
              <a:lnSpc>
                <a:spcPct val="115000"/>
              </a:lnSpc>
              <a:buNone/>
            </a:pPr>
            <a:r>
              <a:rPr lang="en-US" sz="482"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57" dirty="0">
                <a:solidFill>
                  <a:srgbClr val="000000"/>
                </a:solidFill>
                <a:latin typeface="Arial" pitchFamily="34" charset="0"/>
                <a:ea typeface="Arial" pitchFamily="34" charset="-122"/>
                <a:cs typeface="Arial" pitchFamily="34" charset="-120"/>
              </a:rPr>
              <a:t>Сочинительные союзы связывают равноправные элементы: слова, словосочетания и части предложения. Они помогают объединять мысли без усложнения структуры и остаются одними из самых частотных средств связи в учебных текстах.
</a:t>
            </a:r>
            <a:endParaRPr lang="en-US" sz="1060" dirty="0"/>
          </a:p>
        </p:txBody>
      </p:sp>
      <p:sp>
        <p:nvSpPr>
          <p:cNvPr id="9" name="Text 3"/>
          <p:cNvSpPr txBox="1"/>
          <p:nvPr/>
        </p:nvSpPr>
        <p:spPr>
          <a:xfrm>
            <a:off x="4844181" y="1392926"/>
            <a:ext cx="3504221" cy="1178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Основные союзы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К базовым союзам относятся and, but, or, so, yet, for и nor. Каждый из них выражает свою связь: добавление, выбор, противопоставление, следствие или ограничение.
</a:t>
            </a:r>
            <a:endParaRPr lang="en-US" sz="1100" dirty="0"/>
          </a:p>
        </p:txBody>
      </p:sp>
      <p:sp>
        <p:nvSpPr>
          <p:cNvPr id="10" name="Text 4"/>
          <p:cNvSpPr txBox="1"/>
          <p:nvPr/>
        </p:nvSpPr>
        <p:spPr>
          <a:xfrm>
            <a:off x="681162" y="3266233"/>
            <a:ext cx="3504221" cy="1178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Почему они важны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В школьных работах эти союзы обеспечивают минимальную связность текста и делают фразы естественными. Однако они не заменяют более точные academic connectors, особенно в аргументированном письме.
</a:t>
            </a:r>
            <a:endParaRPr lang="en-US" sz="1100" dirty="0"/>
          </a:p>
        </p:txBody>
      </p:sp>
      <p:sp>
        <p:nvSpPr>
          <p:cNvPr id="11" name="Text 5"/>
          <p:cNvSpPr txBox="1"/>
          <p:nvPr/>
        </p:nvSpPr>
        <p:spPr>
          <a:xfrm>
            <a:off x="4844181" y="3266233"/>
            <a:ext cx="3504221" cy="1178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Как их использовать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Их лучше применять там, где нужна простая и ясная связь между частями предложения. Когда требуется более зрелый стиль, стоит выбирать connectors с точной логической функцией.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75729" y="1521533"/>
            <a:ext cx="4149693" cy="2401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674625" y="4073600"/>
            <a:ext cx="4227600" cy="2463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Учебная статистика частотности connectors в школьных текстах
</a:t>
            </a:r>
            <a:endParaRPr lang="en-US" sz="1000" dirty="0"/>
          </a:p>
        </p:txBody>
      </p:sp>
      <p:sp>
        <p:nvSpPr>
          <p:cNvPr id="5" name="Text 1"/>
          <p:cNvSpPr txBox="1"/>
          <p:nvPr/>
        </p:nvSpPr>
        <p:spPr>
          <a:xfrm>
            <a:off x="415925" y="1699750"/>
            <a:ext cx="3540900" cy="2037600"/>
          </a:xfrm>
          <a:prstGeom prst="rect">
            <a:avLst/>
          </a:prstGeom>
          <a:noFill/>
          <a:ln/>
        </p:spPr>
        <p:txBody>
          <a:bodyPr wrap="square" lIns="0" tIns="0" rIns="0" bIns="0" rtlCol="0" anchor="ctr"/>
          <a:lstStyle/>
          <a:p>
            <a:pPr algn="l" indent="0" marL="0">
              <a:lnSpc>
                <a:spcPct val="150000"/>
              </a:lnSpc>
              <a:buNone/>
            </a:pPr>
            <a:r>
              <a:rPr lang="en-US" sz="1148" dirty="0">
                <a:solidFill>
                  <a:srgbClr val="000000"/>
                </a:solidFill>
                <a:latin typeface="Arial" pitchFamily="34" charset="0"/>
                <a:ea typeface="Arial" pitchFamily="34" charset="-122"/>
                <a:cs typeface="Arial" pitchFamily="34" charset="-120"/>
              </a:rPr>
              <a:t>На диаграмме видно, что школьные тексты чаще всего опираются на добавление и противопоставление. Это естественно для коротких аргументов и ответов, где важно быстро развивать мысль и показывать разные точки зрения.
</a:t>
            </a:r>
            <a:pPr algn="l" indent="0" marL="0">
              <a:lnSpc>
                <a:spcPct val="150000"/>
              </a:lnSpc>
              <a:buNone/>
            </a:pPr>
            <a:r>
              <a:rPr lang="en-US" sz="1148" dirty="0">
                <a:solidFill>
                  <a:srgbClr val="000000"/>
                </a:solidFill>
                <a:latin typeface="Arial" pitchFamily="34" charset="0"/>
                <a:ea typeface="Arial" pitchFamily="34" charset="-122"/>
                <a:cs typeface="Arial" pitchFamily="34" charset="-120"/>
              </a:rPr>
              <a:t>
</a:t>
            </a:r>
            <a:pPr algn="l" indent="0" marL="0">
              <a:lnSpc>
                <a:spcPct val="150000"/>
              </a:lnSpc>
              <a:buNone/>
            </a:pPr>
            <a:r>
              <a:rPr lang="en-US" sz="1148" dirty="0">
                <a:solidFill>
                  <a:srgbClr val="000000"/>
                </a:solidFill>
                <a:latin typeface="Arial" pitchFamily="34" charset="0"/>
                <a:ea typeface="Arial" pitchFamily="34" charset="-122"/>
                <a:cs typeface="Arial" pitchFamily="34" charset="-120"/>
              </a:rPr>
              <a:t>Добавление и contrast доминируют, потому что именно они чаще всего поддерживают базовую структуру рассуждения.
</a:t>
            </a:r>
            <a:endParaRPr lang="en-US" sz="1148" dirty="0"/>
          </a:p>
        </p:txBody>
      </p:sp>
      <p:sp>
        <p:nvSpPr>
          <p:cNvPr id="6" name="Text 2"/>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7" name="Text 3"/>
          <p:cNvSpPr txBox="1"/>
          <p:nvPr/>
        </p:nvSpPr>
        <p:spPr>
          <a:xfrm>
            <a:off x="415925" y="393900"/>
            <a:ext cx="8214600" cy="7728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Какие группы connectors встречаются чаще всего
</a:t>
            </a:r>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5850" y="393900"/>
            <a:ext cx="8183700" cy="4017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Connectors of addition: добавление информации
</a:t>
            </a:r>
            <a:endParaRPr lang="en-US" sz="2400" dirty="0"/>
          </a:p>
        </p:txBody>
      </p:sp>
      <p:sp>
        <p:nvSpPr>
          <p:cNvPr id="8"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9" name="Text 2"/>
          <p:cNvSpPr txBox="1"/>
          <p:nvPr/>
        </p:nvSpPr>
        <p:spPr>
          <a:xfrm>
            <a:off x="941788" y="1676668"/>
            <a:ext cx="3449700" cy="821700"/>
          </a:xfrm>
          <a:prstGeom prst="rect">
            <a:avLst/>
          </a:prstGeom>
          <a:noFill/>
          <a:ln/>
        </p:spPr>
        <p:txBody>
          <a:bodyPr wrap="square" lIns="0" tIns="0" rIns="0" bIns="0" rtlCol="0" anchor="t"/>
          <a:lstStyle/>
          <a:p>
            <a:pPr algn="l" indent="0" marL="0">
              <a:lnSpc>
                <a:spcPct val="115000"/>
              </a:lnSpc>
              <a:buNone/>
            </a:pPr>
            <a:r>
              <a:rPr lang="en-US" sz="892" b="1" dirty="0">
                <a:solidFill>
                  <a:srgbClr val="000000"/>
                </a:solidFill>
                <a:latin typeface="Arial" pitchFamily="34" charset="0"/>
                <a:ea typeface="Arial" pitchFamily="34" charset="-122"/>
                <a:cs typeface="Arial" pitchFamily="34" charset="-120"/>
              </a:rPr>
              <a:t>Расширение мысли
</a:t>
            </a:r>
            <a:pPr algn="l" indent="0" marL="0">
              <a:lnSpc>
                <a:spcPct val="115000"/>
              </a:lnSpc>
              <a:buNone/>
            </a:pPr>
            <a:r>
              <a:rPr lang="en-US" sz="405"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2" dirty="0">
                <a:solidFill>
                  <a:srgbClr val="000000"/>
                </a:solidFill>
                <a:latin typeface="Arial" pitchFamily="34" charset="0"/>
                <a:ea typeface="Arial" pitchFamily="34" charset="-122"/>
                <a:cs typeface="Arial" pitchFamily="34" charset="-120"/>
              </a:rPr>
              <a:t>Связки moreover и furthermore позволяют добавить новый аргумент без повторного начала предложения. Они делают текст более собранным и помогают развивать тему в академическом стиле, особенно в письменных работах 11 класса.
</a:t>
            </a:r>
            <a:endParaRPr lang="en-US" sz="892" dirty="0"/>
          </a:p>
        </p:txBody>
      </p:sp>
      <p:sp>
        <p:nvSpPr>
          <p:cNvPr id="10" name="Text 3"/>
          <p:cNvSpPr txBox="1"/>
          <p:nvPr/>
        </p:nvSpPr>
        <p:spPr>
          <a:xfrm>
            <a:off x="941788" y="2848310"/>
            <a:ext cx="3449700" cy="936900"/>
          </a:xfrm>
          <a:prstGeom prst="rect">
            <a:avLst/>
          </a:prstGeom>
          <a:noFill/>
          <a:ln/>
        </p:spPr>
        <p:txBody>
          <a:bodyPr wrap="square" lIns="0" tIns="0" rIns="0" bIns="0" rtlCol="0" anchor="t"/>
          <a:lstStyle/>
          <a:p>
            <a:pPr algn="l" indent="0" marL="0">
              <a:lnSpc>
                <a:spcPct val="115000"/>
              </a:lnSpc>
              <a:buNone/>
            </a:pPr>
            <a:r>
              <a:rPr lang="en-US" sz="1037" b="1" dirty="0">
                <a:solidFill>
                  <a:srgbClr val="000000"/>
                </a:solidFill>
                <a:latin typeface="Arial" pitchFamily="34" charset="0"/>
                <a:ea typeface="Arial" pitchFamily="34" charset="-122"/>
                <a:cs typeface="Arial" pitchFamily="34" charset="-120"/>
              </a:rPr>
              <a:t>Нейтральное присоединение
</a:t>
            </a:r>
            <a:pPr algn="l" indent="0" marL="0">
              <a:lnSpc>
                <a:spcPct val="115000"/>
              </a:lnSpc>
              <a:buNone/>
            </a:pPr>
            <a:r>
              <a:rPr lang="en-US" sz="471"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7" dirty="0">
                <a:solidFill>
                  <a:srgbClr val="000000"/>
                </a:solidFill>
                <a:latin typeface="Arial" pitchFamily="34" charset="0"/>
                <a:ea typeface="Arial" pitchFamily="34" charset="-122"/>
                <a:cs typeface="Arial" pitchFamily="34" charset="-120"/>
              </a:rPr>
              <a:t>Слова also и besides подходят для менее формального, но всё ещё аккуратного письма. Они соединяют идеи мягко и помогают избежать слишком частого повторения and, которое делает текст однообразным.
</a:t>
            </a:r>
            <a:endParaRPr lang="en-US" sz="1037" dirty="0"/>
          </a:p>
        </p:txBody>
      </p:sp>
      <p:sp>
        <p:nvSpPr>
          <p:cNvPr id="11" name="Text 4"/>
          <p:cNvSpPr txBox="1"/>
          <p:nvPr/>
        </p:nvSpPr>
        <p:spPr>
          <a:xfrm>
            <a:off x="4954563" y="1667386"/>
            <a:ext cx="3449700" cy="8844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Новый акцент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Конструкция what is more удобна, когда нужно подчеркнуть дополнительную значимость факта. Она не просто добавляет информацию, а выделяет её как особенно важную для аргумента.
</a:t>
            </a:r>
            <a:endParaRPr lang="en-US" sz="1100" dirty="0"/>
          </a:p>
        </p:txBody>
      </p:sp>
      <p:sp>
        <p:nvSpPr>
          <p:cNvPr id="12" name="Text 5"/>
          <p:cNvSpPr txBox="1"/>
          <p:nvPr/>
        </p:nvSpPr>
        <p:spPr>
          <a:xfrm>
            <a:off x="4954563" y="2848302"/>
            <a:ext cx="3449700" cy="8844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Формальность и точность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 школьных эссе более уместны moreover и furthermore, потому что они звучат академичнее. Выбор такой связки повышает качество текста и показывает, что автор контролирует стиль.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24625" y="393900"/>
            <a:ext cx="7914600" cy="332400"/>
          </a:xfrm>
          <a:prstGeom prst="rect">
            <a:avLst/>
          </a:prstGeom>
          <a:noFill/>
          <a:ln/>
        </p:spPr>
        <p:txBody>
          <a:bodyPr wrap="square" lIns="0" tIns="0" rIns="0" bIns="0" rtlCol="0" anchor="ctr"/>
          <a:lstStyle/>
          <a:p>
            <a:pPr algn="l" indent="0" marL="0">
              <a:lnSpc>
                <a:spcPct val="90000"/>
              </a:lnSpc>
              <a:buNone/>
            </a:pPr>
            <a:r>
              <a:rPr lang="en-US" sz="2299" b="1" dirty="0">
                <a:solidFill>
                  <a:srgbClr val="000000"/>
                </a:solidFill>
                <a:latin typeface="Arial" pitchFamily="34" charset="0"/>
                <a:ea typeface="Arial" pitchFamily="34" charset="-122"/>
                <a:cs typeface="Arial" pitchFamily="34" charset="-120"/>
              </a:rPr>
              <a:t>Connectors of contrast: противопоставление и уступка
</a:t>
            </a:r>
            <a:endParaRPr lang="en-US" sz="2299" dirty="0"/>
          </a:p>
        </p:txBody>
      </p:sp>
      <p:sp>
        <p:nvSpPr>
          <p:cNvPr id="7"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9</a:t>
            </a:r>
            <a:endParaRPr lang="en-US" sz="1000" dirty="0"/>
          </a:p>
        </p:txBody>
      </p:sp>
      <p:sp>
        <p:nvSpPr>
          <p:cNvPr id="8" name="Text 2"/>
          <p:cNvSpPr txBox="1"/>
          <p:nvPr/>
        </p:nvSpPr>
        <p:spPr>
          <a:xfrm>
            <a:off x="925800" y="1605325"/>
            <a:ext cx="2771700" cy="1288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Прямое противопоставление
</a:t>
            </a:r>
            <a:pPr algn="l" indent="0" marL="0">
              <a:lnSpc>
                <a:spcPct val="115000"/>
              </a:lnSpc>
              <a:buNone/>
            </a:pPr>
            <a:r>
              <a:rPr lang="en-US" sz="4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However, nevertheless и on the other hand помогают показать различие между двумя идеями или позициями. Они особенно полезны, когда нужно сопоставить преимущества и ограничения без потери логики.
</a:t>
            </a:r>
            <a:endParaRPr lang="en-US" sz="1000" dirty="0"/>
          </a:p>
        </p:txBody>
      </p:sp>
      <p:sp>
        <p:nvSpPr>
          <p:cNvPr id="9" name="Text 3"/>
          <p:cNvSpPr txBox="1"/>
          <p:nvPr/>
        </p:nvSpPr>
        <p:spPr>
          <a:xfrm>
            <a:off x="925800" y="3388025"/>
            <a:ext cx="2771700" cy="1288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Сравнение двух явлений
</a:t>
            </a:r>
            <a:pPr algn="l" indent="0" marL="0">
              <a:lnSpc>
                <a:spcPct val="115000"/>
              </a:lnSpc>
              <a:buNone/>
            </a:pPr>
            <a:r>
              <a:rPr lang="en-US" sz="4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Союзы whereas и while показывают контраст между объектами, действиями или ситуациями. Они удобны в аналитических ответах, где важно подчеркнуть различие между двумя сторонами одного вопроса.
</a:t>
            </a:r>
            <a:endParaRPr lang="en-US" sz="1000" dirty="0"/>
          </a:p>
        </p:txBody>
      </p:sp>
      <p:sp>
        <p:nvSpPr>
          <p:cNvPr id="10" name="Text 4"/>
          <p:cNvSpPr txBox="1"/>
          <p:nvPr/>
        </p:nvSpPr>
        <p:spPr>
          <a:xfrm>
            <a:off x="4461175" y="1605375"/>
            <a:ext cx="2771700" cy="1288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Уступка в рассуждении
</a:t>
            </a:r>
            <a:pPr algn="l" indent="0" marL="0">
              <a:lnSpc>
                <a:spcPct val="115000"/>
              </a:lnSpc>
              <a:buNone/>
            </a:pPr>
            <a:r>
              <a:rPr lang="en-US" sz="4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Although, though, even though, despite и in spite of позволяют признать факт, который не отменяет основную мысль. Благодаря этим связкам аргумент звучит более зрелым и убедительным.
</a:t>
            </a:r>
            <a:endParaRPr lang="en-US" sz="1000" dirty="0"/>
          </a:p>
        </p:txBody>
      </p:sp>
      <p:sp>
        <p:nvSpPr>
          <p:cNvPr id="11" name="Text 5"/>
          <p:cNvSpPr txBox="1"/>
          <p:nvPr/>
        </p:nvSpPr>
        <p:spPr>
          <a:xfrm>
            <a:off x="4461175" y="3388025"/>
            <a:ext cx="2771700" cy="1288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Для opinion essay
</a:t>
            </a:r>
            <a:pPr algn="l" indent="0" marL="0">
              <a:lnSpc>
                <a:spcPct val="115000"/>
              </a:lnSpc>
              <a:buNone/>
            </a:pPr>
            <a:r>
              <a:rPr lang="en-US" sz="4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 opinion essay связки контраста особенно ценны, потому что они помогают показать сложность позиции. Текст становится не категоричным, а взвешенным, с учётом альтернативных точек зрения и ограничений.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18525" y="393900"/>
            <a:ext cx="8216700" cy="4017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Connectors of cause and effect: причина и следствие
</a:t>
            </a:r>
            <a:endParaRPr lang="en-US" sz="2400" dirty="0"/>
          </a:p>
        </p:txBody>
      </p:sp>
      <p:sp>
        <p:nvSpPr>
          <p:cNvPr id="8"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10</a:t>
            </a:r>
            <a:endParaRPr lang="en-US" sz="1000" dirty="0"/>
          </a:p>
        </p:txBody>
      </p:sp>
      <p:sp>
        <p:nvSpPr>
          <p:cNvPr id="9" name="Text 2"/>
          <p:cNvSpPr txBox="1"/>
          <p:nvPr/>
        </p:nvSpPr>
        <p:spPr>
          <a:xfrm>
            <a:off x="1016400" y="1733700"/>
            <a:ext cx="1785300" cy="961200"/>
          </a:xfrm>
          <a:prstGeom prst="rect">
            <a:avLst/>
          </a:prstGeom>
          <a:noFill/>
          <a:ln/>
        </p:spPr>
        <p:txBody>
          <a:bodyPr wrap="square" lIns="0" tIns="0" rIns="0" bIns="0" rtlCol="0" anchor="t"/>
          <a:lstStyle/>
          <a:p>
            <a:pPr algn="l" indent="0" marL="0">
              <a:lnSpc>
                <a:spcPct val="115000"/>
              </a:lnSpc>
              <a:buNone/>
            </a:pPr>
            <a:r>
              <a:rPr lang="en-US" sz="774" b="1" dirty="0">
                <a:solidFill>
                  <a:srgbClr val="000000"/>
                </a:solidFill>
                <a:latin typeface="Arial" pitchFamily="34" charset="0"/>
                <a:ea typeface="Arial" pitchFamily="34" charset="-122"/>
                <a:cs typeface="Arial" pitchFamily="34" charset="-120"/>
              </a:rPr>
              <a:t>Ответ на why?
</a:t>
            </a:r>
            <a:pPr algn="l" indent="0" marL="0">
              <a:lnSpc>
                <a:spcPct val="115000"/>
              </a:lnSpc>
              <a:buNone/>
            </a:pPr>
            <a:r>
              <a:rPr lang="en-US" sz="31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52" dirty="0">
                <a:solidFill>
                  <a:srgbClr val="000000"/>
                </a:solidFill>
                <a:latin typeface="Arial" pitchFamily="34" charset="0"/>
                <a:ea typeface="Arial" pitchFamily="34" charset="-122"/>
                <a:cs typeface="Arial" pitchFamily="34" charset="-120"/>
              </a:rPr>
              <a:t>Because, since и as вводят причину и отвечают на вопрос, почему что-то произошло. Они особенно полезны, когда нужно объяснить аргумент, событие или решение в ясной и естественной форме.
</a:t>
            </a:r>
            <a:endParaRPr lang="en-US" sz="774" dirty="0"/>
          </a:p>
        </p:txBody>
      </p:sp>
      <p:sp>
        <p:nvSpPr>
          <p:cNvPr id="10" name="Text 3"/>
          <p:cNvSpPr txBox="1"/>
          <p:nvPr/>
        </p:nvSpPr>
        <p:spPr>
          <a:xfrm>
            <a:off x="3916675" y="1733700"/>
            <a:ext cx="1785300" cy="961200"/>
          </a:xfrm>
          <a:prstGeom prst="rect">
            <a:avLst/>
          </a:prstGeom>
          <a:noFill/>
          <a:ln/>
        </p:spPr>
        <p:txBody>
          <a:bodyPr wrap="square" lIns="0" tIns="0" rIns="0" bIns="0" rtlCol="0" anchor="t"/>
          <a:lstStyle/>
          <a:p>
            <a:pPr algn="l" indent="0" marL="0">
              <a:lnSpc>
                <a:spcPct val="115000"/>
              </a:lnSpc>
              <a:buNone/>
            </a:pPr>
            <a:r>
              <a:rPr lang="en-US" sz="723" b="1" dirty="0">
                <a:solidFill>
                  <a:srgbClr val="000000"/>
                </a:solidFill>
                <a:latin typeface="Arial" pitchFamily="34" charset="0"/>
                <a:ea typeface="Arial" pitchFamily="34" charset="-122"/>
                <a:cs typeface="Arial" pitchFamily="34" charset="-120"/>
              </a:rPr>
              <a:t>Ответ на what follows?
</a:t>
            </a:r>
            <a:pPr algn="l" indent="0" marL="0">
              <a:lnSpc>
                <a:spcPct val="115000"/>
              </a:lnSpc>
              <a:buNone/>
            </a:pPr>
            <a:r>
              <a:rPr lang="en-US" sz="289"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95" dirty="0">
                <a:solidFill>
                  <a:srgbClr val="000000"/>
                </a:solidFill>
                <a:latin typeface="Arial" pitchFamily="34" charset="0"/>
                <a:ea typeface="Arial" pitchFamily="34" charset="-122"/>
                <a:cs typeface="Arial" pitchFamily="34" charset="-120"/>
              </a:rPr>
              <a:t>Therefore, thus и consequently показывают результат или вывод из предыдущей мысли. Такие связки помогают завершить объяснение логично и сделать переход к следующему выводу более убедительным.
</a:t>
            </a:r>
            <a:endParaRPr lang="en-US" sz="723" dirty="0"/>
          </a:p>
        </p:txBody>
      </p:sp>
      <p:sp>
        <p:nvSpPr>
          <p:cNvPr id="11" name="Text 4"/>
          <p:cNvSpPr txBox="1"/>
          <p:nvPr/>
        </p:nvSpPr>
        <p:spPr>
          <a:xfrm>
            <a:off x="6816950" y="1733700"/>
            <a:ext cx="1785300" cy="961200"/>
          </a:xfrm>
          <a:prstGeom prst="rect">
            <a:avLst/>
          </a:prstGeom>
          <a:noFill/>
          <a:ln/>
        </p:spPr>
        <p:txBody>
          <a:bodyPr wrap="square" lIns="0" tIns="0" rIns="0" bIns="0" rtlCol="0" anchor="t"/>
          <a:lstStyle/>
          <a:p>
            <a:pPr algn="l" indent="0" marL="0">
              <a:lnSpc>
                <a:spcPct val="115000"/>
              </a:lnSpc>
              <a:buNone/>
            </a:pPr>
            <a:r>
              <a:rPr lang="en-US" sz="736" b="1" dirty="0">
                <a:solidFill>
                  <a:srgbClr val="000000"/>
                </a:solidFill>
                <a:latin typeface="Arial" pitchFamily="34" charset="0"/>
                <a:ea typeface="Arial" pitchFamily="34" charset="-122"/>
                <a:cs typeface="Arial" pitchFamily="34" charset="-120"/>
              </a:rPr>
              <a:t>Сила аргумента
</a:t>
            </a:r>
            <a:pPr algn="l" indent="0" marL="0">
              <a:lnSpc>
                <a:spcPct val="115000"/>
              </a:lnSpc>
              <a:buNone/>
            </a:pPr>
            <a:r>
              <a:rPr lang="en-US" sz="295"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10" dirty="0">
                <a:solidFill>
                  <a:srgbClr val="000000"/>
                </a:solidFill>
                <a:latin typeface="Arial" pitchFamily="34" charset="0"/>
                <a:ea typeface="Arial" pitchFamily="34" charset="-122"/>
                <a:cs typeface="Arial" pitchFamily="34" charset="-120"/>
              </a:rPr>
              <a:t>As a result связывает доказательство с последствием и делает структуру рассуждения прозрачной. В школьных ответах это помогает не просто перечислять факты, а выстраивать причинную цепочку.
</a:t>
            </a:r>
            <a:endParaRPr lang="en-US" sz="736" dirty="0"/>
          </a:p>
        </p:txBody>
      </p:sp>
      <p:sp>
        <p:nvSpPr>
          <p:cNvPr id="12" name="Text 5"/>
          <p:cNvSpPr txBox="1"/>
          <p:nvPr/>
        </p:nvSpPr>
        <p:spPr>
          <a:xfrm>
            <a:off x="2378900" y="2979900"/>
            <a:ext cx="1785300" cy="1058700"/>
          </a:xfrm>
          <a:prstGeom prst="rect">
            <a:avLst/>
          </a:prstGeom>
          <a:noFill/>
          <a:ln/>
        </p:spPr>
        <p:txBody>
          <a:bodyPr wrap="square" lIns="0" tIns="0" rIns="0" bIns="0" rtlCol="0" anchor="t"/>
          <a:lstStyle/>
          <a:p>
            <a:pPr algn="l" indent="0" marL="0">
              <a:lnSpc>
                <a:spcPct val="115000"/>
              </a:lnSpc>
              <a:buNone/>
            </a:pPr>
            <a:r>
              <a:rPr lang="en-US" sz="816" b="1" dirty="0">
                <a:solidFill>
                  <a:srgbClr val="000000"/>
                </a:solidFill>
                <a:latin typeface="Arial" pitchFamily="34" charset="0"/>
                <a:ea typeface="Arial" pitchFamily="34" charset="-122"/>
                <a:cs typeface="Arial" pitchFamily="34" charset="-120"/>
              </a:rPr>
              <a:t>Где особенно уместны
</a:t>
            </a:r>
            <a:pPr algn="l" indent="0" marL="0">
              <a:lnSpc>
                <a:spcPct val="115000"/>
              </a:lnSpc>
              <a:buNone/>
            </a:pPr>
            <a:r>
              <a:rPr lang="en-US" sz="327"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8" dirty="0">
                <a:solidFill>
                  <a:srgbClr val="000000"/>
                </a:solidFill>
                <a:latin typeface="Arial" pitchFamily="34" charset="0"/>
                <a:ea typeface="Arial" pitchFamily="34" charset="-122"/>
                <a:cs typeface="Arial" pitchFamily="34" charset="-120"/>
              </a:rPr>
              <a:t>Эти connectors часто встречаются в темах общества, образования и технологий, где важно объяснять связи между явлениями. Они помогают писать не описательно, а аналитически.
</a:t>
            </a:r>
            <a:endParaRPr lang="en-US" sz="816"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37920" y="393900"/>
            <a:ext cx="8467800" cy="4017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Connectors of sequence: порядок и хронология
</a:t>
            </a:r>
            <a:endParaRPr lang="en-US" sz="2400" dirty="0"/>
          </a:p>
        </p:txBody>
      </p:sp>
      <p:sp>
        <p:nvSpPr>
          <p:cNvPr id="9"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10" name="Text 2"/>
          <p:cNvSpPr txBox="1"/>
          <p:nvPr/>
        </p:nvSpPr>
        <p:spPr>
          <a:xfrm>
            <a:off x="497000" y="2896775"/>
            <a:ext cx="2488800" cy="1045500"/>
          </a:xfrm>
          <a:prstGeom prst="rect">
            <a:avLst/>
          </a:prstGeom>
          <a:noFill/>
          <a:ln/>
        </p:spPr>
        <p:txBody>
          <a:bodyPr wrap="square" lIns="0" tIns="0" rIns="0" bIns="0" rtlCol="0" anchor="t"/>
          <a:lstStyle/>
          <a:p>
            <a:pPr algn="l" indent="0" marL="0">
              <a:lnSpc>
                <a:spcPct val="130039"/>
              </a:lnSpc>
              <a:buNone/>
            </a:pPr>
            <a:r>
              <a:rPr lang="en-US" sz="1200" dirty="0">
                <a:solidFill>
                  <a:srgbClr val="000000"/>
                </a:solidFill>
                <a:latin typeface="Arial" pitchFamily="34" charset="0"/>
                <a:ea typeface="Arial" pitchFamily="34" charset="-122"/>
                <a:cs typeface="Arial" pitchFamily="34" charset="-120"/>
              </a:rPr>
              <a:t>Сначала
</a:t>
            </a:r>
            <a:pPr algn="l" indent="0" marL="0">
              <a:lnSpc>
                <a:spcPct val="130039"/>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First и second помогают задать старт рассуждения и показать, что события идут по порядку. Они особенно полезны, когда важно не потерять исходную точку или первый шаг инструкции.
</a:t>
            </a:r>
            <a:endParaRPr lang="en-US" sz="1200" dirty="0"/>
          </a:p>
        </p:txBody>
      </p:sp>
      <p:sp>
        <p:nvSpPr>
          <p:cNvPr id="11" name="Text 3"/>
          <p:cNvSpPr txBox="1"/>
          <p:nvPr/>
        </p:nvSpPr>
        <p:spPr>
          <a:xfrm>
            <a:off x="2413275" y="1371725"/>
            <a:ext cx="2488800" cy="10455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Переход к следующему шагу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Then, next и after that связывают отдельные действия в единую цепочку. Благодаря им читатель сразу видит, что один этап следует за другим без логического разрыва.
</a:t>
            </a:r>
            <a:endParaRPr lang="en-US" sz="1200" dirty="0"/>
          </a:p>
        </p:txBody>
      </p:sp>
      <p:sp>
        <p:nvSpPr>
          <p:cNvPr id="12" name="Text 4"/>
          <p:cNvSpPr txBox="1"/>
          <p:nvPr/>
        </p:nvSpPr>
        <p:spPr>
          <a:xfrm>
            <a:off x="4314525" y="2887875"/>
            <a:ext cx="2488800" cy="10455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Параллельное действие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Meanwhile показывает, что два процесса происходят одновременно. Такой маркер делает рассказ точнее, особенно если нужно сопоставить два события или две линии развития.
</a:t>
            </a:r>
            <a:endParaRPr lang="en-US" sz="1200" dirty="0"/>
          </a:p>
        </p:txBody>
      </p:sp>
      <p:sp>
        <p:nvSpPr>
          <p:cNvPr id="13" name="Text 5"/>
          <p:cNvSpPr txBox="1"/>
          <p:nvPr/>
        </p:nvSpPr>
        <p:spPr>
          <a:xfrm>
            <a:off x="6226925" y="1371725"/>
            <a:ext cx="2488800" cy="10455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Завершение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Finally и at last подводят к последнему этапу и фиксируют итог последовательности. Эти связки помогают завершить текст ясно и без ощущения недосказанности.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8575" y="977254"/>
            <a:ext cx="4071600" cy="2262442"/>
          </a:xfrm>
          <a:prstGeom prst="rect">
            <a:avLst/>
          </a:prstGeom>
        </p:spPr>
      </p:pic>
      <p:pic>
        <p:nvPicPr>
          <p:cNvPr id="5" name="Image 3" descr="preencoded.png">    </p:cNvPr>
          <p:cNvPicPr>
            <a:picLocks noChangeAspect="1"/>
          </p:cNvPicPr>
          <p:nvPr/>
        </p:nvPicPr>
        <p:blipFill>
          <a:blip r:embed="rId4"/>
          <a:stretch>
            <a:fillRect/>
          </a:stretch>
        </p:blipFill>
        <p:spPr>
          <a:xfrm>
            <a:off x="4600575" y="977254"/>
            <a:ext cx="4071600" cy="2262442"/>
          </a:xfrm>
          <a:prstGeom prst="rect">
            <a:avLst/>
          </a:prstGeom>
        </p:spPr>
      </p:pic>
      <p:sp>
        <p:nvSpPr>
          <p:cNvPr id="6" name="Text 0"/>
          <p:cNvSpPr txBox="1"/>
          <p:nvPr/>
        </p:nvSpPr>
        <p:spPr>
          <a:xfrm>
            <a:off x="8630400" y="4791400"/>
            <a:ext cx="589800" cy="3078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
        <p:nvSpPr>
          <p:cNvPr id="7" name="Text 1"/>
          <p:cNvSpPr txBox="1"/>
          <p:nvPr/>
        </p:nvSpPr>
        <p:spPr>
          <a:xfrm>
            <a:off x="418525" y="3706575"/>
            <a:ext cx="4071600" cy="10848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In a history class, a student wrote about city life in the past. For example, he mentioned street lamps, and such details made the scene vivid. In other words, one concrete image helped the whole paragraph feel real and precise.
</a:t>
            </a:r>
            <a:endParaRPr lang="en-US" sz="900" dirty="0"/>
          </a:p>
        </p:txBody>
      </p:sp>
      <p:sp>
        <p:nvSpPr>
          <p:cNvPr id="8" name="Text 2"/>
          <p:cNvSpPr txBox="1"/>
          <p:nvPr/>
        </p:nvSpPr>
        <p:spPr>
          <a:xfrm>
            <a:off x="418525" y="3273625"/>
            <a:ext cx="4071600" cy="3771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One Small Detail Can Change the Meaning
</a:t>
            </a:r>
            <a:endParaRPr lang="en-US" sz="1200" dirty="0"/>
          </a:p>
        </p:txBody>
      </p:sp>
      <p:sp>
        <p:nvSpPr>
          <p:cNvPr id="9" name="Text 3"/>
          <p:cNvSpPr txBox="1"/>
          <p:nvPr/>
        </p:nvSpPr>
        <p:spPr>
          <a:xfrm>
            <a:off x="4600575" y="3706575"/>
            <a:ext cx="4071600" cy="10848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A biology note described a plant as adapted to dry weather, namely by storing water in thick stems. For instance, the cactus was used as proof. In other words, the writer first gave an example and then clarified the main idea.
</a:t>
            </a:r>
            <a:endParaRPr lang="en-US" sz="900" dirty="0"/>
          </a:p>
        </p:txBody>
      </p:sp>
      <p:sp>
        <p:nvSpPr>
          <p:cNvPr id="10" name="Text 4"/>
          <p:cNvSpPr txBox="1"/>
          <p:nvPr/>
        </p:nvSpPr>
        <p:spPr>
          <a:xfrm>
            <a:off x="4600575" y="3273625"/>
            <a:ext cx="4071600" cy="3771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When Explanation Becomes Clearer
</a:t>
            </a:r>
            <a:endParaRPr lang="en-US" sz="1200" dirty="0"/>
          </a:p>
        </p:txBody>
      </p:sp>
      <p:sp>
        <p:nvSpPr>
          <p:cNvPr id="11" name="Text 5"/>
          <p:cNvSpPr txBox="1"/>
          <p:nvPr/>
        </p:nvSpPr>
        <p:spPr>
          <a:xfrm>
            <a:off x="418525" y="393900"/>
            <a:ext cx="8262000" cy="3324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Connectors for examples and clarification
</a:t>
            </a:r>
            <a:endParaRPr 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47819" y="3154675"/>
            <a:ext cx="197925" cy="226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889881" y="1311265"/>
            <a:ext cx="218400" cy="17472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37581" y="1289425"/>
            <a:ext cx="218400" cy="218400"/>
          </a:xfrm>
          <a:prstGeom prst="rect">
            <a:avLst/>
          </a:prstGeom>
        </p:spPr>
      </p:pic>
      <p:sp>
        <p:nvSpPr>
          <p:cNvPr id="9" name="Text 0"/>
          <p:cNvSpPr txBox="1"/>
          <p:nvPr/>
        </p:nvSpPr>
        <p:spPr>
          <a:xfrm>
            <a:off x="337920" y="393900"/>
            <a:ext cx="8438700" cy="4017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Lexical cohesion: повтор, синонимы и местоимения
</a:t>
            </a:r>
            <a:endParaRPr lang="en-US" sz="2400" dirty="0"/>
          </a:p>
        </p:txBody>
      </p:sp>
      <p:sp>
        <p:nvSpPr>
          <p:cNvPr id="10"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11" name="Text 2"/>
          <p:cNvSpPr txBox="1"/>
          <p:nvPr/>
        </p:nvSpPr>
        <p:spPr>
          <a:xfrm>
            <a:off x="541125" y="3588900"/>
            <a:ext cx="7990500" cy="8286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Местоимения it, they, this, these и such сокращают повтор и делают текст плавнее. Они работают только тогда, когда читателю сразу понятно, к чему именно они относятся.
</a:t>
            </a:r>
            <a:endParaRPr lang="en-US" sz="1100" dirty="0"/>
          </a:p>
        </p:txBody>
      </p:sp>
      <p:sp>
        <p:nvSpPr>
          <p:cNvPr id="12" name="Text 3"/>
          <p:cNvSpPr txBox="1"/>
          <p:nvPr/>
        </p:nvSpPr>
        <p:spPr>
          <a:xfrm>
            <a:off x="1044400" y="3071625"/>
            <a:ext cx="7487100" cy="411300"/>
          </a:xfrm>
          <a:prstGeom prst="rect">
            <a:avLst/>
          </a:prstGeom>
          <a:noFill/>
          <a:ln/>
        </p:spPr>
        <p:txBody>
          <a:bodyPr wrap="square" lIns="0" tIns="0" rIns="0" bIns="0" rtlCol="0" anchor="ctr"/>
          <a:lstStyle/>
          <a:p>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Местоименные связи
</a:t>
            </a:r>
            <a:endParaRPr lang="en-US" sz="1300" dirty="0"/>
          </a:p>
        </p:txBody>
      </p:sp>
      <p:sp>
        <p:nvSpPr>
          <p:cNvPr id="13" name="Text 4"/>
          <p:cNvSpPr txBox="1"/>
          <p:nvPr/>
        </p:nvSpPr>
        <p:spPr>
          <a:xfrm>
            <a:off x="4793425" y="1743250"/>
            <a:ext cx="3706500" cy="8286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Синонимы позволяют избежать монотонности, сохраняя смысловую точность. В хорошем академическом тексте замена должна быть уместной по стилю и не искажать исходную идею.
</a:t>
            </a:r>
            <a:endParaRPr lang="en-US" sz="1100" dirty="0"/>
          </a:p>
        </p:txBody>
      </p:sp>
      <p:sp>
        <p:nvSpPr>
          <p:cNvPr id="14" name="Text 5"/>
          <p:cNvSpPr txBox="1"/>
          <p:nvPr/>
        </p:nvSpPr>
        <p:spPr>
          <a:xfrm>
            <a:off x="5284550" y="1205175"/>
            <a:ext cx="3249300" cy="401700"/>
          </a:xfrm>
          <a:prstGeom prst="rect">
            <a:avLst/>
          </a:prstGeom>
          <a:noFill/>
          <a:ln/>
        </p:spPr>
        <p:txBody>
          <a:bodyPr wrap="square" lIns="0" tIns="0" rIns="0" bIns="0" rtlCol="0" anchor="ctr"/>
          <a:lstStyle/>
          <a:p>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Синонимические замены
</a:t>
            </a:r>
            <a:endParaRPr lang="en-US" sz="1300" dirty="0"/>
          </a:p>
        </p:txBody>
      </p:sp>
      <p:sp>
        <p:nvSpPr>
          <p:cNvPr id="15" name="Text 6"/>
          <p:cNvSpPr txBox="1"/>
          <p:nvPr/>
        </p:nvSpPr>
        <p:spPr>
          <a:xfrm>
            <a:off x="541125" y="1743250"/>
            <a:ext cx="3706500" cy="8286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Умеренный повтор помогает удержать тему абзаца и делает мысль узнаваемой. Он особенно полезен, когда нужно подчеркнуть основной объект обсуждения и не дать тексту распасться на отдельные фразы.
</a:t>
            </a:r>
            <a:endParaRPr lang="en-US" sz="1100" dirty="0"/>
          </a:p>
        </p:txBody>
      </p:sp>
      <p:sp>
        <p:nvSpPr>
          <p:cNvPr id="16" name="Text 7"/>
          <p:cNvSpPr txBox="1"/>
          <p:nvPr/>
        </p:nvSpPr>
        <p:spPr>
          <a:xfrm>
            <a:off x="1044400" y="1195575"/>
            <a:ext cx="3237000" cy="411300"/>
          </a:xfrm>
          <a:prstGeom prst="rect">
            <a:avLst/>
          </a:prstGeom>
          <a:noFill/>
          <a:ln/>
        </p:spPr>
        <p:txBody>
          <a:bodyPr wrap="square" lIns="0" tIns="0" rIns="0" bIns="0" rtlCol="0" anchor="ctr"/>
          <a:lstStyle/>
          <a:p>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Повтор ключевых слов
</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74575" y="1568122"/>
            <a:ext cx="4152000" cy="230802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674625" y="4073600"/>
            <a:ext cx="4152000" cy="2463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Правила английской грамматики и пунктуации
</a:t>
            </a:r>
            <a:endParaRPr lang="en-US" sz="1000" dirty="0"/>
          </a:p>
        </p:txBody>
      </p:sp>
      <p:sp>
        <p:nvSpPr>
          <p:cNvPr id="5" name="Text 1"/>
          <p:cNvSpPr txBox="1"/>
          <p:nvPr/>
        </p:nvSpPr>
        <p:spPr>
          <a:xfrm>
            <a:off x="415925" y="1699750"/>
            <a:ext cx="3509100" cy="2045400"/>
          </a:xfrm>
          <a:prstGeom prst="rect">
            <a:avLst/>
          </a:prstGeom>
          <a:noFill/>
          <a:ln/>
        </p:spPr>
        <p:txBody>
          <a:bodyPr wrap="square" lIns="0" tIns="0" rIns="0" bIns="0" rtlCol="0" anchor="ctr"/>
          <a:lstStyle/>
          <a:p>
            <a:pPr algn="l" indent="0" marL="0">
              <a:lnSpc>
                <a:spcPct val="150000"/>
              </a:lnSpc>
              <a:buNone/>
            </a:pPr>
            <a:r>
              <a:rPr lang="en-US" sz="1300" dirty="0">
                <a:solidFill>
                  <a:srgbClr val="000000"/>
                </a:solidFill>
                <a:latin typeface="Arial" pitchFamily="34" charset="0"/>
                <a:ea typeface="Arial" pitchFamily="34" charset="-122"/>
                <a:cs typeface="Arial" pitchFamily="34" charset="-120"/>
              </a:rPr>
              <a:t>Пунктуация зависит от синтаксической роли связки и её позиции в предложении.
</a:t>
            </a:r>
            <a:pPr algn="l" indent="0" marL="0">
              <a:lnSpc>
                <a:spcPct val="15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150000"/>
              </a:lnSpc>
              <a:buNone/>
            </a:pPr>
            <a:r>
              <a:rPr lang="en-US" sz="1300" dirty="0">
                <a:solidFill>
                  <a:srgbClr val="000000"/>
                </a:solidFill>
                <a:latin typeface="Arial" pitchFamily="34" charset="0"/>
                <a:ea typeface="Arial" pitchFamily="34" charset="-122"/>
                <a:cs typeface="Arial" pitchFamily="34" charset="-120"/>
              </a:rPr>
              <a:t>Значение connector важно, но решающим остаётся его место в предложении и синтаксическая функция.
</a:t>
            </a:r>
            <a:endParaRPr lang="en-US" sz="1300" dirty="0"/>
          </a:p>
        </p:txBody>
      </p:sp>
      <p:sp>
        <p:nvSpPr>
          <p:cNvPr id="6" name="Text 2"/>
          <p:cNvSpPr txBox="1"/>
          <p:nvPr/>
        </p:nvSpPr>
        <p:spPr>
          <a:xfrm>
            <a:off x="415925" y="393900"/>
            <a:ext cx="8214600" cy="7728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Пунктуация при английских connectors
</a:t>
            </a:r>
            <a:endParaRPr lang="en-US" sz="2400" dirty="0"/>
          </a:p>
        </p:txBody>
      </p:sp>
      <p:sp>
        <p:nvSpPr>
          <p:cNvPr id="7" name="Text 3"/>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75729" y="1521533"/>
            <a:ext cx="4149693" cy="2401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674625" y="4073600"/>
            <a:ext cx="4227600" cy="2463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Учебная практика письменных жанров, 11 класс
</a:t>
            </a:r>
            <a:endParaRPr lang="en-US" sz="1000" dirty="0"/>
          </a:p>
        </p:txBody>
      </p:sp>
      <p:sp>
        <p:nvSpPr>
          <p:cNvPr id="5" name="Text 1"/>
          <p:cNvSpPr txBox="1"/>
          <p:nvPr/>
        </p:nvSpPr>
        <p:spPr>
          <a:xfrm>
            <a:off x="415925" y="1699750"/>
            <a:ext cx="3540900" cy="2037600"/>
          </a:xfrm>
          <a:prstGeom prst="rect">
            <a:avLst/>
          </a:prstGeom>
          <a:noFill/>
          <a:ln/>
        </p:spPr>
        <p:txBody>
          <a:bodyPr wrap="square" lIns="0" tIns="0" rIns="0" bIns="0" rtlCol="0" anchor="ctr"/>
          <a:lstStyle/>
          <a:p>
            <a:pPr algn="l" indent="0" marL="0">
              <a:lnSpc>
                <a:spcPct val="150000"/>
              </a:lnSpc>
              <a:buNone/>
            </a:pPr>
            <a:r>
              <a:rPr lang="en-US" sz="1300" dirty="0">
                <a:solidFill>
                  <a:srgbClr val="000000"/>
                </a:solidFill>
                <a:latin typeface="Arial" pitchFamily="34" charset="0"/>
                <a:ea typeface="Arial" pitchFamily="34" charset="-122"/>
                <a:cs typeface="Arial" pitchFamily="34" charset="-120"/>
              </a:rPr>
              <a:t>Развернутые письменные жанры требуют особенно точной логики переходов между аргументами и примерами.
</a:t>
            </a:r>
            <a:pPr algn="l" indent="0" marL="0">
              <a:lnSpc>
                <a:spcPct val="15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150000"/>
              </a:lnSpc>
              <a:buNone/>
            </a:pPr>
            <a:r>
              <a:rPr lang="en-US" sz="1300" dirty="0">
                <a:solidFill>
                  <a:srgbClr val="000000"/>
                </a:solidFill>
                <a:latin typeface="Arial" pitchFamily="34" charset="0"/>
                <a:ea typeface="Arial" pitchFamily="34" charset="-122"/>
                <a:cs typeface="Arial" pitchFamily="34" charset="-120"/>
              </a:rPr>
              <a:t>Наибольшая нагрузка приходится на opinion essay и report, где связки сильнее всего влияют на coherence and cohesion.
</a:t>
            </a:r>
            <a:endParaRPr lang="en-US" sz="1300" dirty="0"/>
          </a:p>
        </p:txBody>
      </p:sp>
      <p:sp>
        <p:nvSpPr>
          <p:cNvPr id="6" name="Text 2"/>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15</a:t>
            </a:r>
            <a:endParaRPr lang="en-US" sz="1000" dirty="0"/>
          </a:p>
        </p:txBody>
      </p:sp>
      <p:sp>
        <p:nvSpPr>
          <p:cNvPr id="7" name="Text 3"/>
          <p:cNvSpPr txBox="1"/>
          <p:nvPr/>
        </p:nvSpPr>
        <p:spPr>
          <a:xfrm>
            <a:off x="415925" y="393900"/>
            <a:ext cx="8214600" cy="7728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Где connectors особенно необходимы в школьной практике
</a:t>
            </a: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18525" y="393900"/>
            <a:ext cx="8319900" cy="401700"/>
          </a:xfrm>
          <a:prstGeom prst="rect">
            <a:avLst/>
          </a:prstGeom>
          <a:noFill/>
          <a:ln/>
        </p:spPr>
        <p:txBody>
          <a:bodyPr wrap="square" lIns="0" tIns="0" rIns="0" bIns="0" rtlCol="0" anchor="ctr"/>
          <a:lstStyle/>
          <a:p>
            <a:pPr algn="l" indent="0" marL="0">
              <a:lnSpc>
                <a:spcPct val="90000"/>
              </a:lnSpc>
              <a:buNone/>
            </a:pPr>
            <a:r>
              <a:rPr lang="en-US" sz="2189" b="1" dirty="0">
                <a:solidFill>
                  <a:srgbClr val="000000"/>
                </a:solidFill>
                <a:latin typeface="Arial" pitchFamily="34" charset="0"/>
                <a:ea typeface="Arial" pitchFamily="34" charset="-122"/>
                <a:cs typeface="Arial" pitchFamily="34" charset="-120"/>
              </a:rPr>
              <a:t>Типичные ошибки учащихся при использовании connectors
</a:t>
            </a:r>
            <a:endParaRPr lang="en-US" sz="2189" dirty="0"/>
          </a:p>
        </p:txBody>
      </p:sp>
      <p:sp>
        <p:nvSpPr>
          <p:cNvPr id="7"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16</a:t>
            </a:r>
            <a:endParaRPr lang="en-US" sz="1000" dirty="0"/>
          </a:p>
        </p:txBody>
      </p:sp>
      <p:sp>
        <p:nvSpPr>
          <p:cNvPr id="8" name="Text 2"/>
          <p:cNvSpPr txBox="1"/>
          <p:nvPr/>
        </p:nvSpPr>
        <p:spPr>
          <a:xfrm>
            <a:off x="681162" y="1392851"/>
            <a:ext cx="3504221" cy="1178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Повтор одной связки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Когда один и тот же connector появляется почти в каждом абзаце, текст становится однообразным. Читатель замечает шаблонность, а не развитие мысли, даже если содержание в целом верно.
</a:t>
            </a:r>
            <a:endParaRPr lang="en-US" sz="1100" dirty="0"/>
          </a:p>
        </p:txBody>
      </p:sp>
      <p:sp>
        <p:nvSpPr>
          <p:cNvPr id="9" name="Text 3"/>
          <p:cNvSpPr txBox="1"/>
          <p:nvPr/>
        </p:nvSpPr>
        <p:spPr>
          <a:xfrm>
            <a:off x="4844181" y="1392926"/>
            <a:ext cx="3504221" cy="1178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Смешение стилей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Разговорные связки в формальном эссе снижают академический тон. Выражения вроде and then или but then лучше заменять на более точные и нейтральные варианты.
</a:t>
            </a:r>
            <a:endParaRPr lang="en-US" sz="1100" dirty="0"/>
          </a:p>
        </p:txBody>
      </p:sp>
      <p:sp>
        <p:nvSpPr>
          <p:cNvPr id="10" name="Text 4"/>
          <p:cNvSpPr txBox="1"/>
          <p:nvPr/>
        </p:nvSpPr>
        <p:spPr>
          <a:xfrm>
            <a:off x="681162" y="3266233"/>
            <a:ext cx="3504221" cy="1178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Неверная логика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Иногда учащиеся выбирают связку по привычке, а не по смыслу. Из-за этого contrast используется вместо cause and effect, и предложение теряет точность.
</a:t>
            </a:r>
            <a:endParaRPr lang="en-US" sz="1100" dirty="0"/>
          </a:p>
        </p:txBody>
      </p:sp>
      <p:sp>
        <p:nvSpPr>
          <p:cNvPr id="11" name="Text 5"/>
          <p:cNvSpPr txBox="1"/>
          <p:nvPr/>
        </p:nvSpPr>
        <p:spPr>
          <a:xfrm>
            <a:off x="4844181" y="3266233"/>
            <a:ext cx="3504221" cy="1178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Избыточность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Слишком большое количество connectors делает текст тяжёлым и механическим. Хорошее письмо не перегружено связками: каждая из них должна действительно помогать логике, а не заполнять пустоту.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5850" y="393900"/>
            <a:ext cx="8183700" cy="401700"/>
          </a:xfrm>
          <a:prstGeom prst="rect">
            <a:avLst/>
          </a:prstGeom>
          <a:noFill/>
          <a:ln/>
        </p:spPr>
        <p:txBody>
          <a:bodyPr wrap="square" lIns="0" tIns="0" rIns="0" bIns="0" rtlCol="0" anchor="ctr"/>
          <a:lstStyle/>
          <a:p>
            <a:pPr algn="l" indent="0" marL="0">
              <a:lnSpc>
                <a:spcPct val="90000"/>
              </a:lnSpc>
              <a:buNone/>
            </a:pPr>
            <a:r>
              <a:rPr lang="en-US" sz="2355" b="1" dirty="0">
                <a:solidFill>
                  <a:srgbClr val="000000"/>
                </a:solidFill>
                <a:latin typeface="Arial" pitchFamily="34" charset="0"/>
                <a:ea typeface="Arial" pitchFamily="34" charset="-122"/>
                <a:cs typeface="Arial" pitchFamily="34" charset="-120"/>
              </a:rPr>
              <a:t>Connectors в essay writing и экзаменационных ответах
</a:t>
            </a:r>
            <a:endParaRPr lang="en-US" sz="2355" dirty="0"/>
          </a:p>
        </p:txBody>
      </p:sp>
      <p:sp>
        <p:nvSpPr>
          <p:cNvPr id="8"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9" name="Text 2"/>
          <p:cNvSpPr txBox="1"/>
          <p:nvPr/>
        </p:nvSpPr>
        <p:spPr>
          <a:xfrm>
            <a:off x="941788" y="1676668"/>
            <a:ext cx="3449700" cy="821700"/>
          </a:xfrm>
          <a:prstGeom prst="rect">
            <a:avLst/>
          </a:prstGeom>
          <a:noFill/>
          <a:ln/>
        </p:spPr>
        <p:txBody>
          <a:bodyPr wrap="square" lIns="0" tIns="0" rIns="0" bIns="0" rtlCol="0" anchor="t"/>
          <a:lstStyle/>
          <a:p>
            <a:pPr algn="l" indent="0" marL="0">
              <a:lnSpc>
                <a:spcPct val="115000"/>
              </a:lnSpc>
              <a:buNone/>
            </a:pPr>
            <a:r>
              <a:rPr lang="en-US" sz="1031" b="1" dirty="0">
                <a:solidFill>
                  <a:srgbClr val="000000"/>
                </a:solidFill>
                <a:latin typeface="Arial" pitchFamily="34" charset="0"/>
                <a:ea typeface="Arial" pitchFamily="34" charset="-122"/>
                <a:cs typeface="Arial" pitchFamily="34" charset="-120"/>
              </a:rPr>
              <a:t>1. Начинайте с логики
</a:t>
            </a:r>
            <a:pPr algn="l" indent="0" marL="0">
              <a:lnSpc>
                <a:spcPct val="115000"/>
              </a:lnSpc>
              <a:buNone/>
            </a:pPr>
            <a:r>
              <a:rPr lang="en-US" sz="469"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1" dirty="0">
                <a:solidFill>
                  <a:srgbClr val="000000"/>
                </a:solidFill>
                <a:latin typeface="Arial" pitchFamily="34" charset="0"/>
                <a:ea typeface="Arial" pitchFamily="34" charset="-122"/>
                <a:cs typeface="Arial" pitchFamily="34" charset="-120"/>
              </a:rPr>
              <a:t>В хорошем эссе сначала выстраивается понятная структура мысли, а уже потом подбираются connectors. Связки должны поддерживать аргументацию, а не маскировать её отсутствие.
</a:t>
            </a:r>
            <a:endParaRPr lang="en-US" sz="1031" dirty="0"/>
          </a:p>
        </p:txBody>
      </p:sp>
      <p:sp>
        <p:nvSpPr>
          <p:cNvPr id="10" name="Text 3"/>
          <p:cNvSpPr txBox="1"/>
          <p:nvPr/>
        </p:nvSpPr>
        <p:spPr>
          <a:xfrm>
            <a:off x="941788" y="2848310"/>
            <a:ext cx="3449700" cy="9369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2. Используйте формальный регистр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 экзаменационном ответе уместны moreover, however, therefore и in conclusion. Такие маркеры помогают сохранить нейтральный академический тон и делают позицию более убедительной.
</a:t>
            </a:r>
            <a:endParaRPr lang="en-US" sz="1100" dirty="0"/>
          </a:p>
        </p:txBody>
      </p:sp>
      <p:sp>
        <p:nvSpPr>
          <p:cNvPr id="11" name="Text 4"/>
          <p:cNvSpPr txBox="1"/>
          <p:nvPr/>
        </p:nvSpPr>
        <p:spPr>
          <a:xfrm>
            <a:off x="4954563" y="1667386"/>
            <a:ext cx="3449700" cy="884400"/>
          </a:xfrm>
          <a:prstGeom prst="rect">
            <a:avLst/>
          </a:prstGeom>
          <a:noFill/>
          <a:ln/>
        </p:spPr>
        <p:txBody>
          <a:bodyPr wrap="square" lIns="0" tIns="0" rIns="0" bIns="0" rtlCol="0" anchor="t"/>
          <a:lstStyle/>
          <a:p>
            <a:pPr algn="l" indent="0" marL="0">
              <a:lnSpc>
                <a:spcPct val="115000"/>
              </a:lnSpc>
              <a:buNone/>
            </a:pPr>
            <a:r>
              <a:rPr lang="en-US" sz="979" b="1" dirty="0">
                <a:solidFill>
                  <a:srgbClr val="000000"/>
                </a:solidFill>
                <a:latin typeface="Arial" pitchFamily="34" charset="0"/>
                <a:ea typeface="Arial" pitchFamily="34" charset="-122"/>
                <a:cs typeface="Arial" pitchFamily="34" charset="-120"/>
              </a:rPr>
              <a:t>3. Соединяйте идеи точно
</a:t>
            </a:r>
            <a:pPr algn="l" indent="0" marL="0">
              <a:lnSpc>
                <a:spcPct val="115000"/>
              </a:lnSpc>
              <a:buNone/>
            </a:pPr>
            <a:r>
              <a:rPr lang="en-US" sz="445"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79" dirty="0">
                <a:solidFill>
                  <a:srgbClr val="000000"/>
                </a:solidFill>
                <a:latin typeface="Arial" pitchFamily="34" charset="0"/>
                <a:ea typeface="Arial" pitchFamily="34" charset="-122"/>
                <a:cs typeface="Arial" pitchFamily="34" charset="-120"/>
              </a:rPr>
              <a:t>Каждый connector должен соответствовать отношению между предложениями: добавлению, противопоставлению, причине или выводу. Если связь неточна, даже грамматически правильный текст звучит неубедительно.
</a:t>
            </a:r>
            <a:endParaRPr lang="en-US" sz="979" dirty="0"/>
          </a:p>
        </p:txBody>
      </p:sp>
      <p:sp>
        <p:nvSpPr>
          <p:cNvPr id="12" name="Text 5"/>
          <p:cNvSpPr txBox="1"/>
          <p:nvPr/>
        </p:nvSpPr>
        <p:spPr>
          <a:xfrm>
            <a:off x="4954563" y="2848302"/>
            <a:ext cx="3449700" cy="8844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4. Избегайте разговорных переходов
</a:t>
            </a:r>
            <a:pPr algn="l" indent="0" marL="0">
              <a:lnSpc>
                <a:spcPct val="115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Слишком бытовые варианты, например and then или but then, ослабляют впечатление от работы. В школьном эссе они выглядят проще, чем требует формат академического письма.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7412" y="1631450"/>
            <a:ext cx="8261425" cy="3159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630400" y="4791400"/>
            <a:ext cx="589800" cy="3078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
        <p:nvSpPr>
          <p:cNvPr id="6" name="Text 1"/>
          <p:cNvSpPr txBox="1"/>
          <p:nvPr/>
        </p:nvSpPr>
        <p:spPr>
          <a:xfrm>
            <a:off x="415925" y="393900"/>
            <a:ext cx="8264400" cy="658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Выбор connectors по смыслу
</a:t>
            </a:r>
            <a:endParaRPr lang="en-US" sz="2400" dirty="0"/>
          </a:p>
        </p:txBody>
      </p:sp>
      <p:sp>
        <p:nvSpPr>
          <p:cNvPr id="7" name="Text 2"/>
          <p:cNvSpPr txBox="1"/>
          <p:nvPr/>
        </p:nvSpPr>
        <p:spPr>
          <a:xfrm>
            <a:off x="418525" y="1096575"/>
            <a:ext cx="7712700" cy="4323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Схема показывает, что connector выбирают по логической задаче предложения, а не по случайному сходству слов.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AF9E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7306" y="1517333"/>
            <a:ext cx="218400" cy="19413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998881" y="1517333"/>
            <a:ext cx="218400" cy="19413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998881" y="3375350"/>
            <a:ext cx="218400" cy="2184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527306" y="3375350"/>
            <a:ext cx="218400" cy="218400"/>
          </a:xfrm>
          <a:prstGeom prst="rect">
            <a:avLst/>
          </a:prstGeom>
        </p:spPr>
      </p:pic>
      <p:sp>
        <p:nvSpPr>
          <p:cNvPr id="10" name="Text 0"/>
          <p:cNvSpPr txBox="1"/>
          <p:nvPr/>
        </p:nvSpPr>
        <p:spPr>
          <a:xfrm>
            <a:off x="337920" y="393900"/>
            <a:ext cx="8438700" cy="4017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Как развивать навык использования text connectors
</a:t>
            </a:r>
            <a:endParaRPr lang="en-US" sz="2400" dirty="0"/>
          </a:p>
        </p:txBody>
      </p:sp>
      <p:sp>
        <p:nvSpPr>
          <p:cNvPr id="11" name="Text 1"/>
          <p:cNvSpPr txBox="1"/>
          <p:nvPr/>
        </p:nvSpPr>
        <p:spPr>
          <a:xfrm>
            <a:off x="8630400" y="4791400"/>
            <a:ext cx="589800" cy="377100"/>
          </a:xfrm>
          <a:prstGeom prst="rect">
            <a:avLst/>
          </a:prstGeom>
          <a:noFill/>
          <a:ln/>
        </p:spPr>
        <p:txBody>
          <a:bodyPr wrap="square" lIns="0" tIns="0" rIns="0" bIns="0" rtlCol="0" anchor="t"/>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12" name="Text 2"/>
          <p:cNvSpPr txBox="1"/>
          <p:nvPr/>
        </p:nvSpPr>
        <p:spPr>
          <a:xfrm>
            <a:off x="407337" y="1966000"/>
            <a:ext cx="3828300" cy="928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Полезно читать удачные эссе и отмечать, какие связки используют авторы. Так легче увидеть, как connectors работают в живом тексте и почему одни варианты звучат убедительнее других.
</a:t>
            </a:r>
            <a:endParaRPr lang="en-US" sz="1200" dirty="0"/>
          </a:p>
        </p:txBody>
      </p:sp>
      <p:sp>
        <p:nvSpPr>
          <p:cNvPr id="13" name="Text 3"/>
          <p:cNvSpPr txBox="1"/>
          <p:nvPr/>
        </p:nvSpPr>
        <p:spPr>
          <a:xfrm>
            <a:off x="950900" y="1408675"/>
            <a:ext cx="3308100" cy="4113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Читать образцы
</a:t>
            </a:r>
            <a:endParaRPr lang="en-US" sz="1400" dirty="0"/>
          </a:p>
        </p:txBody>
      </p:sp>
      <p:sp>
        <p:nvSpPr>
          <p:cNvPr id="14" name="Text 4"/>
          <p:cNvSpPr txBox="1"/>
          <p:nvPr/>
        </p:nvSpPr>
        <p:spPr>
          <a:xfrm>
            <a:off x="4878913" y="1966000"/>
            <a:ext cx="3828300" cy="928500"/>
          </a:xfrm>
          <a:prstGeom prst="rect">
            <a:avLst/>
          </a:prstGeom>
          <a:noFill/>
          <a:ln/>
        </p:spPr>
        <p:txBody>
          <a:bodyPr wrap="square" lIns="0" tIns="0" rIns="0" bIns="0" rtlCol="0" anchor="t"/>
          <a:lstStyle/>
          <a:p>
            <a:pPr algn="l" indent="0" marL="0">
              <a:lnSpc>
                <a:spcPct val="110045"/>
              </a:lnSpc>
              <a:buNone/>
            </a:pPr>
            <a:r>
              <a:rPr lang="en-US" sz="1200" dirty="0">
                <a:solidFill>
                  <a:srgbClr val="000000"/>
                </a:solidFill>
                <a:latin typeface="Arial" pitchFamily="34" charset="0"/>
                <a:ea typeface="Arial" pitchFamily="34" charset="-122"/>
                <a:cs typeface="Arial" pitchFamily="34" charset="-120"/>
              </a:rPr>
              <a:t>Если распределить connectors по типам, их проще запомнить и использовать осознанно. Такая систематизация помогает быстро выбрать нужную связку под конкретную логическую задачу.
</a:t>
            </a:r>
            <a:endParaRPr lang="en-US" sz="1200" dirty="0"/>
          </a:p>
        </p:txBody>
      </p:sp>
      <p:sp>
        <p:nvSpPr>
          <p:cNvPr id="15" name="Text 5"/>
          <p:cNvSpPr txBox="1"/>
          <p:nvPr/>
        </p:nvSpPr>
        <p:spPr>
          <a:xfrm>
            <a:off x="5430125" y="1418200"/>
            <a:ext cx="3308100" cy="4017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Группировать по функциям
</a:t>
            </a:r>
            <a:endParaRPr lang="en-US" sz="1400" dirty="0"/>
          </a:p>
        </p:txBody>
      </p:sp>
      <p:sp>
        <p:nvSpPr>
          <p:cNvPr id="16" name="Text 6"/>
          <p:cNvSpPr txBox="1"/>
          <p:nvPr/>
        </p:nvSpPr>
        <p:spPr>
          <a:xfrm>
            <a:off x="4878913" y="3802400"/>
            <a:ext cx="3828300" cy="928500"/>
          </a:xfrm>
          <a:prstGeom prst="rect">
            <a:avLst/>
          </a:prstGeom>
          <a:noFill/>
          <a:ln/>
        </p:spPr>
        <p:txBody>
          <a:bodyPr wrap="square" lIns="0" tIns="0" rIns="0" bIns="0" rtlCol="0" anchor="t"/>
          <a:lstStyle/>
          <a:p>
            <a:pPr algn="l" indent="0" marL="0">
              <a:lnSpc>
                <a:spcPct val="110045"/>
              </a:lnSpc>
              <a:buNone/>
            </a:pPr>
            <a:r>
              <a:rPr lang="en-US" sz="1200" dirty="0">
                <a:solidFill>
                  <a:srgbClr val="000000"/>
                </a:solidFill>
                <a:latin typeface="Arial" pitchFamily="34" charset="0"/>
                <a:ea typeface="Arial" pitchFamily="34" charset="-122"/>
                <a:cs typeface="Arial" pitchFamily="34" charset="-120"/>
              </a:rPr>
              <a:t>Собственные абзацы с тремя-четырьмя разными типами connectors закрепляют навык лучше любого списка. Чем увереннее ученик выбирает связки, тем сильнее его coherence and cohesion.
</a:t>
            </a:r>
            <a:endParaRPr lang="en-US" sz="1200" dirty="0"/>
          </a:p>
        </p:txBody>
      </p:sp>
      <p:sp>
        <p:nvSpPr>
          <p:cNvPr id="17" name="Text 7"/>
          <p:cNvSpPr txBox="1"/>
          <p:nvPr/>
        </p:nvSpPr>
        <p:spPr>
          <a:xfrm>
            <a:off x="5430125" y="3271800"/>
            <a:ext cx="3308100" cy="4113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Писать самостоятельно
</a:t>
            </a:r>
            <a:endParaRPr lang="en-US" sz="1400" dirty="0"/>
          </a:p>
        </p:txBody>
      </p:sp>
      <p:sp>
        <p:nvSpPr>
          <p:cNvPr id="18" name="Text 8"/>
          <p:cNvSpPr txBox="1"/>
          <p:nvPr/>
        </p:nvSpPr>
        <p:spPr>
          <a:xfrm>
            <a:off x="407337" y="3802400"/>
            <a:ext cx="3828300" cy="928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Практика редактирования особенно эффективна: повторяющиеся связки можно заменить на более точные, не меняя смысла. Это развивает чувство стиля и точность письменной речи.
</a:t>
            </a:r>
            <a:endParaRPr lang="en-US" sz="1200" dirty="0"/>
          </a:p>
        </p:txBody>
      </p:sp>
      <p:sp>
        <p:nvSpPr>
          <p:cNvPr id="19" name="Text 9"/>
          <p:cNvSpPr txBox="1"/>
          <p:nvPr/>
        </p:nvSpPr>
        <p:spPr>
          <a:xfrm>
            <a:off x="950900" y="3281400"/>
            <a:ext cx="3308100" cy="4017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Переписывать абзацы
</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BBC4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63300" y="1165200"/>
            <a:ext cx="7374600" cy="28020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Text connectors как основа ясного английского письма
</a:t>
            </a:r>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000000"/>
                </a:solidFill>
                <a:latin typeface="Arial" pitchFamily="34" charset="0"/>
                <a:ea typeface="Arial" pitchFamily="34" charset="-122"/>
                <a:cs typeface="Arial" pitchFamily="34" charset="-120"/>
              </a:rPr>
              <a:t>Умелое использование connectors превращает набор предложений в связный академический текст. Для ученика 11 класса это не просто грамматика, а практический инструмент точной аргументации и зрелого письма.
</a:t>
            </a:r>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2026-05-31T17:44:20Z</dcterms:created>
  <dcterms:modified xsi:type="dcterms:W3CDTF">2026-05-31T17:44:20Z</dcterms:modified>
</cp:coreProperties>
</file>