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52800" y="4422575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обращаться к собеседнику точно и грамотно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352800" y="524625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в русском языке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Обращения помогают ясно адресовать речь, звучать вежливо и правильно оформлять фразы в устной и письменной речи. Эта тема встречается в диалогах, письмах, объявлениях и литературе, поэтому важна для повседневного общения.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семикласснику знать обращение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обозначает обращение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2701100" y="1252275"/>
            <a:ext cx="7749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Адресат речи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называет того, к кому обращаются: человека, группу людей, животное или, в художественном тексте, даже предмет или явление.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2701100" y="5275875"/>
            <a:ext cx="7749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оно нужно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помощью обращения говорящий сразу показывает, кому адресует просьбу, вопрос, приветствие, призыв или эмоциональное высказывание.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2701100" y="3934675"/>
            <a:ext cx="7749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член предложения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не является членом предложения: оно не связано ни с подлежащим, ни со сказуемым и не отвечает на их вопросы.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2701100" y="2593475"/>
            <a:ext cx="7749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обращениями бывают имена собственные, слова родства, названия профессий, а также слова вроде «друзья», «ребята», «товарищ», «учитель».
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500" y="1195328"/>
            <a:ext cx="11379300" cy="28781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Обращения в разных жизненных ситуациях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44618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 обращения помогают быстро установить, к кому обращены слова: «Антон, прочитай ответ», «Ребята, откройте учебники», «Учитель, можно вопрос?»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4617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29093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семейной речи обращения звучат естественно и тепло: «Мама, помоги», «Бабушка, спасибо за обед», «Папа, посмотри рисунок».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329092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 семья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613568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друзей обращения делают фразу живой и понятной: «Саша, иди сюда», «Друзья, начнём игру», «Мальчики, подождите нас».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613567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Дружеское общение
</a:t>
            </a:r>
            <a:endParaRPr lang="en-US" sz="1300" dirty="0"/>
          </a:p>
        </p:txBody>
      </p:sp>
      <p:sp>
        <p:nvSpPr>
          <p:cNvPr id="14" name="Text 8"/>
          <p:cNvSpPr txBox="1"/>
          <p:nvPr/>
        </p:nvSpPr>
        <p:spPr>
          <a:xfrm>
            <a:off x="898043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сообщениях и объявлениях обращение сразу показывает адресата и помогает избежать недоразумений, особенно когда текст короткий и должен быть понятен с первого чтения.
</a:t>
            </a:r>
            <a:endParaRPr lang="en-US" sz="1100" dirty="0"/>
          </a:p>
        </p:txBody>
      </p:sp>
      <p:sp>
        <p:nvSpPr>
          <p:cNvPr id="15" name="Text 9"/>
          <p:cNvSpPr txBox="1"/>
          <p:nvPr/>
        </p:nvSpPr>
        <p:spPr>
          <a:xfrm>
            <a:off x="898042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Переписка и объявления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2124672"/>
            <a:ext cx="5955300" cy="247845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русскому языку, 7 класс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и похожие языковые явления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не путать обращение с другими словами, которые тоже могут выделяться в речи и на письме.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 — в роли в предложении: обращение называет адресата, а остальные явления выполняют другие функции.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может стоять обращение в предложении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4683075" y="4604025"/>
            <a:ext cx="36039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22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середине
</a:t>
            </a:r>
            <a:pPr algn="l" indent="0" marL="0">
              <a:lnSpc>
                <a:spcPct val="115000"/>
              </a:lnSpc>
              <a:buNone/>
            </a:pPr>
            <a:r>
              <a:rPr lang="en-US" sz="507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может находиться внутри предложения: «Откройте, ребята, тетради». Оно не меняет смысл, но требует особого интонационного выделения и запятых с двух сторон.
</a:t>
            </a:r>
            <a:endParaRPr lang="en-US" sz="1522" dirty="0"/>
          </a:p>
        </p:txBody>
      </p:sp>
      <p:sp>
        <p:nvSpPr>
          <p:cNvPr id="9" name="Text 3"/>
          <p:cNvSpPr txBox="1"/>
          <p:nvPr/>
        </p:nvSpPr>
        <p:spPr>
          <a:xfrm>
            <a:off x="8113500" y="2450825"/>
            <a:ext cx="3603900" cy="122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может завершать фразу: «Откройте тетради, ребята». Здесь оно звучит как дополнительное уточнение, а в письменной речи отделяется запятой.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1294925" y="2513800"/>
            <a:ext cx="36039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7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начале
</a:t>
            </a:r>
            <a:pPr algn="l" indent="0" marL="0">
              <a:lnSpc>
                <a:spcPct val="115000"/>
              </a:lnSpc>
              <a:buNone/>
            </a:pPr>
            <a:r>
              <a:rPr lang="en-US" sz="557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99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может открывать предложение: «Ребята, откройте тетради». В этом случае после него обычно делается пауза, а интонация помогает сразу выделить адресата.
</a:t>
            </a:r>
            <a:endParaRPr lang="en-US" sz="167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обращение в предложении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отличить обращение от подлежащего и правильно выделить его на письме.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примерах особенно заметны обращения к конкретным людям и к группе одноклассников.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речь чаще всего опирается на личные и групповые обращения, потому что именно они нужны в повседневном общении.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примеры из школьных учебных материалов по русскому языку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обращения чаще всего встречаются в школьной речи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обращения в устной речи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796800" y="3401852"/>
            <a:ext cx="3085200" cy="17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обычно произносится с небольшой паузой и более отчётливо, чем остальные слова. Это помогает слушателю сразу понять, к кому обращена речь.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796800" y="2924800"/>
            <a:ext cx="30852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и выделение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569375" y="3401852"/>
            <a:ext cx="3085200" cy="17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любой части предложения обращение звучит отдельно: в начале оно особенно заметно, в середине — выделяется с обеих сторон, в конце — как завершающий акцент.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569375" y="2924800"/>
            <a:ext cx="30852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Начало, середина, конец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8354350" y="3401852"/>
            <a:ext cx="3085200" cy="17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говорящий выражает радость, тревогу или призыв, интонация становится ярче: «Друзья! Мы победили!». Тогда обращение звучит эмоционально и выразительно.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8354350" y="2924800"/>
            <a:ext cx="30852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чувство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препинания при обращении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2702800" y="1857200"/>
            <a:ext cx="74481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Запятые в обычной речи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большинстве случаев обращение выделяется запятыми, независимо от его места в предложении: в начале, середине или конце фразы.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2702800" y="3233025"/>
            <a:ext cx="74481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Восклицательный знак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обращение произносится с сильным чувством, после него может стоять восклицательный знак: «Друзья! Спасибо!». Он передаёт эмоциональный тон высказывания.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2702800" y="4608850"/>
            <a:ext cx="74481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обращения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препинания помогают точно увидеть, где заканчивается обращение и начинается основная часть предложения, поэтому они важны для грамотного письма и чтения.
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300" y="2464261"/>
            <a:ext cx="5955300" cy="193547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300" y="6190850"/>
            <a:ext cx="58068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 теме «Обращение» для 7 класса; примеры составлены по правилам русской пунктуации.
</a:t>
            </a:r>
            <a:endParaRPr lang="en-US" sz="109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Пунктуация в примерах с обращением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7015250" y="1466550"/>
            <a:ext cx="4643700" cy="3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обращение выделяется в разных позициях предложения и при сильном чувстве.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большинстве случаев обращение отделяется запятыми, а при сильном чувстве возможно восклицание.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157022"/>
            <a:ext cx="3681600" cy="248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8975" y="1157022"/>
            <a:ext cx="3681600" cy="248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36150" y="1157022"/>
            <a:ext cx="3681600" cy="24879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начале личного письма обращение помогает сразу установить доброжелательный тон. «Дорогая бабушка» или «Здравствуйте, Антон» делают текст личным и понятным. Читатель сразу видит, что сообщение адресовано именно ему.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Письмо, которое сразу звучит тепло
</a:t>
            </a:r>
            <a:endParaRPr lang="en-US" sz="2000" dirty="0"/>
          </a:p>
        </p:txBody>
      </p:sp>
      <p:sp>
        <p:nvSpPr>
          <p:cNvPr id="12" name="Text 3"/>
          <p:cNvSpPr txBox="1"/>
          <p:nvPr/>
        </p:nvSpPr>
        <p:spPr>
          <a:xfrm>
            <a:off x="424882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короткая переписка становится вежливее, если начать с обращения. «Привет, Костя» или «Ребята, посмотрите» помогают не терять внимание собеседника. Такой приём особенно удобен в школьных чатах и обсуждениях.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24882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Сообщение без лишней сухости
</a:t>
            </a:r>
            <a:endParaRPr lang="en-US" sz="2000" dirty="0"/>
          </a:p>
        </p:txBody>
      </p:sp>
      <p:sp>
        <p:nvSpPr>
          <p:cNvPr id="14" name="Text 5"/>
          <p:cNvSpPr txBox="1"/>
          <p:nvPr/>
        </p:nvSpPr>
        <p:spPr>
          <a:xfrm>
            <a:off x="8036000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листе письма или в окне сообщения обращение обычно стоит первым и как будто открывает разговор. Оно задаёт нужный настрой, показывает уважение и помогает быстро понять, кому предназначен текст.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8036000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Начало, которое выделяет адресата
</a:t>
            </a:r>
            <a:endParaRPr lang="en-US" sz="2000" dirty="0"/>
          </a:p>
        </p:txBody>
      </p:sp>
      <p:sp>
        <p:nvSpPr>
          <p:cNvPr id="16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в письмах и сообщениях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особенно заметно там, где нужен прямой контакт с адресатом и личный тон.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ситуация к живому общению, тем чаще используется обращение; в официальных текстах оно встречается заметно реже.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речевых ситуаций в школьной практике; шкала отражает относительную частоту употребления.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обращение встречается чаще всего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24654" y="1177200"/>
            <a:ext cx="5362991" cy="5497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3" name="Text 1"/>
          <p:cNvSpPr txBox="1"/>
          <p:nvPr/>
        </p:nvSpPr>
        <p:spPr>
          <a:xfrm>
            <a:off x="450575" y="487150"/>
            <a:ext cx="105660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в художественной речи
</a:t>
            </a:r>
            <a:endParaRPr lang="en-US" sz="3200" dirty="0"/>
          </a:p>
        </p:txBody>
      </p:sp>
      <p:sp>
        <p:nvSpPr>
          <p:cNvPr id="14" name="Text 2"/>
          <p:cNvSpPr txBox="1"/>
          <p:nvPr/>
        </p:nvSpPr>
        <p:spPr>
          <a:xfrm>
            <a:off x="949313" y="1852813"/>
            <a:ext cx="49923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 героя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949325" y="2131838"/>
            <a:ext cx="5114100" cy="4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вводят обращения, чтобы показать, с кем говорит герой и какое чувство он испытывает: радость, тревогу, нежность или просьбу. Одно короткое обращение может раскрыть настроение сцены.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949313" y="2967663"/>
            <a:ext cx="49923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Широкий круг адресатов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949325" y="3246688"/>
            <a:ext cx="5114100" cy="4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художественном тексте обращением становится не только имя человека. Автор может обратиться к Родине, ночи, ветру, тишине или предмету, превращая обычную фразу в выразительный образ.
</a:t>
            </a:r>
            <a:endParaRPr lang="en-US" sz="1000" dirty="0"/>
          </a:p>
        </p:txBody>
      </p:sp>
      <p:sp>
        <p:nvSpPr>
          <p:cNvPr id="18" name="Text 6"/>
          <p:cNvSpPr txBox="1"/>
          <p:nvPr/>
        </p:nvSpPr>
        <p:spPr>
          <a:xfrm>
            <a:off x="949313" y="4082512"/>
            <a:ext cx="49923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Выразительность речи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949325" y="4361537"/>
            <a:ext cx="5114100" cy="4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Обращения помогают сделать диалог живым и запоминающимся. Они подчеркивают характер героя, создают интонацию разговора и часто усиливают эмоциональное звучание строки или реплики.
</a:t>
            </a:r>
            <a:endParaRPr lang="en-US" sz="1000" dirty="0"/>
          </a:p>
        </p:txBody>
      </p:sp>
      <p:sp>
        <p:nvSpPr>
          <p:cNvPr id="20" name="Text 8"/>
          <p:cNvSpPr txBox="1"/>
          <p:nvPr/>
        </p:nvSpPr>
        <p:spPr>
          <a:xfrm>
            <a:off x="949313" y="5197363"/>
            <a:ext cx="49923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 музыка стиха
</a:t>
            </a:r>
            <a:endParaRPr lang="en-US" sz="1200" dirty="0"/>
          </a:p>
        </p:txBody>
      </p:sp>
      <p:sp>
        <p:nvSpPr>
          <p:cNvPr id="21" name="Text 9"/>
          <p:cNvSpPr txBox="1"/>
          <p:nvPr/>
        </p:nvSpPr>
        <p:spPr>
          <a:xfrm>
            <a:off x="949325" y="5476388"/>
            <a:ext cx="5114100" cy="4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стихотворениях обращения нередко поддерживают ритм, помогают строить строку и делают текст звучным. Благодаря им стих становится более плавным, торжественным или доверительным.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употреблении обращения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проверить слово и не перепутать обращение с другими элементами предложения.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могут быть похожи по интонации, поэтому важно смотреть не только на форму, но и на смысл.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называют адресата, вводные слова выражают отношение говорящего, а междометия передают эмоцию; их роль в предложении различается.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грамматических признаков по школьному курсу русского языка; схема носит учебный характер.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Обращение, вводное слово и междометие: в чём разница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3398" y="2265321"/>
            <a:ext cx="276900" cy="31645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3398" y="3461853"/>
            <a:ext cx="276900" cy="2215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3398" y="4599175"/>
            <a:ext cx="276900" cy="276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50573" y="5740975"/>
            <a:ext cx="242550" cy="323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450575" y="487150"/>
            <a:ext cx="10933500" cy="11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обращение делает речь вежливой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1535150" y="20494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обращение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или имя-отчество сразу показывает, что говорящий обращается именно к этому человеку. Такая форма делает фразу внимательной и уважительной.
</a:t>
            </a:r>
            <a:endParaRPr lang="en-US" sz="1700" dirty="0"/>
          </a:p>
        </p:txBody>
      </p:sp>
      <p:sp>
        <p:nvSpPr>
          <p:cNvPr id="14" name="Text 3"/>
          <p:cNvSpPr txBox="1"/>
          <p:nvPr/>
        </p:nvSpPr>
        <p:spPr>
          <a:xfrm>
            <a:off x="1535150" y="3214488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разговор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 обращение помогает говорить спокойно и корректно: «Ребята», «Анна Сергеевна». Оно делает просьбу понятной и помогает избежать резкости.
</a:t>
            </a:r>
            <a:endParaRPr lang="en-US" sz="1700" dirty="0"/>
          </a:p>
        </p:txBody>
      </p:sp>
      <p:sp>
        <p:nvSpPr>
          <p:cNvPr id="15" name="Text 4"/>
          <p:cNvSpPr txBox="1"/>
          <p:nvPr/>
        </p:nvSpPr>
        <p:spPr>
          <a:xfrm>
            <a:off x="1535150" y="437950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Переписка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сообщениях обращение задаёт дружелюбный тон с первых слов. Даже короткое «Привет, Костя» звучит теплее и яснее, чем сообщение без адресата.
</a:t>
            </a:r>
            <a:endParaRPr lang="en-US" sz="1700" dirty="0"/>
          </a:p>
        </p:txBody>
      </p:sp>
      <p:sp>
        <p:nvSpPr>
          <p:cNvPr id="16" name="Text 5"/>
          <p:cNvSpPr txBox="1"/>
          <p:nvPr/>
        </p:nvSpPr>
        <p:spPr>
          <a:xfrm>
            <a:off x="1535150" y="55445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Публичная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выступлении обращение помогает сразу установить контакт со слушателями: «Уважаемые гости», «Друзья». Так речь звучит собранно, уверенно и вежливо.
</a:t>
            </a:r>
            <a:endParaRPr lang="en-US" sz="1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2124672"/>
            <a:ext cx="5955300" cy="247845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«Обращение»; разбор выполнен по правилам русского языка.
</a:t>
            </a:r>
            <a:endParaRPr lang="en-US" sz="1097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Мини-практика: найти обращение в предложении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нужно определить слово, к которому обращена речь, и отличить обращение от междометия.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или слово, к которому обращаются, выделяется как обращение; междометие, например «ой», не выполняет эту роль.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50575" y="487150"/>
            <a:ext cx="105660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правила об обращении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80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обозначает того, к кому направлена речь. Это может быть человек, группа людей, животное или образный адресат в художественном тексте.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680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называет обращение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920655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письменной речи обращение обычно отделяется запятыми, а при сильном чувстве после него может стоять восклицательный знак. Эти знаки помогают правильно читать фразу.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920655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его выделяют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640330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может находиться в начале, середине и конце предложения. Порядок слов не меняет его значения, но влияет на интонацию и паузы.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640330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оно стоит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360005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не является членом предложения и не связано с подлежащим или сказуемым. Поэтому его нужно искать по смыслу, а не по вопросу.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360005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Грамматическая роль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30325" y="2826433"/>
            <a:ext cx="6353700" cy="26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помогает сделать речь точной, живой и вежливой. Оно показывает, кому адресованы слова, помогает не ошибиться со знаками препинания и делает общение понятнее и выразительнее.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30325" y="664450"/>
            <a:ext cx="8943900" cy="12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Обращение: маленькая деталь, которая многое меняет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2026-05-28T18:52:08Z</dcterms:created>
  <dcterms:modified xsi:type="dcterms:W3CDTF">2026-05-28T18:52:08Z</dcterms:modified>
</cp:coreProperties>
</file>