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1450" y="1000232"/>
            <a:ext cx="9303900" cy="4179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14300"/>
            <a:ext cx="87840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Фёдор Михайлович Достоевский — выдающийся романист русской литературы
</a:t>
            </a:r>
            <a:endParaRPr lang="en-US" sz="3023" dirty="0"/>
          </a:p>
        </p:txBody>
      </p:sp>
      <p:sp>
        <p:nvSpPr>
          <p:cNvPr id="5" name="Text 1"/>
          <p:cNvSpPr txBox="1"/>
          <p:nvPr/>
        </p:nvSpPr>
        <p:spPr>
          <a:xfrm>
            <a:off x="5905500" y="3703325"/>
            <a:ext cx="3058500" cy="9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Писатель, открывший глубину человеческой души и её нравственный выбор.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05500" y="4787634"/>
            <a:ext cx="3058500" cy="17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025" y="1264148"/>
            <a:ext cx="4991400" cy="39239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1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Достоевский в эпоху перемен и идейных споров
</a:t>
            </a:r>
            <a:endParaRPr lang="en-US" sz="3184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956175"/>
            <a:ext cx="3942900" cy="20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романы выросли из России XIX века — времени реформ, социальных контрастов и поиска новых нравственных ориентиров. Реализм Достоевского показал не только общество, но и внутреннюю драму личности, поставленной перед бедностью, выбором и ответственностью.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годы и становление писателя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96141" y="2161400"/>
            <a:ext cx="23082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1821 — рождение в Москве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Достоевский родился в семье врача. Раннее знакомство с Библией, Пушкиным и Гоголем заложило основы его интереса к духовным и человеческим вопросам.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625966" y="2161400"/>
            <a:ext cx="23082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в Главном инженерном училище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Петербургская учёба приучила его к дисциплине, но не сделала инженером. Литература быстро стала главным призванием и определила дальнейший путь.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655791" y="2161400"/>
            <a:ext cx="23082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мировоззрения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Смерть матери, сложные отношения с отцом и постоянная жизненная уязвимость усилили в нём сострадание к «униженным» и внимание к внутреннему миру человека.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1111890"/>
            <a:ext cx="4841700" cy="40993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9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как отражение внутреннего кризиса
</a:t>
            </a:r>
            <a:endParaRPr lang="en-US" sz="2980" dirty="0"/>
          </a:p>
        </p:txBody>
      </p:sp>
      <p:sp>
        <p:nvSpPr>
          <p:cNvPr id="5" name="Text 1"/>
          <p:cNvSpPr txBox="1"/>
          <p:nvPr/>
        </p:nvSpPr>
        <p:spPr>
          <a:xfrm>
            <a:off x="5075100" y="1562075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тесных пространств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Достоевского Петербург полон сырых дворов, узких лестниц и душных комнат. Такая среда подчёркивает бедность, одиночество и постоянное давление на человека.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069125" y="3272050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как психологический знак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детали в его романах не просто описывают быт. Они передают состояние героя, который теряет опору и приближается к нравственной границе.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литературный успех: роман «Бедные люди»
</a:t>
            </a:r>
            <a:endParaRPr lang="en-US" sz="2861" dirty="0"/>
          </a:p>
        </p:txBody>
      </p:sp>
      <p:sp>
        <p:nvSpPr>
          <p:cNvPr id="5" name="Text 1"/>
          <p:cNvSpPr txBox="1"/>
          <p:nvPr/>
        </p:nvSpPr>
        <p:spPr>
          <a:xfrm>
            <a:off x="998975" y="1739850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1846 года принёс Достоевскому признание в литературных кругах и сразу выделил его интересом к судьбе бедного человека, живущего на грани унижения и надежды.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98975" y="2792006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Эпистолярная форма сделала переживания героев особенно близкими и достоверными. Через письма раскрываются их страх, зависимость, достоинство и тоска по человеческому участию.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998975" y="3844175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Уже в этом произведении заметны будущие особенности писателя: напряжённая интонация, внимание к внутренней речи и глубокий нравственный анализ отношений между людьми.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44562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Арест, каторга и духовный перелом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530325" y="436012"/>
            <a:ext cx="3007800" cy="94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1849 — арест по делу Петрашевского
</a:t>
            </a:r>
            <a:pPr algn="l" indent="0" marL="0">
              <a:lnSpc>
                <a:spcPct val="115000"/>
              </a:lnSpc>
              <a:buNone/>
            </a:pPr>
            <a:r>
              <a:rPr lang="en-US" sz="8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кружке Петрашевского привело к аресту. Для писателя это стало началом тяжёлого жизненного испытания и резкого перелома в судьбе.
</a:t>
            </a:r>
            <a:endParaRPr lang="en-US" sz="981" dirty="0"/>
          </a:p>
        </p:txBody>
      </p:sp>
      <p:sp>
        <p:nvSpPr>
          <p:cNvPr id="10" name="Text 3"/>
          <p:cNvSpPr txBox="1"/>
          <p:nvPr/>
        </p:nvSpPr>
        <p:spPr>
          <a:xfrm>
            <a:off x="4966600" y="1534538"/>
            <a:ext cx="3007800" cy="94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Инсценировка казни
</a:t>
            </a:r>
            <a:pPr algn="l" indent="0" marL="0">
              <a:lnSpc>
                <a:spcPct val="115000"/>
              </a:lnSpc>
              <a:buNone/>
            </a:pPr>
            <a:r>
              <a:rPr lang="en-US" sz="8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самой казнью Достоевскому объявили помилование. Этот момент он пережил как предельное потрясение, навсегда изменившее его взгляд на жизнь и человека.
</a:t>
            </a:r>
            <a:endParaRPr lang="en-US" sz="981" dirty="0"/>
          </a:p>
        </p:txBody>
      </p:sp>
      <p:sp>
        <p:nvSpPr>
          <p:cNvPr id="11" name="Text 4"/>
          <p:cNvSpPr txBox="1"/>
          <p:nvPr/>
        </p:nvSpPr>
        <p:spPr>
          <a:xfrm>
            <a:off x="4393125" y="2642563"/>
            <a:ext cx="3007800" cy="94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Каторга в Омске
</a:t>
            </a:r>
            <a:pPr algn="l" indent="0" marL="0">
              <a:lnSpc>
                <a:spcPct val="115000"/>
              </a:lnSpc>
              <a:buNone/>
            </a:pPr>
            <a:r>
              <a:rPr lang="en-US" sz="8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года каторги дали ему опыт близкого наблюдения за страданием, виной и человеческой жестокостью. Этот опыт стал важнейшим источником его будущих романов.
</a:t>
            </a:r>
            <a:endParaRPr lang="en-US" sz="981" dirty="0"/>
          </a:p>
        </p:txBody>
      </p:sp>
      <p:sp>
        <p:nvSpPr>
          <p:cNvPr id="12" name="Text 5"/>
          <p:cNvSpPr txBox="1"/>
          <p:nvPr/>
        </p:nvSpPr>
        <p:spPr>
          <a:xfrm>
            <a:off x="3800250" y="3750588"/>
            <a:ext cx="3007800" cy="94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к литературе
</a:t>
            </a:r>
            <a:pPr algn="l" indent="0" marL="0">
              <a:lnSpc>
                <a:spcPct val="115000"/>
              </a:lnSpc>
              <a:buNone/>
            </a:pPr>
            <a:r>
              <a:rPr lang="en-US" sz="8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службы и возвращения к писательству Достоевский сосредоточился на темах покаяния, веры и нравственного обновления, уже опираясь на пережитое лично.
</a:t>
            </a:r>
            <a:endParaRPr lang="en-US" sz="98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романы Достоевского по времени публикации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показывает, как социальная проблематика постепенно уступает место философскому спору о человеке и его свободе.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позже роман, тем глубже в нём вопросы веры, ответственности и внутреннего выбора.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Ф. М. Достоевского: 1846, 1861, 1864, 1866, 1868, 1872, 1875, 1880.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85368"/>
            <a:ext cx="2877000" cy="2000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2625" y="884745"/>
            <a:ext cx="2216100" cy="19044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0950" y="1060314"/>
            <a:ext cx="3010200" cy="18255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Идея, доведённая до преступления
</a:t>
            </a:r>
            <a:pPr algn="ctr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Раскольников проверяет свою теорию о «праве имею» на живом человеке и быстро убеждается, что умозрительная схема не выдерживает столкновения с совестью. Сюжет строится как путь от холодного замысла к мучительному распаду личности.
</a:t>
            </a:r>
            <a:endParaRPr lang="en-US" sz="1142" dirty="0"/>
          </a:p>
        </p:txBody>
      </p:sp>
      <p:sp>
        <p:nvSpPr>
          <p:cNvPr id="9" name="Text 2"/>
          <p:cNvSpPr txBox="1"/>
          <p:nvPr/>
        </p:nvSpPr>
        <p:spPr>
          <a:xfrm>
            <a:off x="3190525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Соня как нравственный ориентир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Сони Мармеладовой связан не с внешней силой, а с терпением, состраданием и верностью добру. Именно её присутствие помогает увидеть, что человеческое достоинство возможно даже в крайней бедности и унижении.
</a:t>
            </a:r>
            <a:endParaRPr lang="en-US" sz="1169" dirty="0"/>
          </a:p>
        </p:txBody>
      </p:sp>
      <p:sp>
        <p:nvSpPr>
          <p:cNvPr id="10" name="Text 3"/>
          <p:cNvSpPr txBox="1"/>
          <p:nvPr/>
        </p:nvSpPr>
        <p:spPr>
          <a:xfrm>
            <a:off x="6310450" y="30379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Следствие как испытание совести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Порфирий Петрович действует не только как следователь, но и как тонкий психолог. Его разговоры с Раскольниковым подводят героя к признанию вины и показывают, что раскаяние начинается раньше формального наказания.
</a:t>
            </a:r>
            <a:endParaRPr lang="en-US" sz="1169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«Преступление и наказание» в нескольких ключевых сценах
</a:t>
            </a:r>
            <a:endParaRPr lang="en-US" sz="227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1550" y="1597105"/>
            <a:ext cx="3929100" cy="119606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произведения и их художественные особенности
</a:t>
            </a:r>
            <a:endParaRPr lang="en-US" sz="2486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менялись темы и способы изображения человека в романах Достоевского.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546764" y="399570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произведениях повторяются нравственный выбор, внутренняя борьба и испытание идеи жизнью.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35075" y="3361042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Ф. М. Достоевский: основные романы и годы публикации.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6851" y="2145390"/>
            <a:ext cx="690900" cy="5527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0471" y="1479290"/>
            <a:ext cx="690900" cy="552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66055" y="2242435"/>
            <a:ext cx="578700" cy="578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43723" y="1479290"/>
            <a:ext cx="690900" cy="55272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Полифония: роман как спор равноправных голосов
</a:t>
            </a:r>
            <a:endParaRPr lang="en-US" sz="2661" dirty="0"/>
          </a:p>
        </p:txBody>
      </p:sp>
      <p:sp>
        <p:nvSpPr>
          <p:cNvPr id="8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3687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сознаний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Достоевского герои не сводятся к одной авторской мысли. Каждый говорит своим языком и защищает собственную правду, поэтому роман звучит как многоголосый спор.
</a:t>
            </a:r>
            <a:endParaRPr lang="en-US" sz="1090" dirty="0"/>
          </a:p>
        </p:txBody>
      </p:sp>
      <p:sp>
        <p:nvSpPr>
          <p:cNvPr id="10" name="Text 3"/>
          <p:cNvSpPr txBox="1"/>
          <p:nvPr/>
        </p:nvSpPr>
        <p:spPr>
          <a:xfrm>
            <a:off x="2762158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Столкновение идей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Диалоги у писателя важны не меньше, чем события. Через столкновение взглядов раскрываются вера, скепсис, гордость, сострадание и опасные теории, проверяемые жизнью.
</a:t>
            </a:r>
            <a:endParaRPr lang="en-US" sz="1090" dirty="0"/>
          </a:p>
        </p:txBody>
      </p:sp>
      <p:sp>
        <p:nvSpPr>
          <p:cNvPr id="11" name="Text 4"/>
          <p:cNvSpPr txBox="1"/>
          <p:nvPr/>
        </p:nvSpPr>
        <p:spPr>
          <a:xfrm>
            <a:off x="4960699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конфликт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происходит не только между персонажами, но и внутри одного героя. Человек спорит с самим собой, оправдывает поступок и одновременно чувствует вину.
</a:t>
            </a:r>
            <a:endParaRPr lang="en-US" sz="1090" dirty="0"/>
          </a:p>
        </p:txBody>
      </p:sp>
      <p:sp>
        <p:nvSpPr>
          <p:cNvPr id="12" name="Text 5"/>
          <p:cNvSpPr txBox="1"/>
          <p:nvPr/>
        </p:nvSpPr>
        <p:spPr>
          <a:xfrm>
            <a:off x="7032576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как драма сознания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Полифония делает прозу Достоевского похожей на сцену напряжённого духовного действия. Здесь важны не готовые ответы, а поиск истины через столкновение характеров и убеждений.
</a:t>
            </a:r>
            <a:endParaRPr lang="en-US" sz="100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6126600" y="3234725"/>
            <a:ext cx="28374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каждый персонаж проходит через момент нравственной проверки, где решение важнее поступка и раскрывает глубину его сознания.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1094977"/>
            <a:ext cx="4767300" cy="1606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8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романов Ф. М. Достоевского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180000" y="2831434"/>
            <a:ext cx="4767300" cy="8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конфликт способен определить судьбу героя у Достоевского
</a:t>
            </a:r>
            <a:endParaRPr lang="en-US" sz="196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конфликт в романах Достоевского
</a:t>
            </a:r>
            <a:endParaRPr lang="en-US" sz="2006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 повторяющейся модели сюжета в романах Ф. М. Достоевского.
</a:t>
            </a:r>
            <a:endParaRPr lang="en-US" sz="90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042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9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Свобода, вера и ответственность человека
</a:t>
            </a:r>
            <a:endParaRPr lang="en-US" sz="2928" dirty="0"/>
          </a:p>
        </p:txBody>
      </p:sp>
      <p:sp>
        <p:nvSpPr>
          <p:cNvPr id="5" name="Text 1"/>
          <p:cNvSpPr txBox="1"/>
          <p:nvPr/>
        </p:nvSpPr>
        <p:spPr>
          <a:xfrm>
            <a:off x="3931100" y="2000741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Достоевского свобода не равна произволу: она становится подлинной только тогда, когда человек признаёт нравственный закон и отвечает за последствия своего выбора перед собой и другими.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1674" y="3063929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Вера в его романах связана не только с религией, но и с милосердием, смирением, умением не унижать другого и видеть в нём живую, страдающую личность.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097625" y="4127104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за ближнего у писателя важнее красивых теорий: любая идея проверяется тем, помогает ли она человеку, а не оправдывает ли насилие, гордость и равнодушие.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темы в романах Достоевского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мотивы у Достоевского не существуют изолированно: они постоянно переплетаются и усиливают драму выбора.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первый план выходят страдание, искупление и нравственный выбор; именно они формируют ядро его художественного мира.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Содержательный анализ крупных романов Ф. М. Достоевского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7350" y="523462"/>
            <a:ext cx="5549700" cy="47421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7994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Женские образы и нравственная опора в романах
</a:t>
            </a:r>
            <a:endParaRPr lang="en-US" sz="2509" dirty="0"/>
          </a:p>
        </p:txBody>
      </p:sp>
      <p:sp>
        <p:nvSpPr>
          <p:cNvPr id="6" name="Text 1"/>
          <p:cNvSpPr txBox="1"/>
          <p:nvPr/>
        </p:nvSpPr>
        <p:spPr>
          <a:xfrm>
            <a:off x="447900" y="15916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Женские персонажи у Достоевского часто становятся носителями сострадания и внутренней стойкости: через их речь, поступки и терпение раскрывается возможность нравственной поддержки, которой так не хватает героям-мужчинам.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47900" y="29731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Соня Мармеладова и другие подобные образы показывают, что духовное спасение связано не с внешним успехом, а с любовью, жертвенностью и умением разделить чужую боль без осуждения.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634942"/>
            <a:ext cx="363000" cy="3226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8100" y="3134175"/>
            <a:ext cx="346800" cy="34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23389" y="2363080"/>
            <a:ext cx="363000" cy="290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23389" y="4050321"/>
            <a:ext cx="363000" cy="29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74889" y="3135276"/>
            <a:ext cx="346800" cy="3468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7906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Достоевский и мировая литература
</a:t>
            </a:r>
            <a:endParaRPr lang="en-US" sz="3600" dirty="0"/>
          </a:p>
        </p:txBody>
      </p:sp>
      <p:sp>
        <p:nvSpPr>
          <p:cNvPr id="9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724662" y="1625077"/>
            <a:ext cx="1754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Психологический роман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Достоевский расширил возможности романа, сделав внутренний конфликт и движение мысли не менее важными, чем событие. Это повлияло на развитие психологической прозы в Европе и за её пределами.
</a:t>
            </a:r>
            <a:endParaRPr lang="en-US" sz="744" dirty="0"/>
          </a:p>
        </p:txBody>
      </p:sp>
      <p:sp>
        <p:nvSpPr>
          <p:cNvPr id="11" name="Text 3"/>
          <p:cNvSpPr txBox="1"/>
          <p:nvPr/>
        </p:nvSpPr>
        <p:spPr>
          <a:xfrm>
            <a:off x="724662" y="3136377"/>
            <a:ext cx="1754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признание
</a:t>
            </a:r>
            <a:pPr algn="l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 Кафка, Альбер Камю, Томас Манн, Уильям Фолкнер и Жан-Поль Сартр — лишь часть авторов, для которых Достоевский стал важной точкой литературного и философского ориентира.
</a:t>
            </a:r>
            <a:endParaRPr lang="en-US" sz="754" dirty="0"/>
          </a:p>
        </p:txBody>
      </p:sp>
      <p:sp>
        <p:nvSpPr>
          <p:cNvPr id="12" name="Text 4"/>
          <p:cNvSpPr txBox="1"/>
          <p:nvPr/>
        </p:nvSpPr>
        <p:spPr>
          <a:xfrm>
            <a:off x="3568051" y="2337082"/>
            <a:ext cx="1754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идей
</a:t>
            </a:r>
            <a:pPr algn="l" indent="0" marL="0">
              <a:lnSpc>
                <a:spcPct val="115000"/>
              </a:lnSpc>
              <a:buNone/>
            </a:pPr>
            <a:r>
              <a:rPr lang="en-US" sz="7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произведения стали образцом романа-спора, где разные мировоззрения звучат самостоятельно. Такой принцип особенно важен для литературы XX века, исследующей кризис ценностей.
</a:t>
            </a:r>
            <a:endParaRPr lang="en-US" sz="776" dirty="0"/>
          </a:p>
        </p:txBody>
      </p:sp>
      <p:sp>
        <p:nvSpPr>
          <p:cNvPr id="13" name="Text 5"/>
          <p:cNvSpPr txBox="1"/>
          <p:nvPr/>
        </p:nvSpPr>
        <p:spPr>
          <a:xfrm>
            <a:off x="3568051" y="4024323"/>
            <a:ext cx="1754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и университетское чтение
</a:t>
            </a:r>
            <a:pPr algn="l" indent="0" marL="0">
              <a:lnSpc>
                <a:spcPct val="115000"/>
              </a:lnSpc>
              <a:buNone/>
            </a:pPr>
            <a:r>
              <a:rPr lang="en-US" sz="6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романы изучают как ключевые тексты о свободе, совести и ответственности. Они помогают обсуждать сложные моральные вопросы на языке литературы, а не абстрактных схем.
</a:t>
            </a:r>
            <a:endParaRPr lang="en-US" sz="750" dirty="0"/>
          </a:p>
        </p:txBody>
      </p:sp>
      <p:sp>
        <p:nvSpPr>
          <p:cNvPr id="14" name="Text 6"/>
          <p:cNvSpPr txBox="1"/>
          <p:nvPr/>
        </p:nvSpPr>
        <p:spPr>
          <a:xfrm>
            <a:off x="6411450" y="3137478"/>
            <a:ext cx="1754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личности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глубоко показал разрушительную силу идеи, доведённой до предела, и драму выбора. Поэтому его читают как тонкого исследователя человека в состоянии нравственного напряжения.
</a:t>
            </a:r>
            <a:endParaRPr lang="en-US" sz="74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927168"/>
            <a:ext cx="3950100" cy="172526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даты, важные для понимания творчества
</a:t>
            </a:r>
            <a:endParaRPr lang="en-US" sz="2434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16834" y="2179300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вехи жизни Достоевского помогают увидеть связь между биографией и темами его романов.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22375" y="3627125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произведения и жизненные испытания тесно связаны: опыт каторги и духовного кризиса напрямую повлиял на зрелую прозу писателя.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 Ф. М. Достоевском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Язык, стиль и художественные приёмы писателя
</a:t>
            </a:r>
            <a:endParaRPr lang="en-US" sz="2791" dirty="0"/>
          </a:p>
        </p:txBody>
      </p:sp>
      <p:sp>
        <p:nvSpPr>
          <p:cNvPr id="5" name="Text 1"/>
          <p:cNvSpPr txBox="1"/>
          <p:nvPr/>
        </p:nvSpPr>
        <p:spPr>
          <a:xfrm>
            <a:off x="1008261" y="128015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Достоевский строит прозу на напряжённом диалоге, где реплики звучат как столкновение характеров, а не просто обмен информацией. Поэтому сюжет движется через речь и спор.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1908255" y="2237533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стиль насыщен внутренними монологами, исповедальными фрагментами, письмами, снами и внезапными эмоциональными переломами, которые помогают показать нестабильность сознания в критический момент.
</a:t>
            </a:r>
            <a:endParaRPr lang="en-US" sz="1135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808274" y="3194915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часто использует повторения, противопоставления и резкий ритм фраз. Эти приёмы передают тревогу, замешательство и состояние героя на грани нравственного срыва.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3708257" y="415231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у Достоевского важен не для описания внешней действительности, а для раскрытия движения мысли. Через него читатель видит, как идея становится переживанием и превращается в поступок.
</a:t>
            </a:r>
            <a:endParaRPr lang="en-US" sz="119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Прижизненная и посмертная судьба творчества Достоевского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писателя интерес к его книгам усилился в переводах, театре, кино и философских исследованиях.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Критическая полемика не помешала, а скорее подготовила мировую известность: сложность его прозы оказалась востребована разными культурами.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рецепции Ф. М. Достоевского в литературе и культуре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3350" y="1307425"/>
            <a:ext cx="77373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Достоевский — писатель, который заставляет думать и чувствовать
</a:t>
            </a:r>
            <a:endParaRPr lang="en-US" sz="2929" dirty="0"/>
          </a:p>
        </p:txBody>
      </p:sp>
      <p:sp>
        <p:nvSpPr>
          <p:cNvPr id="4" name="Text 1"/>
          <p:cNvSpPr txBox="1"/>
          <p:nvPr/>
        </p:nvSpPr>
        <p:spPr>
          <a:xfrm>
            <a:off x="2155750" y="2350100"/>
            <a:ext cx="4832400" cy="17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превратил роман в пространство серьёзного разговора о свободе, совести и человеческом достоинстве, поэтому его книги не стареют и продолжают говорить с новым поколением читателей.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2026-05-23T12:45:45Z</dcterms:created>
  <dcterms:modified xsi:type="dcterms:W3CDTF">2026-05-23T12:45:45Z</dcterms:modified>
</cp:coreProperties>
</file>