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notesMasterIdLst>
    <p:notesMasterId r:id="rId22"/>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jpeg"/><Relationship Id="rId3" Type="http://schemas.openxmlformats.org/officeDocument/2006/relationships/image" Target="../media/image-1-3.png"/><Relationship Id="rId4" Type="http://schemas.openxmlformats.org/officeDocument/2006/relationships/image" Target="../media/image-1-4.png"/><Relationship Id="rId5" Type="http://schemas.openxmlformats.org/officeDocument/2006/relationships/slideLayout" Target="../slideLayouts/slideLayout1.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jpeg"/><Relationship Id="rId3" Type="http://schemas.openxmlformats.org/officeDocument/2006/relationships/image" Target="../media/image-2-3.png"/><Relationship Id="rId4" Type="http://schemas.openxmlformats.org/officeDocument/2006/relationships/slideLayout" Target="../slideLayouts/slideLayout1.xml"/><Relationship Id="rId5"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image" Target="../media/image-3-5.png"/><Relationship Id="rId6" Type="http://schemas.openxmlformats.org/officeDocument/2006/relationships/slideLayout" Target="../slideLayouts/slideLayout1.xml"/><Relationship Id="rId7"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jpeg"/><Relationship Id="rId3" Type="http://schemas.openxmlformats.org/officeDocument/2006/relationships/image" Target="../media/image-4-3.png"/><Relationship Id="rId4" Type="http://schemas.openxmlformats.org/officeDocument/2006/relationships/slideLayout" Target="../slideLayouts/slideLayout1.xml"/><Relationship Id="rId5"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slideLayout" Target="../slideLayouts/slideLayout1.xml"/><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image" Target="../media/image-6-5.png"/><Relationship Id="rId6" Type="http://schemas.openxmlformats.org/officeDocument/2006/relationships/image" Target="../media/image-6-6.png"/><Relationship Id="rId7" Type="http://schemas.openxmlformats.org/officeDocument/2006/relationships/image" Target="../media/image-6-7.png"/><Relationship Id="rId8" Type="http://schemas.openxmlformats.org/officeDocument/2006/relationships/slideLayout" Target="../slideLayouts/slideLayout1.xml"/><Relationship Id="rId9"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image" Target="../media/image-7-4.png"/><Relationship Id="rId5" Type="http://schemas.openxmlformats.org/officeDocument/2006/relationships/image" Target="../media/image-7-5.png"/><Relationship Id="rId6" Type="http://schemas.openxmlformats.org/officeDocument/2006/relationships/slideLayout" Target="../slideLayouts/slideLayout1.xml"/><Relationship Id="rId7"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slideLayout" Target="../slideLayouts/slideLayout1.xml"/><Relationship Id="rId5"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slideLayout" Target="../slideLayouts/slideLayout1.xml"/><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jpeg"/><Relationship Id="rId3" Type="http://schemas.openxmlformats.org/officeDocument/2006/relationships/image" Target="../media/image-10-3.png"/><Relationship Id="rId4" Type="http://schemas.openxmlformats.org/officeDocument/2006/relationships/slideLayout" Target="../slideLayouts/slideLayout1.xml"/><Relationship Id="rId5"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image" Target="../media/image-11-4.png"/><Relationship Id="rId5" Type="http://schemas.openxmlformats.org/officeDocument/2006/relationships/slideLayout" Target="../slideLayouts/slideLayout1.xml"/><Relationship Id="rId6"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slideLayout" Target="../slideLayouts/slideLayout1.xml"/><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image" Target="../media/image-13-3.png"/><Relationship Id="rId4" Type="http://schemas.openxmlformats.org/officeDocument/2006/relationships/image" Target="../media/image-13-4.png"/><Relationship Id="rId5" Type="http://schemas.openxmlformats.org/officeDocument/2006/relationships/image" Target="../media/image-13-5.png"/><Relationship Id="rId6" Type="http://schemas.openxmlformats.org/officeDocument/2006/relationships/slideLayout" Target="../slideLayouts/slideLayout1.xml"/><Relationship Id="rId7"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image" Target="../media/image-14-3.png"/><Relationship Id="rId4" Type="http://schemas.openxmlformats.org/officeDocument/2006/relationships/slideLayout" Target="../slideLayouts/slideLayout1.xml"/><Relationship Id="rId5"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image" Target="../media/image-15-3.png"/><Relationship Id="rId4" Type="http://schemas.openxmlformats.org/officeDocument/2006/relationships/image" Target="../media/image-15-4.png"/><Relationship Id="rId5" Type="http://schemas.openxmlformats.org/officeDocument/2006/relationships/image" Target="../media/image-15-5.png"/><Relationship Id="rId6" Type="http://schemas.openxmlformats.org/officeDocument/2006/relationships/slideLayout" Target="../slideLayouts/slideLayout1.xml"/><Relationship Id="rId7"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image" Target="../media/image-16-3.jpeg"/><Relationship Id="rId4" Type="http://schemas.openxmlformats.org/officeDocument/2006/relationships/image" Target="../media/image-16-4.png"/><Relationship Id="rId5" Type="http://schemas.openxmlformats.org/officeDocument/2006/relationships/image" Target="../media/image-16-5.jpeg"/><Relationship Id="rId6" Type="http://schemas.openxmlformats.org/officeDocument/2006/relationships/image" Target="../media/image-16-6.png"/><Relationship Id="rId7" Type="http://schemas.openxmlformats.org/officeDocument/2006/relationships/image" Target="../media/image-16-7.jpeg"/><Relationship Id="rId8" Type="http://schemas.openxmlformats.org/officeDocument/2006/relationships/image" Target="../media/image-16-8.png"/><Relationship Id="rId9" Type="http://schemas.openxmlformats.org/officeDocument/2006/relationships/slideLayout" Target="../slideLayouts/slideLayout1.xml"/><Relationship Id="rId10"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image" Target="../media/image-17-3.png"/><Relationship Id="rId4" Type="http://schemas.openxmlformats.org/officeDocument/2006/relationships/image" Target="../media/image-17-4.png"/><Relationship Id="rId5" Type="http://schemas.openxmlformats.org/officeDocument/2006/relationships/image" Target="../media/image-17-5.png"/><Relationship Id="rId6" Type="http://schemas.openxmlformats.org/officeDocument/2006/relationships/slideLayout" Target="../slideLayouts/slideLayout1.xml"/><Relationship Id="rId7"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image" Target="../media/image-18-3.png"/><Relationship Id="rId4" Type="http://schemas.openxmlformats.org/officeDocument/2006/relationships/image" Target="../media/image-18-4.png"/><Relationship Id="rId5" Type="http://schemas.openxmlformats.org/officeDocument/2006/relationships/image" Target="../media/image-18-5.png"/><Relationship Id="rId6" Type="http://schemas.openxmlformats.org/officeDocument/2006/relationships/slideLayout" Target="../slideLayouts/slideLayout1.xml"/><Relationship Id="rId7"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slideLayout" Target="../slideLayouts/slideLayout1.xml"/><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4572558" y="0"/>
            <a:ext cx="4570884"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359150" y="1089275"/>
            <a:ext cx="3903300" cy="2546100"/>
          </a:xfrm>
          <a:prstGeom prst="rect">
            <a:avLst/>
          </a:prstGeom>
          <a:noFill/>
          <a:ln/>
        </p:spPr>
        <p:txBody>
          <a:bodyPr wrap="square" lIns="0" tIns="0" rIns="0" bIns="0" rtlCol="0" anchor="t"/>
          <a:lstStyle/>
          <a:p>
            <a:pPr algn="l" indent="0" marL="0">
              <a:lnSpc>
                <a:spcPct val="90000"/>
              </a:lnSpc>
              <a:buNone/>
            </a:pPr>
            <a:r>
              <a:rPr lang="en-US" sz="3500" b="1" dirty="0">
                <a:solidFill>
                  <a:srgbClr val="9B3BEF"/>
                </a:solidFill>
                <a:latin typeface="Arial" pitchFamily="34" charset="0"/>
                <a:ea typeface="Arial" pitchFamily="34" charset="-122"/>
                <a:cs typeface="Arial" pitchFamily="34" charset="-120"/>
              </a:rPr>
              <a:t>Хикәя фигыль: узган эш турында сөйләү
</a:t>
            </a:r>
            <a:endParaRPr lang="en-US" sz="3500" dirty="0"/>
          </a:p>
        </p:txBody>
      </p:sp>
      <p:sp>
        <p:nvSpPr>
          <p:cNvPr id="7" name="Text 1"/>
          <p:cNvSpPr txBox="1"/>
          <p:nvPr/>
        </p:nvSpPr>
        <p:spPr>
          <a:xfrm>
            <a:off x="359150" y="360000"/>
            <a:ext cx="3878100" cy="200100"/>
          </a:xfrm>
          <a:prstGeom prst="rect">
            <a:avLst/>
          </a:prstGeom>
          <a:noFill/>
          <a:ln/>
        </p:spPr>
        <p:txBody>
          <a:bodyPr wrap="square" lIns="0" tIns="0" rIns="0" bIns="0" rtlCol="0" anchor="t"/>
          <a:lstStyle/>
          <a:p>
            <a:pPr algn="l" indent="0" marL="0">
              <a:lnSpc>
                <a:spcPct val="100000"/>
              </a:lnSpc>
              <a:buNone/>
            </a:pPr>
            <a:r>
              <a:rPr lang="en-US" sz="1300" i="1" dirty="0">
                <a:solidFill>
                  <a:srgbClr val="9B3BEF"/>
                </a:solidFill>
                <a:latin typeface="Arial" pitchFamily="34" charset="0"/>
                <a:ea typeface="Arial" pitchFamily="34" charset="-122"/>
                <a:cs typeface="Arial" pitchFamily="34" charset="-120"/>
              </a:rPr>
              <a:t>
</a:t>
            </a:r>
            <a:endParaRPr lang="en-US" sz="1300" dirty="0"/>
          </a:p>
        </p:txBody>
      </p:sp>
      <p:sp>
        <p:nvSpPr>
          <p:cNvPr id="8" name="Text 2"/>
          <p:cNvSpPr txBox="1"/>
          <p:nvPr/>
        </p:nvSpPr>
        <p:spPr>
          <a:xfrm>
            <a:off x="4482298" y="3635325"/>
            <a:ext cx="3426000" cy="898200"/>
          </a:xfrm>
          <a:prstGeom prst="rect">
            <a:avLst/>
          </a:prstGeom>
          <a:noFill/>
          <a:ln/>
        </p:spPr>
        <p:txBody>
          <a:bodyPr wrap="square" lIns="0" tIns="0" rIns="0" bIns="0" rtlCol="0" anchor="t"/>
          <a:lstStyle/>
          <a:p>
            <a:pPr algn="l" indent="0" marL="0">
              <a:lnSpc>
                <a:spcPct val="100000"/>
              </a:lnSpc>
              <a:buNone/>
            </a:pPr>
            <a:r>
              <a:rPr lang="en-US" sz="1400" dirty="0">
                <a:solidFill>
                  <a:srgbClr val="FFFFFF"/>
                </a:solidFill>
                <a:latin typeface="Arial" pitchFamily="34" charset="0"/>
                <a:ea typeface="Arial" pitchFamily="34" charset="-122"/>
                <a:cs typeface="Arial" pitchFamily="34" charset="-120"/>
              </a:rPr>
              <a:t>Үткәндә булган эшне дөрес әйтергә өйрәник!
</a:t>
            </a:r>
            <a:endParaRPr lang="en-US" sz="1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948470" y="1751575"/>
            <a:ext cx="2601860" cy="2810448"/>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885600" y="453400"/>
            <a:ext cx="7373700" cy="800400"/>
          </a:xfrm>
          <a:prstGeom prst="rect">
            <a:avLst/>
          </a:prstGeom>
          <a:noFill/>
          <a:ln/>
        </p:spPr>
        <p:txBody>
          <a:bodyPr wrap="square" lIns="0" tIns="0" rIns="0" bIns="0" rtlCol="0" anchor="t"/>
          <a:lstStyle/>
          <a:p>
            <a:pPr algn="ctr" indent="0" marL="0">
              <a:lnSpc>
                <a:spcPct val="100000"/>
              </a:lnSpc>
              <a:buNone/>
            </a:pPr>
            <a:r>
              <a:rPr lang="en-US" sz="3626" b="1" dirty="0">
                <a:solidFill>
                  <a:srgbClr val="000000"/>
                </a:solidFill>
                <a:latin typeface="Arial" pitchFamily="34" charset="0"/>
                <a:ea typeface="Arial" pitchFamily="34" charset="-122"/>
                <a:cs typeface="Arial" pitchFamily="34" charset="-120"/>
              </a:rPr>
              <a:t>Хикәя фигыльне аңлап өйрәник
</a:t>
            </a:r>
            <a:endParaRPr lang="en-US" sz="3626" dirty="0"/>
          </a:p>
        </p:txBody>
      </p:sp>
      <p:sp>
        <p:nvSpPr>
          <p:cNvPr id="6" name="Text 1"/>
          <p:cNvSpPr txBox="1"/>
          <p:nvPr/>
        </p:nvSpPr>
        <p:spPr>
          <a:xfrm>
            <a:off x="3960525" y="1988425"/>
            <a:ext cx="4705500" cy="1644900"/>
          </a:xfrm>
          <a:prstGeom prst="rect">
            <a:avLst/>
          </a:prstGeom>
          <a:noFill/>
          <a:ln/>
        </p:spPr>
        <p:txBody>
          <a:bodyPr wrap="square" lIns="0" tIns="0" rIns="0" bIns="0" rtlCol="0" anchor="ctr"/>
          <a:lstStyle/>
          <a:p>
            <a:pPr algn="l" indent="0" marL="0">
              <a:lnSpc>
                <a:spcPct val="100000"/>
              </a:lnSpc>
              <a:buNone/>
            </a:pPr>
            <a:r>
              <a:rPr lang="en-US" sz="1800" dirty="0">
                <a:solidFill>
                  <a:srgbClr val="000000"/>
                </a:solidFill>
                <a:latin typeface="Arial" pitchFamily="34" charset="0"/>
                <a:ea typeface="Arial" pitchFamily="34" charset="-122"/>
                <a:cs typeface="Arial" pitchFamily="34" charset="-120"/>
              </a:rPr>
              <a:t>4 нче сыйныфта балалар инде кыска хикәяләр, әкиятләр һәм үз көннәре турында сөйли башлый. Хикәя фигыльләр вакыйгаларны эзлекле һәм аңлаешлы итеп әйтергә ярдәм итә.
</a:t>
            </a:r>
            <a:endParaRPr lang="en-US" sz="1800" dirty="0"/>
          </a:p>
        </p:txBody>
      </p:sp>
      <p:sp>
        <p:nvSpPr>
          <p:cNvPr id="7" name="Text 2"/>
          <p:cNvSpPr txBox="1"/>
          <p:nvPr/>
        </p:nvSpPr>
        <p:spPr>
          <a:xfrm>
            <a:off x="8786050" y="4781050"/>
            <a:ext cx="358200" cy="362400"/>
          </a:xfrm>
          <a:prstGeom prst="rect">
            <a:avLst/>
          </a:prstGeom>
          <a:noFill/>
          <a:ln/>
        </p:spPr>
        <p:txBody>
          <a:bodyPr wrap="square" lIns="0" tIns="0" rIns="0" bIns="0" rtlCol="0" anchor="ctr"/>
          <a:lstStyle/>
          <a:p>
            <a:pPr algn="ctr" indent="0" marL="0">
              <a:lnSpc>
                <a:spcPct val="100000"/>
              </a:lnSpc>
              <a:buNone/>
            </a:pPr>
            <a:r>
              <a:rPr lang="en-US" sz="1000" dirty="0">
                <a:solidFill>
                  <a:srgbClr val="FFFFFF"/>
                </a:solidFill>
                <a:latin typeface="Arial" pitchFamily="34" charset="0"/>
                <a:ea typeface="Arial" pitchFamily="34" charset="-122"/>
                <a:cs typeface="Arial" pitchFamily="34" charset="-120"/>
              </a:rPr>
              <a:t>2</a:t>
            </a:r>
            <a:endParaRPr lang="en-US" sz="1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8786050" y="4781050"/>
            <a:ext cx="358200" cy="362400"/>
          </a:xfrm>
          <a:prstGeom prst="rect">
            <a:avLst/>
          </a:prstGeom>
          <a:noFill/>
          <a:ln/>
        </p:spPr>
        <p:txBody>
          <a:bodyPr wrap="square" lIns="0" tIns="0" rIns="0" bIns="0" rtlCol="0" anchor="ctr"/>
          <a:lstStyle/>
          <a:p>
            <a:pPr algn="ctr" indent="0" marL="0">
              <a:lnSpc>
                <a:spcPct val="100000"/>
              </a:lnSpc>
              <a:buNone/>
            </a:pPr>
            <a:r>
              <a:rPr lang="en-US" sz="1000" dirty="0">
                <a:solidFill>
                  <a:srgbClr val="FFFFFF"/>
                </a:solidFill>
                <a:latin typeface="Arial" pitchFamily="34" charset="0"/>
                <a:ea typeface="Arial" pitchFamily="34" charset="-122"/>
                <a:cs typeface="Arial" pitchFamily="34" charset="-120"/>
              </a:rPr>
              <a:t>3</a:t>
            </a:r>
            <a:endParaRPr lang="en-US" sz="1000" dirty="0"/>
          </a:p>
        </p:txBody>
      </p:sp>
      <p:sp>
        <p:nvSpPr>
          <p:cNvPr id="8" name="Text 1"/>
          <p:cNvSpPr txBox="1"/>
          <p:nvPr/>
        </p:nvSpPr>
        <p:spPr>
          <a:xfrm>
            <a:off x="357800" y="2950875"/>
            <a:ext cx="2682300" cy="1703100"/>
          </a:xfrm>
          <a:prstGeom prst="rect">
            <a:avLst/>
          </a:prstGeom>
          <a:noFill/>
          <a:ln/>
        </p:spPr>
        <p:txBody>
          <a:bodyPr wrap="square" lIns="0" tIns="0" rIns="0" bIns="0" rtlCol="0" anchor="t"/>
          <a:lstStyle/>
          <a:p>
            <a:pPr algn="l" indent="0" marL="0">
              <a:lnSpc>
                <a:spcPct val="100000"/>
              </a:lnSpc>
              <a:buNone/>
            </a:pPr>
            <a:r>
              <a:rPr lang="en-US" sz="1600" b="1" dirty="0">
                <a:solidFill>
                  <a:srgbClr val="9B3BEF"/>
                </a:solidFill>
                <a:latin typeface="Arial" pitchFamily="34" charset="0"/>
                <a:ea typeface="Arial" pitchFamily="34" charset="-122"/>
                <a:cs typeface="Arial" pitchFamily="34" charset="-120"/>
              </a:rPr>
              <a:t>Эш була
</a:t>
            </a:r>
            <a:pPr algn="l" indent="0" marL="0">
              <a:lnSpc>
                <a:spcPct val="100000"/>
              </a:lnSpc>
              <a:buNone/>
            </a:pPr>
            <a:r>
              <a:rPr lang="en-US" sz="17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400" dirty="0">
                <a:solidFill>
                  <a:srgbClr val="FFFFFF"/>
                </a:solidFill>
                <a:latin typeface="Arial" pitchFamily="34" charset="0"/>
                <a:ea typeface="Arial" pitchFamily="34" charset="-122"/>
                <a:cs typeface="Arial" pitchFamily="34" charset="-120"/>
              </a:rPr>
              <a:t>Башта берәр эш яки хәл башкарыла: кеше йөри, ашый, уйный, эшли. Хикәя фигыль бу хәрәкәтне сүз белән күрсәтә.
</a:t>
            </a:r>
            <a:endParaRPr lang="en-US" sz="1600" dirty="0"/>
          </a:p>
        </p:txBody>
      </p:sp>
      <p:sp>
        <p:nvSpPr>
          <p:cNvPr id="9" name="Text 2"/>
          <p:cNvSpPr txBox="1"/>
          <p:nvPr/>
        </p:nvSpPr>
        <p:spPr>
          <a:xfrm>
            <a:off x="3233000" y="2950875"/>
            <a:ext cx="2682300" cy="1703100"/>
          </a:xfrm>
          <a:prstGeom prst="rect">
            <a:avLst/>
          </a:prstGeom>
          <a:noFill/>
          <a:ln/>
        </p:spPr>
        <p:txBody>
          <a:bodyPr wrap="square" lIns="0" tIns="0" rIns="0" bIns="0" rtlCol="0" anchor="t"/>
          <a:lstStyle/>
          <a:p>
            <a:pPr algn="l" indent="0" marL="0">
              <a:lnSpc>
                <a:spcPct val="100000"/>
              </a:lnSpc>
              <a:buNone/>
            </a:pPr>
            <a:r>
              <a:rPr lang="en-US" sz="1600" b="1" dirty="0">
                <a:solidFill>
                  <a:srgbClr val="9B3BEF"/>
                </a:solidFill>
                <a:latin typeface="Arial" pitchFamily="34" charset="0"/>
                <a:ea typeface="Arial" pitchFamily="34" charset="-122"/>
                <a:cs typeface="Arial" pitchFamily="34" charset="-120"/>
              </a:rPr>
              <a:t>Эш тәмамлана
</a:t>
            </a:r>
            <a:pPr algn="l" indent="0" marL="0">
              <a:lnSpc>
                <a:spcPct val="100000"/>
              </a:lnSpc>
              <a:buNone/>
            </a:pPr>
            <a:r>
              <a:rPr lang="en-US" sz="17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400" dirty="0">
                <a:solidFill>
                  <a:srgbClr val="FFFFFF"/>
                </a:solidFill>
                <a:latin typeface="Arial" pitchFamily="34" charset="0"/>
                <a:ea typeface="Arial" pitchFamily="34" charset="-122"/>
                <a:cs typeface="Arial" pitchFamily="34" charset="-120"/>
              </a:rPr>
              <a:t>Аннары без ул эшнең инде булганын беләбез. Мәсәлән: малай кайтты, әни пешерде, кош очты. Монда вакыт үткән була.
</a:t>
            </a:r>
            <a:endParaRPr lang="en-US" sz="1600" dirty="0"/>
          </a:p>
        </p:txBody>
      </p:sp>
      <p:sp>
        <p:nvSpPr>
          <p:cNvPr id="10" name="Text 3"/>
          <p:cNvSpPr txBox="1"/>
          <p:nvPr/>
        </p:nvSpPr>
        <p:spPr>
          <a:xfrm>
            <a:off x="6108200" y="2950875"/>
            <a:ext cx="2682300" cy="1703100"/>
          </a:xfrm>
          <a:prstGeom prst="rect">
            <a:avLst/>
          </a:prstGeom>
          <a:noFill/>
          <a:ln/>
        </p:spPr>
        <p:txBody>
          <a:bodyPr wrap="square" lIns="0" tIns="0" rIns="0" bIns="0" rtlCol="0" anchor="t"/>
          <a:lstStyle/>
          <a:p>
            <a:pPr algn="l" indent="0" marL="0">
              <a:lnSpc>
                <a:spcPct val="100000"/>
              </a:lnSpc>
              <a:buNone/>
            </a:pPr>
            <a:r>
              <a:rPr lang="en-US" sz="1600" b="1" dirty="0">
                <a:solidFill>
                  <a:srgbClr val="9B3BEF"/>
                </a:solidFill>
                <a:latin typeface="Arial" pitchFamily="34" charset="0"/>
                <a:ea typeface="Arial" pitchFamily="34" charset="-122"/>
                <a:cs typeface="Arial" pitchFamily="34" charset="-120"/>
              </a:rPr>
              <a:t>Сөйләмдә мәгънә туа
</a:t>
            </a:r>
            <a:pPr algn="l" indent="0" marL="0">
              <a:lnSpc>
                <a:spcPct val="100000"/>
              </a:lnSpc>
              <a:buNone/>
            </a:pPr>
            <a:r>
              <a:rPr lang="en-US" sz="17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400" dirty="0">
                <a:solidFill>
                  <a:srgbClr val="FFFFFF"/>
                </a:solidFill>
                <a:latin typeface="Arial" pitchFamily="34" charset="0"/>
                <a:ea typeface="Arial" pitchFamily="34" charset="-122"/>
                <a:cs typeface="Arial" pitchFamily="34" charset="-120"/>
              </a:rPr>
              <a:t>Мондый сүзләр вакыйганың төгәл ничек барганын аңларга булыша. Җөмлә дә җанлана, ә тыңлаучыга хикәяне күз алдына китерү җиңеләя.
</a:t>
            </a:r>
            <a:endParaRPr lang="en-US" sz="1600" dirty="0"/>
          </a:p>
        </p:txBody>
      </p:sp>
      <p:sp>
        <p:nvSpPr>
          <p:cNvPr id="11" name="Text 4"/>
          <p:cNvSpPr txBox="1"/>
          <p:nvPr/>
        </p:nvSpPr>
        <p:spPr>
          <a:xfrm>
            <a:off x="357800" y="360000"/>
            <a:ext cx="8428500" cy="985200"/>
          </a:xfrm>
          <a:prstGeom prst="rect">
            <a:avLst/>
          </a:prstGeom>
          <a:noFill/>
          <a:ln/>
        </p:spPr>
        <p:txBody>
          <a:bodyPr wrap="square" lIns="0" tIns="0" rIns="0" bIns="0" rtlCol="0" anchor="ctr"/>
          <a:lstStyle/>
          <a:p>
            <a:pPr algn="l" indent="0" marL="0">
              <a:lnSpc>
                <a:spcPct val="100000"/>
              </a:lnSpc>
              <a:buNone/>
            </a:pPr>
            <a:r>
              <a:rPr lang="en-US" sz="2700" b="1" dirty="0">
                <a:solidFill>
                  <a:srgbClr val="FFFFFF"/>
                </a:solidFill>
                <a:latin typeface="Arial" pitchFamily="34" charset="0"/>
                <a:ea typeface="Arial" pitchFamily="34" charset="-122"/>
                <a:cs typeface="Arial" pitchFamily="34" charset="-120"/>
              </a:rPr>
              <a:t>Хикәя фигыль нәрсәне белдерә
</a:t>
            </a:r>
            <a:endParaRPr lang="en-US" sz="27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5518103" y="1452789"/>
            <a:ext cx="3037398" cy="3209799"/>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8786050" y="4781050"/>
            <a:ext cx="358200" cy="362400"/>
          </a:xfrm>
          <a:prstGeom prst="rect">
            <a:avLst/>
          </a:prstGeom>
          <a:noFill/>
          <a:ln/>
        </p:spPr>
        <p:txBody>
          <a:bodyPr wrap="square" lIns="0" tIns="0" rIns="0" bIns="0" rtlCol="0" anchor="ctr"/>
          <a:lstStyle/>
          <a:p>
            <a:pPr algn="ctr" indent="0" marL="0">
              <a:lnSpc>
                <a:spcPct val="100000"/>
              </a:lnSpc>
              <a:buNone/>
            </a:pPr>
            <a:r>
              <a:rPr lang="en-US" sz="1000" dirty="0">
                <a:solidFill>
                  <a:srgbClr val="FFFFFF"/>
                </a:solidFill>
                <a:latin typeface="Arial" pitchFamily="34" charset="0"/>
                <a:ea typeface="Arial" pitchFamily="34" charset="-122"/>
                <a:cs typeface="Arial" pitchFamily="34" charset="-120"/>
              </a:rPr>
              <a:t>4</a:t>
            </a:r>
            <a:endParaRPr lang="en-US" sz="1000" dirty="0"/>
          </a:p>
        </p:txBody>
      </p:sp>
      <p:sp>
        <p:nvSpPr>
          <p:cNvPr id="6" name="Text 1"/>
          <p:cNvSpPr txBox="1"/>
          <p:nvPr/>
        </p:nvSpPr>
        <p:spPr>
          <a:xfrm>
            <a:off x="359150" y="360000"/>
            <a:ext cx="7182000" cy="888000"/>
          </a:xfrm>
          <a:prstGeom prst="rect">
            <a:avLst/>
          </a:prstGeom>
          <a:noFill/>
          <a:ln/>
        </p:spPr>
        <p:txBody>
          <a:bodyPr wrap="square" lIns="0" tIns="0" rIns="0" bIns="0" rtlCol="0" anchor="ctr"/>
          <a:lstStyle/>
          <a:p>
            <a:pPr algn="l" indent="0" marL="0">
              <a:lnSpc>
                <a:spcPct val="100000"/>
              </a:lnSpc>
              <a:buNone/>
            </a:pPr>
            <a:r>
              <a:rPr lang="en-US" sz="2700" b="1" dirty="0">
                <a:solidFill>
                  <a:srgbClr val="9B3BEF"/>
                </a:solidFill>
                <a:latin typeface="Arial" pitchFamily="34" charset="0"/>
                <a:ea typeface="Arial" pitchFamily="34" charset="-122"/>
                <a:cs typeface="Arial" pitchFamily="34" charset="-120"/>
              </a:rPr>
              <a:t>Хикәя фигыльгә нинди сораулар куела
</a:t>
            </a:r>
            <a:endParaRPr lang="en-US" sz="2700" dirty="0"/>
          </a:p>
        </p:txBody>
      </p:sp>
      <p:sp>
        <p:nvSpPr>
          <p:cNvPr id="7" name="Text 2"/>
          <p:cNvSpPr txBox="1"/>
          <p:nvPr/>
        </p:nvSpPr>
        <p:spPr>
          <a:xfrm>
            <a:off x="359150" y="1574700"/>
            <a:ext cx="4116600" cy="1519800"/>
          </a:xfrm>
          <a:prstGeom prst="rect">
            <a:avLst/>
          </a:prstGeom>
          <a:noFill/>
          <a:ln/>
        </p:spPr>
        <p:txBody>
          <a:bodyPr wrap="square" lIns="0" tIns="0" rIns="0" bIns="0" rtlCol="0" anchor="t"/>
          <a:lstStyle/>
          <a:p>
            <a:pPr algn="l" indent="0" marL="0">
              <a:lnSpc>
                <a:spcPct val="100000"/>
              </a:lnSpc>
              <a:buNone/>
            </a:pPr>
            <a:r>
              <a:rPr lang="en-US" sz="1800" dirty="0">
                <a:solidFill>
                  <a:srgbClr val="9B3BEF"/>
                </a:solidFill>
                <a:latin typeface="Arial" pitchFamily="34" charset="0"/>
                <a:ea typeface="Arial" pitchFamily="34" charset="-122"/>
                <a:cs typeface="Arial" pitchFamily="34" charset="-120"/>
              </a:rPr>
              <a:t>Нинди сорауларга җавап бирә?
</a:t>
            </a:r>
            <a:pPr algn="l" indent="0" marL="0">
              <a:lnSpc>
                <a:spcPct val="100000"/>
              </a:lnSpc>
              <a:buNone/>
            </a:pPr>
            <a:r>
              <a:rPr lang="en-US" sz="17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700" dirty="0">
                <a:solidFill>
                  <a:srgbClr val="FFFFFF"/>
                </a:solidFill>
                <a:latin typeface="Arial" pitchFamily="34" charset="0"/>
                <a:ea typeface="Arial" pitchFamily="34" charset="-122"/>
                <a:cs typeface="Arial" pitchFamily="34" charset="-120"/>
              </a:rPr>
              <a:t>Хикәя фигыль кем? нишләде? нәрсә эшләде? сорауларына җавап бирә. Бу сораулар эшнең башкарылганын тиз аңларга ярдәм итә.
</a:t>
            </a:r>
            <a:endParaRPr lang="en-US" sz="1800" dirty="0"/>
          </a:p>
        </p:txBody>
      </p:sp>
      <p:sp>
        <p:nvSpPr>
          <p:cNvPr id="8" name="Text 3"/>
          <p:cNvSpPr txBox="1"/>
          <p:nvPr/>
        </p:nvSpPr>
        <p:spPr>
          <a:xfrm>
            <a:off x="359150" y="3263575"/>
            <a:ext cx="4116600" cy="1519800"/>
          </a:xfrm>
          <a:prstGeom prst="rect">
            <a:avLst/>
          </a:prstGeom>
          <a:noFill/>
          <a:ln/>
        </p:spPr>
        <p:txBody>
          <a:bodyPr wrap="square" lIns="0" tIns="0" rIns="0" bIns="0" rtlCol="0" anchor="t"/>
          <a:lstStyle/>
          <a:p>
            <a:pPr algn="l" indent="0" marL="0">
              <a:lnSpc>
                <a:spcPct val="100000"/>
              </a:lnSpc>
              <a:buNone/>
            </a:pPr>
            <a:r>
              <a:rPr lang="en-US" sz="1795" dirty="0">
                <a:solidFill>
                  <a:srgbClr val="9B3BEF"/>
                </a:solidFill>
                <a:latin typeface="Arial" pitchFamily="34" charset="0"/>
                <a:ea typeface="Arial" pitchFamily="34" charset="-122"/>
                <a:cs typeface="Arial" pitchFamily="34" charset="-120"/>
              </a:rPr>
              <a:t>Кайсы мисаллар ярдәм итә?
</a:t>
            </a:r>
            <a:pPr algn="l" indent="0" marL="0">
              <a:lnSpc>
                <a:spcPct val="100000"/>
              </a:lnSpc>
              <a:buNone/>
            </a:pPr>
            <a:r>
              <a:rPr lang="en-US" sz="1695"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695" dirty="0">
                <a:solidFill>
                  <a:srgbClr val="FFFFFF"/>
                </a:solidFill>
                <a:latin typeface="Arial" pitchFamily="34" charset="0"/>
                <a:ea typeface="Arial" pitchFamily="34" charset="-122"/>
                <a:cs typeface="Arial" pitchFamily="34" charset="-120"/>
              </a:rPr>
              <a:t>Мәсәлән: кыз көлде, малай йөгерде, песи йоклады. Рәсемдә хәрәкәт ясаган бала, уйнаган дуслар яки эшләгән кеше күренсә, бу тема аеруча яхшы аңлашыла.
</a:t>
            </a:r>
            <a:endParaRPr lang="en-US" sz="1795"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357800" y="360000"/>
            <a:ext cx="8428500" cy="1007700"/>
          </a:xfrm>
          <a:prstGeom prst="rect">
            <a:avLst/>
          </a:prstGeom>
          <a:noFill/>
          <a:ln/>
        </p:spPr>
        <p:txBody>
          <a:bodyPr wrap="square" lIns="0" tIns="0" rIns="0" bIns="0" rtlCol="0" anchor="ctr"/>
          <a:lstStyle/>
          <a:p>
            <a:pPr algn="l" indent="0" marL="0">
              <a:lnSpc>
                <a:spcPct val="100000"/>
              </a:lnSpc>
              <a:buNone/>
            </a:pPr>
            <a:r>
              <a:rPr lang="en-US" sz="2700" b="1" dirty="0">
                <a:solidFill>
                  <a:srgbClr val="FFFFFF"/>
                </a:solidFill>
                <a:latin typeface="Arial" pitchFamily="34" charset="0"/>
                <a:ea typeface="Arial" pitchFamily="34" charset="-122"/>
                <a:cs typeface="Arial" pitchFamily="34" charset="-120"/>
              </a:rPr>
              <a:t>Хикәя фигыльләр ничек ясала
</a:t>
            </a:r>
            <a:endParaRPr lang="en-US" sz="2700" dirty="0"/>
          </a:p>
        </p:txBody>
      </p:sp>
      <p:sp>
        <p:nvSpPr>
          <p:cNvPr id="5" name="Text 1"/>
          <p:cNvSpPr txBox="1"/>
          <p:nvPr/>
        </p:nvSpPr>
        <p:spPr>
          <a:xfrm>
            <a:off x="518575" y="2038275"/>
            <a:ext cx="2349600" cy="2548500"/>
          </a:xfrm>
          <a:prstGeom prst="rect">
            <a:avLst/>
          </a:prstGeom>
          <a:noFill/>
          <a:ln/>
        </p:spPr>
        <p:txBody>
          <a:bodyPr wrap="square" lIns="0" tIns="0" rIns="0" bIns="0" rtlCol="0" anchor="t"/>
          <a:lstStyle/>
          <a:p>
            <a:pPr algn="l" indent="0" marL="0">
              <a:lnSpc>
                <a:spcPct val="100000"/>
              </a:lnSpc>
              <a:buNone/>
            </a:pPr>
            <a:r>
              <a:rPr lang="en-US" sz="1400" dirty="0">
                <a:solidFill>
                  <a:srgbClr val="FFFFFF"/>
                </a:solidFill>
                <a:latin typeface="Arial" pitchFamily="34" charset="0"/>
                <a:ea typeface="Arial" pitchFamily="34" charset="-122"/>
                <a:cs typeface="Arial" pitchFamily="34" charset="-120"/>
              </a:rPr>
              <a:t>Күп очракта фигыль тамырына -ды, -де, -ты, -те кушымчалары өстәлә. Шулай итеп барды, китте, укыды, эшләде кебек сүзләр барлыкка килә.
</a:t>
            </a:r>
            <a:endParaRPr lang="en-US" sz="1400" dirty="0"/>
          </a:p>
        </p:txBody>
      </p:sp>
      <p:sp>
        <p:nvSpPr>
          <p:cNvPr id="6" name="Text 2"/>
          <p:cNvSpPr txBox="1"/>
          <p:nvPr/>
        </p:nvSpPr>
        <p:spPr>
          <a:xfrm>
            <a:off x="3397125" y="2038225"/>
            <a:ext cx="2349600" cy="2548500"/>
          </a:xfrm>
          <a:prstGeom prst="rect">
            <a:avLst/>
          </a:prstGeom>
          <a:noFill/>
          <a:ln/>
        </p:spPr>
        <p:txBody>
          <a:bodyPr wrap="square" lIns="0" tIns="0" rIns="0" bIns="0" rtlCol="0" anchor="t"/>
          <a:lstStyle/>
          <a:p>
            <a:pPr algn="l" indent="0" marL="0">
              <a:lnSpc>
                <a:spcPct val="100000"/>
              </a:lnSpc>
              <a:buNone/>
            </a:pPr>
            <a:r>
              <a:rPr lang="en-US" sz="1400" dirty="0">
                <a:solidFill>
                  <a:srgbClr val="FFFFFF"/>
                </a:solidFill>
                <a:latin typeface="Arial" pitchFamily="34" charset="0"/>
                <a:ea typeface="Arial" pitchFamily="34" charset="-122"/>
                <a:cs typeface="Arial" pitchFamily="34" charset="-120"/>
              </a:rPr>
              <a:t>Кушымча сайлау сүзнең әйтелешенә бәйле. Калын әйтелешле сүзгә бер төр, нечкә әйтелешле сүзгә икенче төр кушымча ялгана.
</a:t>
            </a:r>
            <a:endParaRPr lang="en-US" sz="1400" dirty="0"/>
          </a:p>
        </p:txBody>
      </p:sp>
      <p:sp>
        <p:nvSpPr>
          <p:cNvPr id="7" name="Text 3"/>
          <p:cNvSpPr txBox="1"/>
          <p:nvPr/>
        </p:nvSpPr>
        <p:spPr>
          <a:xfrm>
            <a:off x="6275825" y="2038275"/>
            <a:ext cx="2349600" cy="2548500"/>
          </a:xfrm>
          <a:prstGeom prst="rect">
            <a:avLst/>
          </a:prstGeom>
          <a:noFill/>
          <a:ln/>
        </p:spPr>
        <p:txBody>
          <a:bodyPr wrap="square" lIns="0" tIns="0" rIns="0" bIns="0" rtlCol="0" anchor="t"/>
          <a:lstStyle/>
          <a:p>
            <a:pPr algn="l" indent="0" marL="0">
              <a:lnSpc>
                <a:spcPct val="100000"/>
              </a:lnSpc>
              <a:buNone/>
            </a:pPr>
            <a:r>
              <a:rPr lang="en-US" sz="1400" dirty="0">
                <a:solidFill>
                  <a:srgbClr val="FFFFFF"/>
                </a:solidFill>
                <a:latin typeface="Arial" pitchFamily="34" charset="0"/>
                <a:ea typeface="Arial" pitchFamily="34" charset="-122"/>
                <a:cs typeface="Arial" pitchFamily="34" charset="-120"/>
              </a:rPr>
              <a:t>Димәк, сүзнең тамырын табу һәм аның авазын тыңлау мөһим. Бу 4 нче сыйныф укучысына язуда ялгышмаска ярдәм итә.
</a:t>
            </a:r>
            <a:endParaRPr lang="en-US" sz="1400" dirty="0"/>
          </a:p>
        </p:txBody>
      </p:sp>
      <p:sp>
        <p:nvSpPr>
          <p:cNvPr id="8" name="Text 4"/>
          <p:cNvSpPr txBox="1"/>
          <p:nvPr/>
        </p:nvSpPr>
        <p:spPr>
          <a:xfrm>
            <a:off x="8786050" y="4781050"/>
            <a:ext cx="358200" cy="362400"/>
          </a:xfrm>
          <a:prstGeom prst="rect">
            <a:avLst/>
          </a:prstGeom>
          <a:noFill/>
          <a:ln/>
        </p:spPr>
        <p:txBody>
          <a:bodyPr wrap="square" lIns="0" tIns="0" rIns="0" bIns="0" rtlCol="0" anchor="ctr"/>
          <a:lstStyle/>
          <a:p>
            <a:pPr algn="ctr" indent="0" marL="0">
              <a:lnSpc>
                <a:spcPct val="100000"/>
              </a:lnSpc>
              <a:buNone/>
            </a:pPr>
            <a:r>
              <a:rPr lang="en-US" sz="1000" dirty="0">
                <a:solidFill>
                  <a:srgbClr val="FFFFFF"/>
                </a:solidFill>
                <a:latin typeface="Arial" pitchFamily="34" charset="0"/>
                <a:ea typeface="Arial" pitchFamily="34" charset="-122"/>
                <a:cs typeface="Arial" pitchFamily="34" charset="-120"/>
              </a:rPr>
              <a:t>5</a:t>
            </a:r>
            <a:endParaRPr lang="en-US" sz="1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535950" y="2067347"/>
            <a:ext cx="452400" cy="36192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3409300" y="2022107"/>
            <a:ext cx="452400" cy="4524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6282650" y="2022107"/>
            <a:ext cx="452400" cy="452400"/>
          </a:xfrm>
          <a:prstGeom prst="rect">
            <a:avLst/>
          </a:prstGeom>
        </p:spPr>
      </p:pic>
      <p:sp>
        <p:nvSpPr>
          <p:cNvPr id="9" name="Text 0"/>
          <p:cNvSpPr txBox="1"/>
          <p:nvPr/>
        </p:nvSpPr>
        <p:spPr>
          <a:xfrm>
            <a:off x="357800" y="360000"/>
            <a:ext cx="8428500" cy="1007700"/>
          </a:xfrm>
          <a:prstGeom prst="rect">
            <a:avLst/>
          </a:prstGeom>
          <a:noFill/>
          <a:ln/>
        </p:spPr>
        <p:txBody>
          <a:bodyPr wrap="square" lIns="0" tIns="0" rIns="0" bIns="0" rtlCol="0" anchor="ctr"/>
          <a:lstStyle/>
          <a:p>
            <a:pPr algn="l" indent="0" marL="0">
              <a:lnSpc>
                <a:spcPct val="100000"/>
              </a:lnSpc>
              <a:buNone/>
            </a:pPr>
            <a:r>
              <a:rPr lang="en-US" sz="2700" b="1" dirty="0">
                <a:solidFill>
                  <a:srgbClr val="FFFFFF"/>
                </a:solidFill>
                <a:latin typeface="Arial" pitchFamily="34" charset="0"/>
                <a:ea typeface="Arial" pitchFamily="34" charset="-122"/>
                <a:cs typeface="Arial" pitchFamily="34" charset="-120"/>
              </a:rPr>
              <a:t>Калын һәм нечкә кушымчалар
</a:t>
            </a:r>
            <a:endParaRPr lang="en-US" sz="2700" dirty="0"/>
          </a:p>
        </p:txBody>
      </p:sp>
      <p:sp>
        <p:nvSpPr>
          <p:cNvPr id="10" name="Text 1"/>
          <p:cNvSpPr txBox="1"/>
          <p:nvPr/>
        </p:nvSpPr>
        <p:spPr>
          <a:xfrm>
            <a:off x="8786050" y="4781050"/>
            <a:ext cx="358200" cy="362400"/>
          </a:xfrm>
          <a:prstGeom prst="rect">
            <a:avLst/>
          </a:prstGeom>
          <a:noFill/>
          <a:ln/>
        </p:spPr>
        <p:txBody>
          <a:bodyPr wrap="square" lIns="0" tIns="0" rIns="0" bIns="0" rtlCol="0" anchor="ctr"/>
          <a:lstStyle/>
          <a:p>
            <a:pPr algn="ctr" indent="0" marL="0">
              <a:lnSpc>
                <a:spcPct val="100000"/>
              </a:lnSpc>
              <a:buNone/>
            </a:pPr>
            <a:r>
              <a:rPr lang="en-US" sz="1000" dirty="0">
                <a:solidFill>
                  <a:srgbClr val="FFFFFF"/>
                </a:solidFill>
                <a:latin typeface="Arial" pitchFamily="34" charset="0"/>
                <a:ea typeface="Arial" pitchFamily="34" charset="-122"/>
                <a:cs typeface="Arial" pitchFamily="34" charset="-120"/>
              </a:rPr>
              <a:t>6</a:t>
            </a:r>
            <a:endParaRPr lang="en-US" sz="1000" dirty="0"/>
          </a:p>
        </p:txBody>
      </p:sp>
      <p:sp>
        <p:nvSpPr>
          <p:cNvPr id="11" name="Text 2"/>
          <p:cNvSpPr txBox="1"/>
          <p:nvPr/>
        </p:nvSpPr>
        <p:spPr>
          <a:xfrm>
            <a:off x="535950" y="2646501"/>
            <a:ext cx="2315700" cy="1936200"/>
          </a:xfrm>
          <a:prstGeom prst="rect">
            <a:avLst/>
          </a:prstGeom>
          <a:noFill/>
          <a:ln/>
        </p:spPr>
        <p:txBody>
          <a:bodyPr wrap="square" lIns="0" tIns="0" rIns="0" bIns="0" rtlCol="0" anchor="t"/>
          <a:lstStyle/>
          <a:p>
            <a:pPr algn="l" indent="0" marL="0">
              <a:lnSpc>
                <a:spcPct val="100000"/>
              </a:lnSpc>
              <a:buNone/>
            </a:pPr>
            <a:r>
              <a:rPr lang="en-US" sz="1200" dirty="0">
                <a:solidFill>
                  <a:srgbClr val="000000"/>
                </a:solidFill>
                <a:latin typeface="Arial" pitchFamily="34" charset="0"/>
                <a:ea typeface="Arial" pitchFamily="34" charset="-122"/>
                <a:cs typeface="Arial" pitchFamily="34" charset="-120"/>
              </a:rPr>
              <a:t>Калын әйтелешле сүзләрдә -ды һәм -ты формалары очрый: барды, алды, басты. Сүзнең яңгырашын тыңлау дөрес кушымча сайларга булыша.
</a:t>
            </a:r>
            <a:endParaRPr lang="en-US" sz="1200" dirty="0"/>
          </a:p>
        </p:txBody>
      </p:sp>
      <p:sp>
        <p:nvSpPr>
          <p:cNvPr id="12" name="Text 3"/>
          <p:cNvSpPr txBox="1"/>
          <p:nvPr/>
        </p:nvSpPr>
        <p:spPr>
          <a:xfrm>
            <a:off x="1077200" y="2031259"/>
            <a:ext cx="1774500" cy="434100"/>
          </a:xfrm>
          <a:prstGeom prst="rect">
            <a:avLst/>
          </a:prstGeom>
          <a:noFill/>
          <a:ln/>
        </p:spPr>
        <p:txBody>
          <a:bodyPr wrap="square" lIns="0" tIns="0" rIns="0" bIns="0" rtlCol="0" anchor="ctr"/>
          <a:lstStyle/>
          <a:p>
            <a:pPr algn="l" indent="0" marL="0">
              <a:lnSpc>
                <a:spcPct val="100000"/>
              </a:lnSpc>
              <a:buNone/>
            </a:pPr>
            <a:r>
              <a:rPr lang="en-US" sz="1400" b="1" dirty="0">
                <a:solidFill>
                  <a:srgbClr val="000000"/>
                </a:solidFill>
                <a:latin typeface="Arial" pitchFamily="34" charset="0"/>
                <a:ea typeface="Arial" pitchFamily="34" charset="-122"/>
                <a:cs typeface="Arial" pitchFamily="34" charset="-120"/>
              </a:rPr>
              <a:t>Калын әйтелеш
</a:t>
            </a:r>
            <a:endParaRPr lang="en-US" sz="1400" dirty="0"/>
          </a:p>
        </p:txBody>
      </p:sp>
      <p:sp>
        <p:nvSpPr>
          <p:cNvPr id="13" name="Text 4"/>
          <p:cNvSpPr txBox="1"/>
          <p:nvPr/>
        </p:nvSpPr>
        <p:spPr>
          <a:xfrm>
            <a:off x="3409300" y="2646375"/>
            <a:ext cx="2315700" cy="1936200"/>
          </a:xfrm>
          <a:prstGeom prst="rect">
            <a:avLst/>
          </a:prstGeom>
          <a:noFill/>
          <a:ln/>
        </p:spPr>
        <p:txBody>
          <a:bodyPr wrap="square" lIns="0" tIns="0" rIns="0" bIns="0" rtlCol="0" anchor="t"/>
          <a:lstStyle/>
          <a:p>
            <a:pPr algn="l" indent="0" marL="0">
              <a:lnSpc>
                <a:spcPct val="100000"/>
              </a:lnSpc>
              <a:buNone/>
            </a:pPr>
            <a:r>
              <a:rPr lang="en-US" sz="1200" dirty="0">
                <a:solidFill>
                  <a:srgbClr val="000000"/>
                </a:solidFill>
                <a:latin typeface="Arial" pitchFamily="34" charset="0"/>
                <a:ea typeface="Arial" pitchFamily="34" charset="-122"/>
                <a:cs typeface="Arial" pitchFamily="34" charset="-120"/>
              </a:rPr>
              <a:t>Нечкә әйтелешле сүзләрдә -де һәм -те кулланыла: китте, күрде, сөйләде. Монда авазлар йомшаграк яңгырый, шуңа язылышы да үзгәрә.
</a:t>
            </a:r>
            <a:endParaRPr lang="en-US" sz="1200" dirty="0"/>
          </a:p>
        </p:txBody>
      </p:sp>
      <p:sp>
        <p:nvSpPr>
          <p:cNvPr id="14" name="Text 5"/>
          <p:cNvSpPr txBox="1"/>
          <p:nvPr/>
        </p:nvSpPr>
        <p:spPr>
          <a:xfrm>
            <a:off x="3950550" y="2031259"/>
            <a:ext cx="1774500" cy="434100"/>
          </a:xfrm>
          <a:prstGeom prst="rect">
            <a:avLst/>
          </a:prstGeom>
          <a:noFill/>
          <a:ln/>
        </p:spPr>
        <p:txBody>
          <a:bodyPr wrap="square" lIns="0" tIns="0" rIns="0" bIns="0" rtlCol="0" anchor="ctr"/>
          <a:lstStyle/>
          <a:p>
            <a:pPr algn="l" indent="0" marL="0">
              <a:lnSpc>
                <a:spcPct val="100000"/>
              </a:lnSpc>
              <a:buNone/>
            </a:pPr>
            <a:r>
              <a:rPr lang="en-US" sz="1400" b="1" dirty="0">
                <a:solidFill>
                  <a:srgbClr val="000000"/>
                </a:solidFill>
                <a:latin typeface="Arial" pitchFamily="34" charset="0"/>
                <a:ea typeface="Arial" pitchFamily="34" charset="-122"/>
                <a:cs typeface="Arial" pitchFamily="34" charset="-120"/>
              </a:rPr>
              <a:t>Нечкә әйтелеш
</a:t>
            </a:r>
            <a:endParaRPr lang="en-US" sz="1400" dirty="0"/>
          </a:p>
        </p:txBody>
      </p:sp>
      <p:sp>
        <p:nvSpPr>
          <p:cNvPr id="15" name="Text 6"/>
          <p:cNvSpPr txBox="1"/>
          <p:nvPr/>
        </p:nvSpPr>
        <p:spPr>
          <a:xfrm>
            <a:off x="6282650" y="2646375"/>
            <a:ext cx="2315700" cy="1936200"/>
          </a:xfrm>
          <a:prstGeom prst="rect">
            <a:avLst/>
          </a:prstGeom>
          <a:noFill/>
          <a:ln/>
        </p:spPr>
        <p:txBody>
          <a:bodyPr wrap="square" lIns="0" tIns="0" rIns="0" bIns="0" rtlCol="0" anchor="t"/>
          <a:lstStyle/>
          <a:p>
            <a:pPr algn="l" indent="0" marL="0">
              <a:lnSpc>
                <a:spcPct val="100000"/>
              </a:lnSpc>
              <a:buNone/>
            </a:pPr>
            <a:r>
              <a:rPr lang="en-US" sz="1200" dirty="0">
                <a:solidFill>
                  <a:srgbClr val="000000"/>
                </a:solidFill>
                <a:latin typeface="Arial" pitchFamily="34" charset="0"/>
                <a:ea typeface="Arial" pitchFamily="34" charset="-122"/>
                <a:cs typeface="Arial" pitchFamily="34" charset="-120"/>
              </a:rPr>
              <a:t>Кагыйдәне истә тотсаң, сүзләрне дөрес язу җиңеләя. Әдәпле каләм кебек, кагыйдә дә төгәллекне ярата!
</a:t>
            </a:r>
            <a:endParaRPr lang="en-US" sz="1200" dirty="0"/>
          </a:p>
        </p:txBody>
      </p:sp>
      <p:sp>
        <p:nvSpPr>
          <p:cNvPr id="16" name="Text 7"/>
          <p:cNvSpPr txBox="1"/>
          <p:nvPr/>
        </p:nvSpPr>
        <p:spPr>
          <a:xfrm>
            <a:off x="6823900" y="2031259"/>
            <a:ext cx="1774500" cy="434100"/>
          </a:xfrm>
          <a:prstGeom prst="rect">
            <a:avLst/>
          </a:prstGeom>
          <a:noFill/>
          <a:ln/>
        </p:spPr>
        <p:txBody>
          <a:bodyPr wrap="square" lIns="0" tIns="0" rIns="0" bIns="0" rtlCol="0" anchor="ctr"/>
          <a:lstStyle/>
          <a:p>
            <a:pPr algn="l" indent="0" marL="0">
              <a:lnSpc>
                <a:spcPct val="100000"/>
              </a:lnSpc>
              <a:buNone/>
            </a:pPr>
            <a:r>
              <a:rPr lang="en-US" sz="1400" b="1" dirty="0">
                <a:solidFill>
                  <a:srgbClr val="000000"/>
                </a:solidFill>
                <a:latin typeface="Arial" pitchFamily="34" charset="0"/>
                <a:ea typeface="Arial" pitchFamily="34" charset="-122"/>
                <a:cs typeface="Arial" pitchFamily="34" charset="-120"/>
              </a:rPr>
              <a:t>Дөрес язу сере
</a:t>
            </a:r>
            <a:endParaRPr lang="en-US" sz="1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8786050" y="4781050"/>
            <a:ext cx="358200" cy="362400"/>
          </a:xfrm>
          <a:prstGeom prst="rect">
            <a:avLst/>
          </a:prstGeom>
          <a:noFill/>
          <a:ln/>
        </p:spPr>
        <p:txBody>
          <a:bodyPr wrap="square" lIns="0" tIns="0" rIns="0" bIns="0" rtlCol="0" anchor="ctr"/>
          <a:lstStyle/>
          <a:p>
            <a:pPr algn="ctr" indent="0" marL="0">
              <a:lnSpc>
                <a:spcPct val="100000"/>
              </a:lnSpc>
              <a:buNone/>
            </a:pPr>
            <a:r>
              <a:rPr lang="en-US" sz="1000" dirty="0">
                <a:solidFill>
                  <a:srgbClr val="FFFFFF"/>
                </a:solidFill>
                <a:latin typeface="Arial" pitchFamily="34" charset="0"/>
                <a:ea typeface="Arial" pitchFamily="34" charset="-122"/>
                <a:cs typeface="Arial" pitchFamily="34" charset="-120"/>
              </a:rPr>
              <a:t>7</a:t>
            </a:r>
            <a:endParaRPr lang="en-US" sz="1000" dirty="0"/>
          </a:p>
        </p:txBody>
      </p:sp>
      <p:sp>
        <p:nvSpPr>
          <p:cNvPr id="8" name="Text 1"/>
          <p:cNvSpPr txBox="1"/>
          <p:nvPr/>
        </p:nvSpPr>
        <p:spPr>
          <a:xfrm>
            <a:off x="357800" y="360000"/>
            <a:ext cx="8428500" cy="985200"/>
          </a:xfrm>
          <a:prstGeom prst="rect">
            <a:avLst/>
          </a:prstGeom>
          <a:noFill/>
          <a:ln/>
        </p:spPr>
        <p:txBody>
          <a:bodyPr wrap="square" lIns="0" tIns="0" rIns="0" bIns="0" rtlCol="0" anchor="ctr"/>
          <a:lstStyle/>
          <a:p>
            <a:pPr algn="l" indent="0" marL="0">
              <a:lnSpc>
                <a:spcPct val="100000"/>
              </a:lnSpc>
              <a:buNone/>
            </a:pPr>
            <a:r>
              <a:rPr lang="en-US" sz="2700" b="1" dirty="0">
                <a:solidFill>
                  <a:srgbClr val="000000"/>
                </a:solidFill>
                <a:latin typeface="Arial" pitchFamily="34" charset="0"/>
                <a:ea typeface="Arial" pitchFamily="34" charset="-122"/>
                <a:cs typeface="Arial" pitchFamily="34" charset="-120"/>
              </a:rPr>
              <a:t>Хикәя фигыльләргә мисаллар
</a:t>
            </a:r>
            <a:endParaRPr lang="en-US" sz="2700" dirty="0"/>
          </a:p>
        </p:txBody>
      </p:sp>
      <p:sp>
        <p:nvSpPr>
          <p:cNvPr id="9" name="Text 2"/>
          <p:cNvSpPr txBox="1"/>
          <p:nvPr/>
        </p:nvSpPr>
        <p:spPr>
          <a:xfrm>
            <a:off x="777100" y="1888550"/>
            <a:ext cx="3548400" cy="1021800"/>
          </a:xfrm>
          <a:prstGeom prst="rect">
            <a:avLst/>
          </a:prstGeom>
          <a:noFill/>
          <a:ln/>
        </p:spPr>
        <p:txBody>
          <a:bodyPr wrap="square" lIns="0" tIns="0" rIns="0" bIns="0" rtlCol="0" anchor="t"/>
          <a:lstStyle/>
          <a:p>
            <a:pPr algn="l" indent="0" marL="0">
              <a:lnSpc>
                <a:spcPct val="90000"/>
              </a:lnSpc>
              <a:buNone/>
            </a:pPr>
            <a:r>
              <a:rPr lang="en-US" sz="1400" dirty="0">
                <a:solidFill>
                  <a:srgbClr val="FFFFFF"/>
                </a:solidFill>
                <a:latin typeface="Arial" pitchFamily="34" charset="0"/>
                <a:ea typeface="Arial" pitchFamily="34" charset="-122"/>
                <a:cs typeface="Arial" pitchFamily="34" charset="-120"/>
              </a:rPr>
              <a:t>Елмайды сүзендә без инде булган шатлыклы хәлне күрәбез. Ул укучыга вакыйганың тәмамланганын шунда ук аңлата.
</a:t>
            </a:r>
            <a:endParaRPr lang="en-US" sz="1400" dirty="0"/>
          </a:p>
        </p:txBody>
      </p:sp>
      <p:sp>
        <p:nvSpPr>
          <p:cNvPr id="10" name="Text 3"/>
          <p:cNvSpPr txBox="1"/>
          <p:nvPr/>
        </p:nvSpPr>
        <p:spPr>
          <a:xfrm>
            <a:off x="5086250" y="1888550"/>
            <a:ext cx="3548400" cy="1021800"/>
          </a:xfrm>
          <a:prstGeom prst="rect">
            <a:avLst/>
          </a:prstGeom>
          <a:noFill/>
          <a:ln/>
        </p:spPr>
        <p:txBody>
          <a:bodyPr wrap="square" lIns="0" tIns="0" rIns="0" bIns="0" rtlCol="0" anchor="t"/>
          <a:lstStyle/>
          <a:p>
            <a:pPr algn="l" indent="0" marL="0">
              <a:lnSpc>
                <a:spcPct val="90000"/>
              </a:lnSpc>
              <a:buNone/>
            </a:pPr>
            <a:r>
              <a:rPr lang="en-US" sz="1400" dirty="0">
                <a:solidFill>
                  <a:srgbClr val="FFFFFF"/>
                </a:solidFill>
                <a:latin typeface="Arial" pitchFamily="34" charset="0"/>
                <a:ea typeface="Arial" pitchFamily="34" charset="-122"/>
                <a:cs typeface="Arial" pitchFamily="34" charset="-120"/>
              </a:rPr>
              <a:t>Җавап бирде һәм тыңлады сүзләре сөйләмдә башкарылган эшне белдерә. Алар җөмләгә төгәллек өсти һәм кемнең нәрсә эшләгәнен күрсәтә.
</a:t>
            </a:r>
            <a:endParaRPr lang="en-US" sz="1400" dirty="0"/>
          </a:p>
        </p:txBody>
      </p:sp>
      <p:sp>
        <p:nvSpPr>
          <p:cNvPr id="11" name="Text 4"/>
          <p:cNvSpPr txBox="1"/>
          <p:nvPr/>
        </p:nvSpPr>
        <p:spPr>
          <a:xfrm>
            <a:off x="777100" y="3634475"/>
            <a:ext cx="3548400" cy="1021800"/>
          </a:xfrm>
          <a:prstGeom prst="rect">
            <a:avLst/>
          </a:prstGeom>
          <a:noFill/>
          <a:ln/>
        </p:spPr>
        <p:txBody>
          <a:bodyPr wrap="square" lIns="0" tIns="0" rIns="0" bIns="0" rtlCol="0" anchor="t"/>
          <a:lstStyle/>
          <a:p>
            <a:pPr algn="l" indent="0" marL="0">
              <a:lnSpc>
                <a:spcPct val="90000"/>
              </a:lnSpc>
              <a:buNone/>
            </a:pPr>
            <a:r>
              <a:rPr lang="en-US" sz="1400" dirty="0">
                <a:solidFill>
                  <a:srgbClr val="FFFFFF"/>
                </a:solidFill>
                <a:latin typeface="Arial" pitchFamily="34" charset="0"/>
                <a:ea typeface="Arial" pitchFamily="34" charset="-122"/>
                <a:cs typeface="Arial" pitchFamily="34" charset="-120"/>
              </a:rPr>
              <a:t>Уйлады һәм җырлады кебек сүзләр дә үткән вакытта булган хәлне аңлата. Мондый фигыльләр хикәянең эчтәлеген җанландыра.
</a:t>
            </a:r>
            <a:endParaRPr lang="en-US" sz="1400" dirty="0"/>
          </a:p>
        </p:txBody>
      </p:sp>
      <p:sp>
        <p:nvSpPr>
          <p:cNvPr id="12" name="Text 5"/>
          <p:cNvSpPr txBox="1"/>
          <p:nvPr/>
        </p:nvSpPr>
        <p:spPr>
          <a:xfrm>
            <a:off x="5086250" y="3634475"/>
            <a:ext cx="3548400" cy="1021800"/>
          </a:xfrm>
          <a:prstGeom prst="rect">
            <a:avLst/>
          </a:prstGeom>
          <a:noFill/>
          <a:ln/>
        </p:spPr>
        <p:txBody>
          <a:bodyPr wrap="square" lIns="0" tIns="0" rIns="0" bIns="0" rtlCol="0" anchor="t"/>
          <a:lstStyle/>
          <a:p>
            <a:pPr algn="l" indent="0" marL="0">
              <a:lnSpc>
                <a:spcPct val="90000"/>
              </a:lnSpc>
              <a:buNone/>
            </a:pPr>
            <a:r>
              <a:rPr lang="en-US" sz="1400" dirty="0">
                <a:solidFill>
                  <a:srgbClr val="FFFFFF"/>
                </a:solidFill>
                <a:latin typeface="Arial" pitchFamily="34" charset="0"/>
                <a:ea typeface="Arial" pitchFamily="34" charset="-122"/>
                <a:cs typeface="Arial" pitchFamily="34" charset="-120"/>
              </a:rPr>
              <a:t>Шулай итеп, һәр мисал эшнең инде булып үткәнен күрсәтә. Җөмләдә алар вакыйгаларның ничек барганын ачык итеп бирә.
</a:t>
            </a:r>
            <a:endParaRPr lang="en-US" sz="14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359512" y="1705150"/>
            <a:ext cx="8427776" cy="30759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8786050" y="4781050"/>
            <a:ext cx="358200" cy="362400"/>
          </a:xfrm>
          <a:prstGeom prst="rect">
            <a:avLst/>
          </a:prstGeom>
          <a:noFill/>
          <a:ln/>
        </p:spPr>
        <p:txBody>
          <a:bodyPr wrap="square" lIns="0" tIns="0" rIns="0" bIns="0" rtlCol="0" anchor="ctr"/>
          <a:lstStyle/>
          <a:p>
            <a:pPr algn="ctr" indent="0" marL="0">
              <a:lnSpc>
                <a:spcPct val="100000"/>
              </a:lnSpc>
              <a:buNone/>
            </a:pPr>
            <a:r>
              <a:rPr lang="en-US" sz="1000" dirty="0">
                <a:solidFill>
                  <a:srgbClr val="FFFFFF"/>
                </a:solidFill>
                <a:latin typeface="Arial" pitchFamily="34" charset="0"/>
                <a:ea typeface="Arial" pitchFamily="34" charset="-122"/>
                <a:cs typeface="Arial" pitchFamily="34" charset="-120"/>
              </a:rPr>
              <a:t>8</a:t>
            </a:r>
            <a:endParaRPr lang="en-US" sz="1000" dirty="0"/>
          </a:p>
        </p:txBody>
      </p:sp>
      <p:sp>
        <p:nvSpPr>
          <p:cNvPr id="6" name="Text 1"/>
          <p:cNvSpPr txBox="1"/>
          <p:nvPr/>
        </p:nvSpPr>
        <p:spPr>
          <a:xfrm>
            <a:off x="357800" y="360000"/>
            <a:ext cx="8428500" cy="755100"/>
          </a:xfrm>
          <a:prstGeom prst="rect">
            <a:avLst/>
          </a:prstGeom>
          <a:noFill/>
          <a:ln/>
        </p:spPr>
        <p:txBody>
          <a:bodyPr wrap="square" lIns="0" tIns="0" rIns="0" bIns="0" rtlCol="0" anchor="t"/>
          <a:lstStyle/>
          <a:p>
            <a:pPr algn="l" indent="0" marL="0">
              <a:lnSpc>
                <a:spcPct val="100000"/>
              </a:lnSpc>
              <a:buNone/>
            </a:pPr>
            <a:r>
              <a:rPr lang="en-US" sz="2700" b="1" dirty="0">
                <a:solidFill>
                  <a:srgbClr val="FFFFFF"/>
                </a:solidFill>
                <a:latin typeface="Arial" pitchFamily="34" charset="0"/>
                <a:ea typeface="Arial" pitchFamily="34" charset="-122"/>
                <a:cs typeface="Arial" pitchFamily="34" charset="-120"/>
              </a:rPr>
              <a:t>Хикәя фигыльне тану тәртибе
</a:t>
            </a:r>
            <a:endParaRPr lang="en-US" sz="2700" dirty="0"/>
          </a:p>
        </p:txBody>
      </p:sp>
      <p:sp>
        <p:nvSpPr>
          <p:cNvPr id="7" name="Text 2"/>
          <p:cNvSpPr txBox="1"/>
          <p:nvPr/>
        </p:nvSpPr>
        <p:spPr>
          <a:xfrm>
            <a:off x="359150" y="1205525"/>
            <a:ext cx="7900200" cy="409200"/>
          </a:xfrm>
          <a:prstGeom prst="rect">
            <a:avLst/>
          </a:prstGeom>
          <a:noFill/>
          <a:ln/>
        </p:spPr>
        <p:txBody>
          <a:bodyPr wrap="square" lIns="0" tIns="0" rIns="0" bIns="0" rtlCol="0" anchor="t"/>
          <a:lstStyle/>
          <a:p>
            <a:pPr algn="l" indent="0" marL="0">
              <a:lnSpc>
                <a:spcPct val="100000"/>
              </a:lnSpc>
              <a:buNone/>
            </a:pPr>
            <a:r>
              <a:rPr lang="en-US" sz="1400" dirty="0">
                <a:solidFill>
                  <a:srgbClr val="FFFFFF"/>
                </a:solidFill>
                <a:latin typeface="Arial" pitchFamily="34" charset="0"/>
                <a:ea typeface="Arial" pitchFamily="34" charset="-122"/>
                <a:cs typeface="Arial" pitchFamily="34" charset="-120"/>
              </a:rPr>
              <a:t>Схемада сүзнең эшне белдерүе, вакыты һәм кушымчасы тикшерелә.
</a:t>
            </a:r>
            <a:endParaRPr lang="en-US" sz="1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357800" y="360000"/>
            <a:ext cx="8428500" cy="1007700"/>
          </a:xfrm>
          <a:prstGeom prst="rect">
            <a:avLst/>
          </a:prstGeom>
          <a:noFill/>
          <a:ln/>
        </p:spPr>
        <p:txBody>
          <a:bodyPr wrap="square" lIns="0" tIns="0" rIns="0" bIns="0" rtlCol="0" anchor="ctr"/>
          <a:lstStyle/>
          <a:p>
            <a:pPr algn="l" indent="0" marL="0">
              <a:lnSpc>
                <a:spcPct val="100000"/>
              </a:lnSpc>
              <a:buNone/>
            </a:pPr>
            <a:r>
              <a:rPr lang="en-US" sz="2700" b="1" dirty="0">
                <a:solidFill>
                  <a:srgbClr val="FFFFFF"/>
                </a:solidFill>
                <a:latin typeface="Arial" pitchFamily="34" charset="0"/>
                <a:ea typeface="Arial" pitchFamily="34" charset="-122"/>
                <a:cs typeface="Arial" pitchFamily="34" charset="-120"/>
              </a:rPr>
              <a:t>Җөмләдә хикәя фигыльнең урыны
</a:t>
            </a:r>
            <a:endParaRPr lang="en-US" sz="2700" dirty="0"/>
          </a:p>
        </p:txBody>
      </p:sp>
      <p:sp>
        <p:nvSpPr>
          <p:cNvPr id="5" name="Text 1"/>
          <p:cNvSpPr txBox="1"/>
          <p:nvPr/>
        </p:nvSpPr>
        <p:spPr>
          <a:xfrm>
            <a:off x="516112" y="2038087"/>
            <a:ext cx="2349571" cy="2548624"/>
          </a:xfrm>
          <a:prstGeom prst="rect">
            <a:avLst/>
          </a:prstGeom>
          <a:noFill/>
          <a:ln/>
        </p:spPr>
        <p:txBody>
          <a:bodyPr wrap="square" lIns="0" tIns="0" rIns="0" bIns="0" rtlCol="0" anchor="t"/>
          <a:lstStyle/>
          <a:p>
            <a:pPr algn="l" indent="0" marL="0">
              <a:lnSpc>
                <a:spcPct val="100000"/>
              </a:lnSpc>
              <a:buNone/>
            </a:pPr>
            <a:r>
              <a:rPr lang="en-US" sz="1400" dirty="0">
                <a:solidFill>
                  <a:srgbClr val="000000"/>
                </a:solidFill>
                <a:latin typeface="Arial" pitchFamily="34" charset="0"/>
                <a:ea typeface="Arial" pitchFamily="34" charset="-122"/>
                <a:cs typeface="Arial" pitchFamily="34" charset="-120"/>
              </a:rPr>
              <a:t>Хикәя фигыль җөмләнең башында да була ала. Мәсәлән: Кичә без паркка бардык. Сүзләрнең тәртибе төрле булса да, мәгънә саклана.
</a:t>
            </a:r>
            <a:endParaRPr lang="en-US" sz="1400" dirty="0"/>
          </a:p>
        </p:txBody>
      </p:sp>
      <p:sp>
        <p:nvSpPr>
          <p:cNvPr id="6" name="Text 2"/>
          <p:cNvSpPr txBox="1"/>
          <p:nvPr/>
        </p:nvSpPr>
        <p:spPr>
          <a:xfrm>
            <a:off x="3397650" y="1827250"/>
            <a:ext cx="2349600" cy="2548500"/>
          </a:xfrm>
          <a:prstGeom prst="rect">
            <a:avLst/>
          </a:prstGeom>
          <a:noFill/>
          <a:ln/>
        </p:spPr>
        <p:txBody>
          <a:bodyPr wrap="square" lIns="0" tIns="0" rIns="0" bIns="0" rtlCol="0" anchor="t"/>
          <a:lstStyle/>
          <a:p>
            <a:pPr algn="l" indent="0" marL="0">
              <a:lnSpc>
                <a:spcPct val="100000"/>
              </a:lnSpc>
              <a:buNone/>
            </a:pPr>
            <a:r>
              <a:rPr lang="en-US" sz="1400" dirty="0">
                <a:solidFill>
                  <a:srgbClr val="000000"/>
                </a:solidFill>
                <a:latin typeface="Arial" pitchFamily="34" charset="0"/>
                <a:ea typeface="Arial" pitchFamily="34" charset="-122"/>
                <a:cs typeface="Arial" pitchFamily="34" charset="-120"/>
              </a:rPr>
              <a:t>Ул җөмләнең уртасында да очрый: Без кичә паркка бардык. Мондый урнашу сөйләмне табигый һәм җиңел итә.
</a:t>
            </a:r>
            <a:endParaRPr lang="en-US" sz="1400" dirty="0"/>
          </a:p>
        </p:txBody>
      </p:sp>
      <p:sp>
        <p:nvSpPr>
          <p:cNvPr id="7" name="Text 3"/>
          <p:cNvSpPr txBox="1"/>
          <p:nvPr/>
        </p:nvSpPr>
        <p:spPr>
          <a:xfrm>
            <a:off x="6278163" y="2038033"/>
            <a:ext cx="2349501" cy="2548543"/>
          </a:xfrm>
          <a:prstGeom prst="rect">
            <a:avLst/>
          </a:prstGeom>
          <a:noFill/>
          <a:ln/>
        </p:spPr>
        <p:txBody>
          <a:bodyPr wrap="square" lIns="0" tIns="0" rIns="0" bIns="0" rtlCol="0" anchor="t"/>
          <a:lstStyle/>
          <a:p>
            <a:pPr algn="l" indent="0" marL="0">
              <a:lnSpc>
                <a:spcPct val="100000"/>
              </a:lnSpc>
              <a:buNone/>
            </a:pPr>
            <a:r>
              <a:rPr lang="en-US" sz="1400" dirty="0">
                <a:solidFill>
                  <a:srgbClr val="000000"/>
                </a:solidFill>
                <a:latin typeface="Arial" pitchFamily="34" charset="0"/>
                <a:ea typeface="Arial" pitchFamily="34" charset="-122"/>
                <a:cs typeface="Arial" pitchFamily="34" charset="-120"/>
              </a:rPr>
              <a:t>Ахырда килсә дә, хикәя фигыль үз эшен башкара: Без паркка бардык кичә. Димәк, урын үзгәрә, ә үткән эшне белдерү үзгәрми.
</a:t>
            </a:r>
            <a:endParaRPr lang="en-US" sz="1400" dirty="0"/>
          </a:p>
        </p:txBody>
      </p:sp>
      <p:sp>
        <p:nvSpPr>
          <p:cNvPr id="8" name="Text 4"/>
          <p:cNvSpPr txBox="1"/>
          <p:nvPr/>
        </p:nvSpPr>
        <p:spPr>
          <a:xfrm>
            <a:off x="8786050" y="4781050"/>
            <a:ext cx="358200" cy="362400"/>
          </a:xfrm>
          <a:prstGeom prst="rect">
            <a:avLst/>
          </a:prstGeom>
          <a:noFill/>
          <a:ln/>
        </p:spPr>
        <p:txBody>
          <a:bodyPr wrap="square" lIns="0" tIns="0" rIns="0" bIns="0" rtlCol="0" anchor="ctr"/>
          <a:lstStyle/>
          <a:p>
            <a:pPr algn="ctr" indent="0" marL="0">
              <a:lnSpc>
                <a:spcPct val="100000"/>
              </a:lnSpc>
              <a:buNone/>
            </a:pPr>
            <a:r>
              <a:rPr lang="en-US" sz="1000" dirty="0">
                <a:solidFill>
                  <a:srgbClr val="FFFFFF"/>
                </a:solidFill>
                <a:latin typeface="Arial" pitchFamily="34" charset="0"/>
                <a:ea typeface="Arial" pitchFamily="34" charset="-122"/>
                <a:cs typeface="Arial" pitchFamily="34" charset="-120"/>
              </a:rPr>
              <a:t>9</a:t>
            </a:r>
            <a:endParaRPr lang="en-US" sz="1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167" y="0"/>
            <a:ext cx="3757166"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3950100" y="360000"/>
            <a:ext cx="4836300" cy="985200"/>
          </a:xfrm>
          <a:prstGeom prst="rect">
            <a:avLst/>
          </a:prstGeom>
          <a:noFill/>
          <a:ln/>
        </p:spPr>
        <p:txBody>
          <a:bodyPr wrap="square" lIns="0" tIns="0" rIns="0" bIns="0" rtlCol="0" anchor="ctr"/>
          <a:lstStyle/>
          <a:p>
            <a:pPr algn="l" indent="0" marL="0">
              <a:lnSpc>
                <a:spcPct val="100000"/>
              </a:lnSpc>
              <a:buNone/>
            </a:pPr>
            <a:r>
              <a:rPr lang="en-US" sz="2700" b="1" dirty="0">
                <a:solidFill>
                  <a:srgbClr val="FFFFFF"/>
                </a:solidFill>
                <a:latin typeface="Arial" pitchFamily="34" charset="0"/>
                <a:ea typeface="Arial" pitchFamily="34" charset="-122"/>
                <a:cs typeface="Arial" pitchFamily="34" charset="-120"/>
              </a:rPr>
              <a:t>Сюжетлы рәсем буенча эш
</a:t>
            </a:r>
            <a:endParaRPr lang="en-US" sz="2700" dirty="0"/>
          </a:p>
        </p:txBody>
      </p:sp>
      <p:sp>
        <p:nvSpPr>
          <p:cNvPr id="6" name="Text 1"/>
          <p:cNvSpPr txBox="1"/>
          <p:nvPr/>
        </p:nvSpPr>
        <p:spPr>
          <a:xfrm>
            <a:off x="4668300" y="1574700"/>
            <a:ext cx="4118100" cy="1498200"/>
          </a:xfrm>
          <a:prstGeom prst="rect">
            <a:avLst/>
          </a:prstGeom>
          <a:noFill/>
          <a:ln/>
        </p:spPr>
        <p:txBody>
          <a:bodyPr wrap="square" lIns="0" tIns="0" rIns="0" bIns="0" rtlCol="0" anchor="t"/>
          <a:lstStyle/>
          <a:p>
            <a:pPr algn="l" indent="0" marL="0">
              <a:lnSpc>
                <a:spcPct val="90000"/>
              </a:lnSpc>
              <a:buNone/>
            </a:pPr>
            <a:r>
              <a:rPr lang="en-US" sz="1700" dirty="0">
                <a:solidFill>
                  <a:srgbClr val="FFFFFF"/>
                </a:solidFill>
                <a:latin typeface="Arial" pitchFamily="34" charset="0"/>
                <a:ea typeface="Arial" pitchFamily="34" charset="-122"/>
                <a:cs typeface="Arial" pitchFamily="34" charset="-120"/>
              </a:rPr>
              <a:t>Сюжетлы рәсемдә күренгән һәр хәрәкәтне хикәя фигыль белән әйтеп була: килде, алды, уйнады, ярдәм итте. Бала рәсемгә карап, кечкенә хикәя төзи.
</a:t>
            </a:r>
            <a:endParaRPr lang="en-US" sz="1700" dirty="0"/>
          </a:p>
        </p:txBody>
      </p:sp>
      <p:sp>
        <p:nvSpPr>
          <p:cNvPr id="7" name="Text 2"/>
          <p:cNvSpPr txBox="1"/>
          <p:nvPr/>
        </p:nvSpPr>
        <p:spPr>
          <a:xfrm>
            <a:off x="4668300" y="3285405"/>
            <a:ext cx="4118100" cy="1498200"/>
          </a:xfrm>
          <a:prstGeom prst="rect">
            <a:avLst/>
          </a:prstGeom>
          <a:noFill/>
          <a:ln/>
        </p:spPr>
        <p:txBody>
          <a:bodyPr wrap="square" lIns="0" tIns="0" rIns="0" bIns="0" rtlCol="0" anchor="t"/>
          <a:lstStyle/>
          <a:p>
            <a:pPr algn="l" indent="0" marL="0">
              <a:lnSpc>
                <a:spcPct val="90000"/>
              </a:lnSpc>
              <a:buNone/>
            </a:pPr>
            <a:r>
              <a:rPr lang="en-US" sz="1700" dirty="0">
                <a:solidFill>
                  <a:srgbClr val="FFFFFF"/>
                </a:solidFill>
                <a:latin typeface="Arial" pitchFamily="34" charset="0"/>
                <a:ea typeface="Arial" pitchFamily="34" charset="-122"/>
                <a:cs typeface="Arial" pitchFamily="34" charset="-120"/>
              </a:rPr>
              <a:t>Әгәр бер рәсемдә берничә эш булса, аларны чиратлап әйтү уңайлы. Шулай итеп, күзәтүчәнлек арта, ә сөйләм тагын да җанлырак һәм байрак була.
</a:t>
            </a:r>
            <a:endParaRPr lang="en-US" sz="1700" dirty="0"/>
          </a:p>
        </p:txBody>
      </p:sp>
      <p:sp>
        <p:nvSpPr>
          <p:cNvPr id="8" name="Text 3"/>
          <p:cNvSpPr txBox="1"/>
          <p:nvPr/>
        </p:nvSpPr>
        <p:spPr>
          <a:xfrm>
            <a:off x="8786050" y="4781050"/>
            <a:ext cx="358200" cy="362400"/>
          </a:xfrm>
          <a:prstGeom prst="rect">
            <a:avLst/>
          </a:prstGeom>
          <a:noFill/>
          <a:ln/>
        </p:spPr>
        <p:txBody>
          <a:bodyPr wrap="square" lIns="0" tIns="0" rIns="0" bIns="0" rtlCol="0" anchor="ctr"/>
          <a:lstStyle/>
          <a:p>
            <a:pPr algn="ctr" indent="0" marL="0">
              <a:lnSpc>
                <a:spcPct val="100000"/>
              </a:lnSpc>
              <a:buNone/>
            </a:pPr>
            <a:r>
              <a:rPr lang="en-US" sz="1000" dirty="0">
                <a:solidFill>
                  <a:srgbClr val="FFFFFF"/>
                </a:solidFill>
                <a:latin typeface="Arial" pitchFamily="34" charset="0"/>
                <a:ea typeface="Arial" pitchFamily="34" charset="-122"/>
                <a:cs typeface="Arial" pitchFamily="34" charset="-120"/>
              </a:rPr>
              <a:t>10</a:t>
            </a:r>
            <a:endParaRPr lang="en-US" sz="1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357800" y="360000"/>
            <a:ext cx="8428500" cy="985200"/>
          </a:xfrm>
          <a:prstGeom prst="rect">
            <a:avLst/>
          </a:prstGeom>
          <a:noFill/>
          <a:ln/>
        </p:spPr>
        <p:txBody>
          <a:bodyPr wrap="square" lIns="0" tIns="0" rIns="0" bIns="0" rtlCol="0" anchor="ctr"/>
          <a:lstStyle/>
          <a:p>
            <a:pPr algn="l" indent="0" marL="0">
              <a:lnSpc>
                <a:spcPct val="100000"/>
              </a:lnSpc>
              <a:buNone/>
            </a:pPr>
            <a:r>
              <a:rPr lang="en-US" sz="2700" b="1" dirty="0">
                <a:solidFill>
                  <a:srgbClr val="9B3BEF"/>
                </a:solidFill>
                <a:latin typeface="Arial" pitchFamily="34" charset="0"/>
                <a:ea typeface="Arial" pitchFamily="34" charset="-122"/>
                <a:cs typeface="Arial" pitchFamily="34" charset="-120"/>
              </a:rPr>
              <a:t>Кыска хикәя төзү өчен сүзләр
</a:t>
            </a:r>
            <a:endParaRPr lang="en-US" sz="2700" dirty="0"/>
          </a:p>
        </p:txBody>
      </p:sp>
      <p:sp>
        <p:nvSpPr>
          <p:cNvPr id="7" name="Text 1"/>
          <p:cNvSpPr txBox="1"/>
          <p:nvPr/>
        </p:nvSpPr>
        <p:spPr>
          <a:xfrm>
            <a:off x="8786050" y="4781050"/>
            <a:ext cx="358200" cy="362400"/>
          </a:xfrm>
          <a:prstGeom prst="rect">
            <a:avLst/>
          </a:prstGeom>
          <a:noFill/>
          <a:ln/>
        </p:spPr>
        <p:txBody>
          <a:bodyPr wrap="square" lIns="0" tIns="0" rIns="0" bIns="0" rtlCol="0" anchor="ctr"/>
          <a:lstStyle/>
          <a:p>
            <a:pPr algn="ctr" indent="0" marL="0">
              <a:lnSpc>
                <a:spcPct val="100000"/>
              </a:lnSpc>
              <a:buNone/>
            </a:pPr>
            <a:r>
              <a:rPr lang="en-US" sz="1000" dirty="0">
                <a:solidFill>
                  <a:srgbClr val="000000"/>
                </a:solidFill>
                <a:latin typeface="Arial" pitchFamily="34" charset="0"/>
                <a:ea typeface="Arial" pitchFamily="34" charset="-122"/>
                <a:cs typeface="Arial" pitchFamily="34" charset="-120"/>
              </a:rPr>
              <a:t>11</a:t>
            </a:r>
            <a:endParaRPr lang="en-US" sz="1000" dirty="0"/>
          </a:p>
        </p:txBody>
      </p:sp>
      <p:sp>
        <p:nvSpPr>
          <p:cNvPr id="8" name="Text 2"/>
          <p:cNvSpPr txBox="1"/>
          <p:nvPr/>
        </p:nvSpPr>
        <p:spPr>
          <a:xfrm>
            <a:off x="2628075" y="2907275"/>
            <a:ext cx="1787400" cy="282000"/>
          </a:xfrm>
          <a:prstGeom prst="rect">
            <a:avLst/>
          </a:prstGeom>
          <a:noFill/>
          <a:ln/>
        </p:spPr>
        <p:txBody>
          <a:bodyPr wrap="square" lIns="0" tIns="0" rIns="0" bIns="0" rtlCol="0" anchor="ctr"/>
          <a:lstStyle/>
          <a:p>
            <a:pPr algn="ctr" indent="0" marL="0">
              <a:lnSpc>
                <a:spcPct val="100000"/>
              </a:lnSpc>
              <a:buNone/>
            </a:pPr>
            <a:r>
              <a:rPr lang="en-US" sz="1200" b="1" dirty="0">
                <a:solidFill>
                  <a:srgbClr val="000000"/>
                </a:solidFill>
                <a:latin typeface="Arial" pitchFamily="34" charset="0"/>
                <a:ea typeface="Arial" pitchFamily="34" charset="-122"/>
                <a:cs typeface="Arial" pitchFamily="34" charset="-120"/>
              </a:rPr>
              <a:t>2. Дусның елмаюы
</a:t>
            </a:r>
            <a:endParaRPr lang="en-US" sz="1200" dirty="0"/>
          </a:p>
        </p:txBody>
      </p:sp>
      <p:sp>
        <p:nvSpPr>
          <p:cNvPr id="9" name="Text 3"/>
          <p:cNvSpPr txBox="1"/>
          <p:nvPr/>
        </p:nvSpPr>
        <p:spPr>
          <a:xfrm>
            <a:off x="2540179" y="3351768"/>
            <a:ext cx="1875300" cy="1064400"/>
          </a:xfrm>
          <a:prstGeom prst="rect">
            <a:avLst/>
          </a:prstGeom>
          <a:noFill/>
          <a:ln/>
        </p:spPr>
        <p:txBody>
          <a:bodyPr wrap="square" lIns="0" tIns="0" rIns="0" bIns="0" rtlCol="0" anchor="t"/>
          <a:lstStyle/>
          <a:p>
            <a:pPr algn="ctr" indent="0" marL="0">
              <a:lnSpc>
                <a:spcPct val="100000"/>
              </a:lnSpc>
              <a:buNone/>
            </a:pPr>
            <a:r>
              <a:rPr lang="en-US" sz="1000" dirty="0">
                <a:solidFill>
                  <a:srgbClr val="000000"/>
                </a:solidFill>
                <a:latin typeface="Arial" pitchFamily="34" charset="0"/>
                <a:ea typeface="Arial" pitchFamily="34" charset="-122"/>
                <a:cs typeface="Arial" pitchFamily="34" charset="-120"/>
              </a:rPr>
              <a:t>Затем друг улыбается. Форма «елмайды» добавляет в историю настроение и делает следующую часть рассказа живой.
</a:t>
            </a:r>
            <a:endParaRPr lang="en-US" sz="1000" dirty="0"/>
          </a:p>
        </p:txBody>
      </p:sp>
      <p:sp>
        <p:nvSpPr>
          <p:cNvPr id="10" name="Text 4"/>
          <p:cNvSpPr txBox="1"/>
          <p:nvPr/>
        </p:nvSpPr>
        <p:spPr>
          <a:xfrm>
            <a:off x="577575" y="3302000"/>
            <a:ext cx="1635300" cy="222300"/>
          </a:xfrm>
          <a:prstGeom prst="rect">
            <a:avLst/>
          </a:prstGeom>
          <a:noFill/>
          <a:ln/>
        </p:spPr>
        <p:txBody>
          <a:bodyPr wrap="square" lIns="0" tIns="0" rIns="0" bIns="0" rtlCol="0" anchor="ctr"/>
          <a:lstStyle/>
          <a:p>
            <a:pPr algn="ctr" indent="0" marL="0">
              <a:lnSpc>
                <a:spcPct val="100000"/>
              </a:lnSpc>
              <a:buNone/>
            </a:pPr>
            <a:r>
              <a:rPr lang="en-US" sz="1200" b="1" dirty="0">
                <a:solidFill>
                  <a:srgbClr val="000000"/>
                </a:solidFill>
                <a:latin typeface="Arial" pitchFamily="34" charset="0"/>
                <a:ea typeface="Arial" pitchFamily="34" charset="-122"/>
                <a:cs typeface="Arial" pitchFamily="34" charset="-120"/>
              </a:rPr>
              <a:t>1. Мәктәпкә килү
</a:t>
            </a:r>
            <a:endParaRPr lang="en-US" sz="1200" dirty="0"/>
          </a:p>
        </p:txBody>
      </p:sp>
      <p:sp>
        <p:nvSpPr>
          <p:cNvPr id="11" name="Text 5"/>
          <p:cNvSpPr txBox="1"/>
          <p:nvPr/>
        </p:nvSpPr>
        <p:spPr>
          <a:xfrm>
            <a:off x="413668" y="3716650"/>
            <a:ext cx="1875300" cy="1064400"/>
          </a:xfrm>
          <a:prstGeom prst="rect">
            <a:avLst/>
          </a:prstGeom>
          <a:noFill/>
          <a:ln/>
        </p:spPr>
        <p:txBody>
          <a:bodyPr wrap="square" lIns="0" tIns="0" rIns="0" bIns="0" rtlCol="0" anchor="t"/>
          <a:lstStyle/>
          <a:p>
            <a:pPr algn="ctr" indent="0" marL="0">
              <a:lnSpc>
                <a:spcPct val="100000"/>
              </a:lnSpc>
              <a:buNone/>
            </a:pPr>
            <a:r>
              <a:rPr lang="en-US" sz="1000" dirty="0">
                <a:solidFill>
                  <a:srgbClr val="000000"/>
                </a:solidFill>
                <a:latin typeface="Arial" pitchFamily="34" charset="0"/>
                <a:ea typeface="Arial" pitchFamily="34" charset="-122"/>
                <a:cs typeface="Arial" pitchFamily="34" charset="-120"/>
              </a:rPr>
              <a:t>Сначала герой приходит в школу. Слово «килдем» показывает, что действие уже произошло и помогает начать рассказ понятно и спокойно.
</a:t>
            </a:r>
            <a:endParaRPr lang="en-US" sz="1000" dirty="0"/>
          </a:p>
        </p:txBody>
      </p:sp>
      <p:sp>
        <p:nvSpPr>
          <p:cNvPr id="12" name="Text 6"/>
          <p:cNvSpPr txBox="1"/>
          <p:nvPr/>
        </p:nvSpPr>
        <p:spPr>
          <a:xfrm>
            <a:off x="6913325" y="2168700"/>
            <a:ext cx="1718400" cy="222300"/>
          </a:xfrm>
          <a:prstGeom prst="rect">
            <a:avLst/>
          </a:prstGeom>
          <a:noFill/>
          <a:ln/>
        </p:spPr>
        <p:txBody>
          <a:bodyPr wrap="square" lIns="0" tIns="0" rIns="0" bIns="0" rtlCol="0" anchor="ctr"/>
          <a:lstStyle/>
          <a:p>
            <a:pPr algn="ctr" indent="0" marL="0">
              <a:lnSpc>
                <a:spcPct val="100000"/>
              </a:lnSpc>
              <a:buNone/>
            </a:pPr>
            <a:r>
              <a:rPr lang="en-US" sz="1200" b="1" dirty="0">
                <a:solidFill>
                  <a:srgbClr val="000000"/>
                </a:solidFill>
                <a:latin typeface="Arial" pitchFamily="34" charset="0"/>
                <a:ea typeface="Arial" pitchFamily="34" charset="-122"/>
                <a:cs typeface="Arial" pitchFamily="34" charset="-120"/>
              </a:rPr>
              <a:t>4. Өйгә кайту
</a:t>
            </a:r>
            <a:endParaRPr lang="en-US" sz="1200" dirty="0"/>
          </a:p>
        </p:txBody>
      </p:sp>
      <p:sp>
        <p:nvSpPr>
          <p:cNvPr id="13" name="Text 7"/>
          <p:cNvSpPr txBox="1"/>
          <p:nvPr/>
        </p:nvSpPr>
        <p:spPr>
          <a:xfrm>
            <a:off x="6790956" y="2583346"/>
            <a:ext cx="1875300" cy="1064400"/>
          </a:xfrm>
          <a:prstGeom prst="rect">
            <a:avLst/>
          </a:prstGeom>
          <a:noFill/>
          <a:ln/>
        </p:spPr>
        <p:txBody>
          <a:bodyPr wrap="square" lIns="0" tIns="0" rIns="0" bIns="0" rtlCol="0" anchor="t"/>
          <a:lstStyle/>
          <a:p>
            <a:pPr algn="ctr" indent="0" marL="0">
              <a:lnSpc>
                <a:spcPct val="100000"/>
              </a:lnSpc>
              <a:buNone/>
            </a:pPr>
            <a:r>
              <a:rPr lang="en-US" sz="1000" dirty="0">
                <a:solidFill>
                  <a:srgbClr val="000000"/>
                </a:solidFill>
                <a:latin typeface="Arial" pitchFamily="34" charset="0"/>
                <a:ea typeface="Arial" pitchFamily="34" charset="-122"/>
                <a:cs typeface="Arial" pitchFamily="34" charset="-120"/>
              </a:rPr>
              <a:t>В конце все возвращаются домой. Слово «кайттык» завершает хикәя и помогает услышать полную последовательность событий.
</a:t>
            </a:r>
            <a:endParaRPr lang="en-US" sz="1000" dirty="0"/>
          </a:p>
        </p:txBody>
      </p:sp>
      <p:sp>
        <p:nvSpPr>
          <p:cNvPr id="14" name="Text 8"/>
          <p:cNvSpPr txBox="1"/>
          <p:nvPr/>
        </p:nvSpPr>
        <p:spPr>
          <a:xfrm>
            <a:off x="4769575" y="2540000"/>
            <a:ext cx="1774200" cy="246900"/>
          </a:xfrm>
          <a:prstGeom prst="rect">
            <a:avLst/>
          </a:prstGeom>
          <a:noFill/>
          <a:ln/>
        </p:spPr>
        <p:txBody>
          <a:bodyPr wrap="square" lIns="0" tIns="0" rIns="0" bIns="0" rtlCol="0" anchor="ctr"/>
          <a:lstStyle/>
          <a:p>
            <a:pPr algn="ctr" indent="0" marL="0">
              <a:lnSpc>
                <a:spcPct val="100000"/>
              </a:lnSpc>
              <a:buNone/>
            </a:pPr>
            <a:r>
              <a:rPr lang="en-US" sz="1200" dirty="0">
                <a:solidFill>
                  <a:srgbClr val="000000"/>
                </a:solidFill>
                <a:latin typeface="Arial" pitchFamily="34" charset="0"/>
                <a:ea typeface="Arial" pitchFamily="34" charset="-122"/>
                <a:cs typeface="Arial" pitchFamily="34" charset="-120"/>
              </a:rPr>
              <a:t>3. Бергә уйнау
</a:t>
            </a:r>
            <a:endParaRPr lang="en-US" sz="1200" dirty="0"/>
          </a:p>
        </p:txBody>
      </p:sp>
      <p:sp>
        <p:nvSpPr>
          <p:cNvPr id="15" name="Text 9"/>
          <p:cNvSpPr txBox="1"/>
          <p:nvPr/>
        </p:nvSpPr>
        <p:spPr>
          <a:xfrm>
            <a:off x="4675105" y="2966823"/>
            <a:ext cx="1875300" cy="1064400"/>
          </a:xfrm>
          <a:prstGeom prst="rect">
            <a:avLst/>
          </a:prstGeom>
          <a:noFill/>
          <a:ln/>
        </p:spPr>
        <p:txBody>
          <a:bodyPr wrap="square" lIns="0" tIns="0" rIns="0" bIns="0" rtlCol="0" anchor="t"/>
          <a:lstStyle/>
          <a:p>
            <a:pPr algn="ctr" indent="0" marL="0">
              <a:lnSpc>
                <a:spcPct val="100000"/>
              </a:lnSpc>
              <a:buNone/>
            </a:pPr>
            <a:r>
              <a:rPr lang="en-US" sz="1000" dirty="0">
                <a:solidFill>
                  <a:srgbClr val="000000"/>
                </a:solidFill>
                <a:latin typeface="Arial" pitchFamily="34" charset="0"/>
                <a:ea typeface="Arial" pitchFamily="34" charset="-122"/>
                <a:cs typeface="Arial" pitchFamily="34" charset="-120"/>
              </a:rPr>
              <a:t>После этого дети играют. Слово «уйнадык» показывает общее действие и связывает события в одну цепочку.
</a:t>
            </a:r>
            <a:endParaRPr lang="en-US" sz="1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8786050" y="4781050"/>
            <a:ext cx="358200" cy="362400"/>
          </a:xfrm>
          <a:prstGeom prst="rect">
            <a:avLst/>
          </a:prstGeom>
          <a:noFill/>
          <a:ln/>
        </p:spPr>
        <p:txBody>
          <a:bodyPr wrap="square" lIns="0" tIns="0" rIns="0" bIns="0" rtlCol="0" anchor="ctr"/>
          <a:lstStyle/>
          <a:p>
            <a:pPr algn="ctr" indent="0" marL="0">
              <a:lnSpc>
                <a:spcPct val="100000"/>
              </a:lnSpc>
              <a:buNone/>
            </a:pPr>
            <a:r>
              <a:rPr lang="en-US" sz="1000" dirty="0">
                <a:solidFill>
                  <a:srgbClr val="FFFFFF"/>
                </a:solidFill>
                <a:latin typeface="Arial" pitchFamily="34" charset="0"/>
                <a:ea typeface="Arial" pitchFamily="34" charset="-122"/>
                <a:cs typeface="Arial" pitchFamily="34" charset="-120"/>
              </a:rPr>
              <a:t>12</a:t>
            </a:r>
            <a:endParaRPr lang="en-US" sz="1000" dirty="0"/>
          </a:p>
        </p:txBody>
      </p:sp>
      <p:sp>
        <p:nvSpPr>
          <p:cNvPr id="5" name="Text 1"/>
          <p:cNvSpPr txBox="1"/>
          <p:nvPr/>
        </p:nvSpPr>
        <p:spPr>
          <a:xfrm>
            <a:off x="884750" y="1718325"/>
            <a:ext cx="3591000" cy="1406700"/>
          </a:xfrm>
          <a:prstGeom prst="rect">
            <a:avLst/>
          </a:prstGeom>
          <a:noFill/>
          <a:ln/>
        </p:spPr>
        <p:txBody>
          <a:bodyPr wrap="square" lIns="0" tIns="0" rIns="0" bIns="0" rtlCol="0" anchor="t"/>
          <a:lstStyle/>
          <a:p>
            <a:pPr algn="l" indent="0" marL="0">
              <a:lnSpc>
                <a:spcPct val="100000"/>
              </a:lnSpc>
              <a:buNone/>
            </a:pPr>
            <a:r>
              <a:rPr lang="en-US" sz="1400" dirty="0">
                <a:solidFill>
                  <a:srgbClr val="FFFFFF"/>
                </a:solidFill>
                <a:latin typeface="Arial" pitchFamily="34" charset="0"/>
                <a:ea typeface="Arial" pitchFamily="34" charset="-122"/>
                <a:cs typeface="Arial" pitchFamily="34" charset="-120"/>
              </a:rPr>
              <a:t>«Әни китап укыды» — бу җөмләдә хикәя фигыль үткән эшне ачык күрсәтә, ә эшне башкаручы да, нәтиҗә дә җиңел аңлашыла.
</a:t>
            </a:r>
            <a:endParaRPr lang="en-US" sz="1400" dirty="0"/>
          </a:p>
        </p:txBody>
      </p:sp>
      <p:sp>
        <p:nvSpPr>
          <p:cNvPr id="6" name="Text 2"/>
          <p:cNvSpPr txBox="1"/>
          <p:nvPr/>
        </p:nvSpPr>
        <p:spPr>
          <a:xfrm>
            <a:off x="5193900" y="1718325"/>
            <a:ext cx="3591000" cy="1406700"/>
          </a:xfrm>
          <a:prstGeom prst="rect">
            <a:avLst/>
          </a:prstGeom>
          <a:noFill/>
          <a:ln/>
        </p:spPr>
        <p:txBody>
          <a:bodyPr wrap="square" lIns="0" tIns="0" rIns="0" bIns="0" rtlCol="0" anchor="t"/>
          <a:lstStyle/>
          <a:p>
            <a:pPr algn="l" indent="0" marL="0">
              <a:lnSpc>
                <a:spcPct val="100000"/>
              </a:lnSpc>
              <a:buNone/>
            </a:pPr>
            <a:r>
              <a:rPr lang="en-US" sz="1400" dirty="0">
                <a:solidFill>
                  <a:srgbClr val="FFFFFF"/>
                </a:solidFill>
                <a:latin typeface="Arial" pitchFamily="34" charset="0"/>
                <a:ea typeface="Arial" pitchFamily="34" charset="-122"/>
                <a:cs typeface="Arial" pitchFamily="34" charset="-120"/>
              </a:rPr>
              <a:t>«Бала рәсем ясады» җөмләсендә хәрәкәт тәмамланган: бала эшне башкарып чыккан. Мондый үрнәкләр сөйләмне төгәл һәм матур итә.
</a:t>
            </a:r>
            <a:endParaRPr lang="en-US" sz="1400" dirty="0"/>
          </a:p>
        </p:txBody>
      </p:sp>
      <p:sp>
        <p:nvSpPr>
          <p:cNvPr id="7" name="Text 3"/>
          <p:cNvSpPr txBox="1"/>
          <p:nvPr/>
        </p:nvSpPr>
        <p:spPr>
          <a:xfrm>
            <a:off x="884750" y="3376800"/>
            <a:ext cx="3591000" cy="1406700"/>
          </a:xfrm>
          <a:prstGeom prst="rect">
            <a:avLst/>
          </a:prstGeom>
          <a:noFill/>
          <a:ln/>
        </p:spPr>
        <p:txBody>
          <a:bodyPr wrap="square" lIns="0" tIns="0" rIns="0" bIns="0" rtlCol="0" anchor="t"/>
          <a:lstStyle/>
          <a:p>
            <a:pPr algn="l" indent="0" marL="0">
              <a:lnSpc>
                <a:spcPct val="100000"/>
              </a:lnSpc>
              <a:buNone/>
            </a:pPr>
            <a:r>
              <a:rPr lang="en-US" sz="1400" dirty="0">
                <a:solidFill>
                  <a:srgbClr val="FFFFFF"/>
                </a:solidFill>
                <a:latin typeface="Arial" pitchFamily="34" charset="0"/>
                <a:ea typeface="Arial" pitchFamily="34" charset="-122"/>
                <a:cs typeface="Arial" pitchFamily="34" charset="-120"/>
              </a:rPr>
              <a:t>«Кояш чыкты» һәм «Кар эреде» кебек җөмләләрдә дә үткән вакыйга күренә. Алар табигатьтә булган үзгәрешне кыска һәм ачык әйтә.
</a:t>
            </a:r>
            <a:endParaRPr lang="en-US" sz="1400" dirty="0"/>
          </a:p>
        </p:txBody>
      </p:sp>
      <p:sp>
        <p:nvSpPr>
          <p:cNvPr id="8" name="Text 4"/>
          <p:cNvSpPr txBox="1"/>
          <p:nvPr/>
        </p:nvSpPr>
        <p:spPr>
          <a:xfrm>
            <a:off x="5193900" y="3376800"/>
            <a:ext cx="3591000" cy="1406700"/>
          </a:xfrm>
          <a:prstGeom prst="rect">
            <a:avLst/>
          </a:prstGeom>
          <a:noFill/>
          <a:ln/>
        </p:spPr>
        <p:txBody>
          <a:bodyPr wrap="square" lIns="0" tIns="0" rIns="0" bIns="0" rtlCol="0" anchor="t"/>
          <a:lstStyle/>
          <a:p>
            <a:pPr algn="l" indent="0" marL="0">
              <a:lnSpc>
                <a:spcPct val="100000"/>
              </a:lnSpc>
              <a:buNone/>
            </a:pPr>
            <a:r>
              <a:rPr lang="en-US" sz="1400" dirty="0">
                <a:solidFill>
                  <a:srgbClr val="FFFFFF"/>
                </a:solidFill>
                <a:latin typeface="Arial" pitchFamily="34" charset="0"/>
                <a:ea typeface="Arial" pitchFamily="34" charset="-122"/>
                <a:cs typeface="Arial" pitchFamily="34" charset="-120"/>
              </a:rPr>
              <a:t>Дөрес төзелгән җөмләдә фигыль вакытны бутамый, сүзләр бер-берсенә яхшы бәйләнә. Шуңа күрә мәгънәсе тиз аңлашыла.
</a:t>
            </a:r>
            <a:endParaRPr lang="en-US" sz="1400" dirty="0"/>
          </a:p>
        </p:txBody>
      </p:sp>
      <p:sp>
        <p:nvSpPr>
          <p:cNvPr id="9" name="Text 5"/>
          <p:cNvSpPr txBox="1"/>
          <p:nvPr/>
        </p:nvSpPr>
        <p:spPr>
          <a:xfrm>
            <a:off x="359150" y="360000"/>
            <a:ext cx="8425800" cy="888000"/>
          </a:xfrm>
          <a:prstGeom prst="rect">
            <a:avLst/>
          </a:prstGeom>
          <a:noFill/>
          <a:ln/>
        </p:spPr>
        <p:txBody>
          <a:bodyPr wrap="square" lIns="0" tIns="0" rIns="0" bIns="0" rtlCol="0" anchor="ctr"/>
          <a:lstStyle/>
          <a:p>
            <a:pPr algn="l" indent="0" marL="0">
              <a:lnSpc>
                <a:spcPct val="100000"/>
              </a:lnSpc>
              <a:buNone/>
            </a:pPr>
            <a:r>
              <a:rPr lang="en-US" sz="2700" b="1" dirty="0">
                <a:solidFill>
                  <a:srgbClr val="FFFFFF"/>
                </a:solidFill>
                <a:latin typeface="Arial" pitchFamily="34" charset="0"/>
                <a:ea typeface="Arial" pitchFamily="34" charset="-122"/>
                <a:cs typeface="Arial" pitchFamily="34" charset="-120"/>
              </a:rPr>
              <a:t>Дөрес җөмлә үрнәкләре
</a:t>
            </a:r>
            <a:endParaRPr lang="en-US" sz="27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8786050" y="4781050"/>
            <a:ext cx="358200" cy="362400"/>
          </a:xfrm>
          <a:prstGeom prst="rect">
            <a:avLst/>
          </a:prstGeom>
          <a:noFill/>
          <a:ln/>
        </p:spPr>
        <p:txBody>
          <a:bodyPr wrap="square" lIns="0" tIns="0" rIns="0" bIns="0" rtlCol="0" anchor="ctr"/>
          <a:lstStyle/>
          <a:p>
            <a:pPr algn="ctr" indent="0" marL="0">
              <a:lnSpc>
                <a:spcPct val="100000"/>
              </a:lnSpc>
              <a:buNone/>
            </a:pPr>
            <a:r>
              <a:rPr lang="en-US" sz="1000" dirty="0">
                <a:solidFill>
                  <a:srgbClr val="FFFFFF"/>
                </a:solidFill>
                <a:latin typeface="Arial" pitchFamily="34" charset="0"/>
                <a:ea typeface="Arial" pitchFamily="34" charset="-122"/>
                <a:cs typeface="Arial" pitchFamily="34" charset="-120"/>
              </a:rPr>
              <a:t>13</a:t>
            </a:r>
            <a:endParaRPr lang="en-US" sz="1000" dirty="0"/>
          </a:p>
        </p:txBody>
      </p:sp>
      <p:sp>
        <p:nvSpPr>
          <p:cNvPr id="8" name="Text 1"/>
          <p:cNvSpPr txBox="1"/>
          <p:nvPr/>
        </p:nvSpPr>
        <p:spPr>
          <a:xfrm>
            <a:off x="357800" y="360000"/>
            <a:ext cx="8428500" cy="985200"/>
          </a:xfrm>
          <a:prstGeom prst="rect">
            <a:avLst/>
          </a:prstGeom>
          <a:noFill/>
          <a:ln/>
        </p:spPr>
        <p:txBody>
          <a:bodyPr wrap="square" lIns="0" tIns="0" rIns="0" bIns="0" rtlCol="0" anchor="ctr"/>
          <a:lstStyle/>
          <a:p>
            <a:pPr algn="l" indent="0" marL="0">
              <a:lnSpc>
                <a:spcPct val="100000"/>
              </a:lnSpc>
              <a:buNone/>
            </a:pPr>
            <a:r>
              <a:rPr lang="en-US" sz="2700" b="1" dirty="0">
                <a:solidFill>
                  <a:srgbClr val="000000"/>
                </a:solidFill>
                <a:latin typeface="Arial" pitchFamily="34" charset="0"/>
                <a:ea typeface="Arial" pitchFamily="34" charset="-122"/>
                <a:cs typeface="Arial" pitchFamily="34" charset="-120"/>
              </a:rPr>
              <a:t>Еш очрый торган хаталар
</a:t>
            </a:r>
            <a:endParaRPr lang="en-US" sz="2700" dirty="0"/>
          </a:p>
        </p:txBody>
      </p:sp>
      <p:sp>
        <p:nvSpPr>
          <p:cNvPr id="9" name="Text 2"/>
          <p:cNvSpPr txBox="1"/>
          <p:nvPr/>
        </p:nvSpPr>
        <p:spPr>
          <a:xfrm>
            <a:off x="777100" y="1888550"/>
            <a:ext cx="3548400" cy="1021800"/>
          </a:xfrm>
          <a:prstGeom prst="rect">
            <a:avLst/>
          </a:prstGeom>
          <a:noFill/>
          <a:ln/>
        </p:spPr>
        <p:txBody>
          <a:bodyPr wrap="square" lIns="0" tIns="0" rIns="0" bIns="0" rtlCol="0" anchor="t"/>
          <a:lstStyle/>
          <a:p>
            <a:pPr algn="l" indent="0" marL="0">
              <a:lnSpc>
                <a:spcPct val="90000"/>
              </a:lnSpc>
              <a:buNone/>
            </a:pPr>
            <a:r>
              <a:rPr lang="en-US" sz="1400" dirty="0">
                <a:solidFill>
                  <a:srgbClr val="FFFFFF"/>
                </a:solidFill>
                <a:latin typeface="Arial" pitchFamily="34" charset="0"/>
                <a:ea typeface="Arial" pitchFamily="34" charset="-122"/>
                <a:cs typeface="Arial" pitchFamily="34" charset="-120"/>
              </a:rPr>
              <a:t>Кайбер укучылар кушымчаны ялгыш сайлый: «барды» урынына «барте» кебек форма язарга мөмкин. Мондый хата сүзнең язылышын да, мәгънәсен дә боза.
</a:t>
            </a:r>
            <a:endParaRPr lang="en-US" sz="1400" dirty="0"/>
          </a:p>
        </p:txBody>
      </p:sp>
      <p:sp>
        <p:nvSpPr>
          <p:cNvPr id="10" name="Text 3"/>
          <p:cNvSpPr txBox="1"/>
          <p:nvPr/>
        </p:nvSpPr>
        <p:spPr>
          <a:xfrm>
            <a:off x="5086250" y="1888550"/>
            <a:ext cx="3548400" cy="1021800"/>
          </a:xfrm>
          <a:prstGeom prst="rect">
            <a:avLst/>
          </a:prstGeom>
          <a:noFill/>
          <a:ln/>
        </p:spPr>
        <p:txBody>
          <a:bodyPr wrap="square" lIns="0" tIns="0" rIns="0" bIns="0" rtlCol="0" anchor="t"/>
          <a:lstStyle/>
          <a:p>
            <a:pPr algn="l" indent="0" marL="0">
              <a:lnSpc>
                <a:spcPct val="90000"/>
              </a:lnSpc>
              <a:buNone/>
            </a:pPr>
            <a:r>
              <a:rPr lang="en-US" sz="1400" dirty="0">
                <a:solidFill>
                  <a:srgbClr val="FFFFFF"/>
                </a:solidFill>
                <a:latin typeface="Arial" pitchFamily="34" charset="0"/>
                <a:ea typeface="Arial" pitchFamily="34" charset="-122"/>
                <a:cs typeface="Arial" pitchFamily="34" charset="-120"/>
              </a:rPr>
              <a:t>Икенче буталчык — хәзерге һәм үткән вакытны аеру. «Килә» — хәзерге эш, ә «килде» — инде булган эш. Аларны бутарга ярамый.
</a:t>
            </a:r>
            <a:endParaRPr lang="en-US" sz="1400" dirty="0"/>
          </a:p>
        </p:txBody>
      </p:sp>
      <p:sp>
        <p:nvSpPr>
          <p:cNvPr id="11" name="Text 4"/>
          <p:cNvSpPr txBox="1"/>
          <p:nvPr/>
        </p:nvSpPr>
        <p:spPr>
          <a:xfrm>
            <a:off x="777100" y="3634475"/>
            <a:ext cx="3548400" cy="1021800"/>
          </a:xfrm>
          <a:prstGeom prst="rect">
            <a:avLst/>
          </a:prstGeom>
          <a:noFill/>
          <a:ln/>
        </p:spPr>
        <p:txBody>
          <a:bodyPr wrap="square" lIns="0" tIns="0" rIns="0" bIns="0" rtlCol="0" anchor="t"/>
          <a:lstStyle/>
          <a:p>
            <a:pPr algn="l" indent="0" marL="0">
              <a:lnSpc>
                <a:spcPct val="90000"/>
              </a:lnSpc>
              <a:buNone/>
            </a:pPr>
            <a:r>
              <a:rPr lang="en-US" sz="1400" dirty="0">
                <a:solidFill>
                  <a:srgbClr val="FFFFFF"/>
                </a:solidFill>
                <a:latin typeface="Arial" pitchFamily="34" charset="0"/>
                <a:ea typeface="Arial" pitchFamily="34" charset="-122"/>
                <a:cs typeface="Arial" pitchFamily="34" charset="-120"/>
              </a:rPr>
              <a:t>Өченче хата — җөмләдә сүзләрне төзек бәйләмәү. Шул чакта җөмлә сәер яңгырый, һәм хикәянең мәгънәсе аңлашылмый кала.
</a:t>
            </a:r>
            <a:endParaRPr lang="en-US" sz="1400" dirty="0"/>
          </a:p>
        </p:txBody>
      </p:sp>
      <p:sp>
        <p:nvSpPr>
          <p:cNvPr id="12" name="Text 5"/>
          <p:cNvSpPr txBox="1"/>
          <p:nvPr/>
        </p:nvSpPr>
        <p:spPr>
          <a:xfrm>
            <a:off x="5086250" y="3634475"/>
            <a:ext cx="3548400" cy="1021800"/>
          </a:xfrm>
          <a:prstGeom prst="rect">
            <a:avLst/>
          </a:prstGeom>
          <a:noFill/>
          <a:ln/>
        </p:spPr>
        <p:txBody>
          <a:bodyPr wrap="square" lIns="0" tIns="0" rIns="0" bIns="0" rtlCol="0" anchor="t"/>
          <a:lstStyle/>
          <a:p>
            <a:pPr algn="l" indent="0" marL="0">
              <a:lnSpc>
                <a:spcPct val="90000"/>
              </a:lnSpc>
              <a:buNone/>
            </a:pPr>
            <a:r>
              <a:rPr lang="en-US" sz="1400" dirty="0">
                <a:solidFill>
                  <a:srgbClr val="FFFFFF"/>
                </a:solidFill>
                <a:latin typeface="Arial" pitchFamily="34" charset="0"/>
                <a:ea typeface="Arial" pitchFamily="34" charset="-122"/>
                <a:cs typeface="Arial" pitchFamily="34" charset="-120"/>
              </a:rPr>
              <a:t>Дүртенче хата — эш белдергән сүзне күрми калу. Әгәр сүз үткән вакыйганы әйтсә, аны дөрес танып, сорау куеп тикшерергә кирәк.
</a:t>
            </a:r>
            <a:endParaRPr lang="en-US" sz="14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359512" y="1705150"/>
            <a:ext cx="8427776" cy="30759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8786050" y="4781050"/>
            <a:ext cx="358200" cy="362400"/>
          </a:xfrm>
          <a:prstGeom prst="rect">
            <a:avLst/>
          </a:prstGeom>
          <a:noFill/>
          <a:ln/>
        </p:spPr>
        <p:txBody>
          <a:bodyPr wrap="square" lIns="0" tIns="0" rIns="0" bIns="0" rtlCol="0" anchor="ctr"/>
          <a:lstStyle/>
          <a:p>
            <a:pPr algn="ctr" indent="0" marL="0">
              <a:lnSpc>
                <a:spcPct val="100000"/>
              </a:lnSpc>
              <a:buNone/>
            </a:pPr>
            <a:r>
              <a:rPr lang="en-US" sz="1000" dirty="0">
                <a:solidFill>
                  <a:srgbClr val="FFFFFF"/>
                </a:solidFill>
                <a:latin typeface="Arial" pitchFamily="34" charset="0"/>
                <a:ea typeface="Arial" pitchFamily="34" charset="-122"/>
                <a:cs typeface="Arial" pitchFamily="34" charset="-120"/>
              </a:rPr>
              <a:t>14</a:t>
            </a:r>
            <a:endParaRPr lang="en-US" sz="1000" dirty="0"/>
          </a:p>
        </p:txBody>
      </p:sp>
      <p:sp>
        <p:nvSpPr>
          <p:cNvPr id="6" name="Text 1"/>
          <p:cNvSpPr txBox="1"/>
          <p:nvPr/>
        </p:nvSpPr>
        <p:spPr>
          <a:xfrm>
            <a:off x="357800" y="360000"/>
            <a:ext cx="8428500" cy="755100"/>
          </a:xfrm>
          <a:prstGeom prst="rect">
            <a:avLst/>
          </a:prstGeom>
          <a:noFill/>
          <a:ln/>
        </p:spPr>
        <p:txBody>
          <a:bodyPr wrap="square" lIns="0" tIns="0" rIns="0" bIns="0" rtlCol="0" anchor="t"/>
          <a:lstStyle/>
          <a:p>
            <a:pPr algn="l" indent="0" marL="0">
              <a:lnSpc>
                <a:spcPct val="100000"/>
              </a:lnSpc>
              <a:buNone/>
            </a:pPr>
            <a:r>
              <a:rPr lang="en-US" sz="2700" b="1" dirty="0">
                <a:solidFill>
                  <a:srgbClr val="FFFFFF"/>
                </a:solidFill>
                <a:latin typeface="Arial" pitchFamily="34" charset="0"/>
                <a:ea typeface="Arial" pitchFamily="34" charset="-122"/>
                <a:cs typeface="Arial" pitchFamily="34" charset="-120"/>
              </a:rPr>
              <a:t>Хатаны тикшерү баскычлары
</a:t>
            </a:r>
            <a:endParaRPr lang="en-US" sz="2700" dirty="0"/>
          </a:p>
        </p:txBody>
      </p:sp>
      <p:sp>
        <p:nvSpPr>
          <p:cNvPr id="7" name="Text 2"/>
          <p:cNvSpPr txBox="1"/>
          <p:nvPr/>
        </p:nvSpPr>
        <p:spPr>
          <a:xfrm>
            <a:off x="359150" y="1205525"/>
            <a:ext cx="7900200" cy="409200"/>
          </a:xfrm>
          <a:prstGeom prst="rect">
            <a:avLst/>
          </a:prstGeom>
          <a:noFill/>
          <a:ln/>
        </p:spPr>
        <p:txBody>
          <a:bodyPr wrap="square" lIns="0" tIns="0" rIns="0" bIns="0" rtlCol="0" anchor="t"/>
          <a:lstStyle/>
          <a:p>
            <a:pPr algn="l" indent="0" marL="0">
              <a:lnSpc>
                <a:spcPct val="100000"/>
              </a:lnSpc>
              <a:buNone/>
            </a:pPr>
            <a:r>
              <a:rPr lang="en-US" sz="1400" dirty="0">
                <a:solidFill>
                  <a:srgbClr val="FFFFFF"/>
                </a:solidFill>
                <a:latin typeface="Arial" pitchFamily="34" charset="0"/>
                <a:ea typeface="Arial" pitchFamily="34" charset="-122"/>
                <a:cs typeface="Arial" pitchFamily="34" charset="-120"/>
              </a:rPr>
              <a:t>Хикәя фигыльне табу һәм дөреслеген тикшерү өчен укучы башта сүзне карый, аннары сорау куя, вакытын һәм кушымчасын тикшерә.
</a:t>
            </a:r>
            <a:endParaRPr lang="en-US" sz="14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359150" y="1465800"/>
            <a:ext cx="4116600" cy="2211900"/>
          </a:xfrm>
          <a:prstGeom prst="rect">
            <a:avLst/>
          </a:prstGeom>
          <a:noFill/>
          <a:ln/>
        </p:spPr>
        <p:txBody>
          <a:bodyPr wrap="square" lIns="0" tIns="0" rIns="0" bIns="0" rtlCol="0" anchor="ctr"/>
          <a:lstStyle/>
          <a:p>
            <a:pPr algn="l" indent="0" marL="0">
              <a:lnSpc>
                <a:spcPct val="100000"/>
              </a:lnSpc>
              <a:buNone/>
            </a:pPr>
            <a:r>
              <a:rPr lang="en-US" sz="2700" b="1" dirty="0">
                <a:solidFill>
                  <a:srgbClr val="FFFFFF"/>
                </a:solidFill>
                <a:latin typeface="Arial" pitchFamily="34" charset="0"/>
                <a:ea typeface="Arial" pitchFamily="34" charset="-122"/>
                <a:cs typeface="Arial" pitchFamily="34" charset="-120"/>
              </a:rPr>
              <a:t>Хикәя фигыль, хәзерге һәм киләчәк форма
</a:t>
            </a:r>
            <a:endParaRPr lang="en-US" sz="2700" dirty="0"/>
          </a:p>
        </p:txBody>
      </p:sp>
      <p:sp>
        <p:nvSpPr>
          <p:cNvPr id="8" name="Text 1"/>
          <p:cNvSpPr txBox="1"/>
          <p:nvPr/>
        </p:nvSpPr>
        <p:spPr>
          <a:xfrm>
            <a:off x="5013600" y="610200"/>
            <a:ext cx="3426000" cy="898200"/>
          </a:xfrm>
          <a:prstGeom prst="rect">
            <a:avLst/>
          </a:prstGeom>
          <a:noFill/>
          <a:ln/>
        </p:spPr>
        <p:txBody>
          <a:bodyPr wrap="square" lIns="0" tIns="0" rIns="0" bIns="0" rtlCol="0" anchor="t"/>
          <a:lstStyle/>
          <a:p>
            <a:pPr algn="l" indent="0" marL="0">
              <a:lnSpc>
                <a:spcPct val="100000"/>
              </a:lnSpc>
              <a:buNone/>
            </a:pPr>
            <a:r>
              <a:rPr lang="en-US" sz="1400" dirty="0">
                <a:solidFill>
                  <a:srgbClr val="000000"/>
                </a:solidFill>
                <a:latin typeface="Arial" pitchFamily="34" charset="0"/>
                <a:ea typeface="Arial" pitchFamily="34" charset="-122"/>
                <a:cs typeface="Arial" pitchFamily="34" charset="-120"/>
              </a:rPr>
              <a:t>«Укый» — хәзер бара торган эш. Бу форма безгә вакыйганың шушы мизгелдә башкарылуын күрсәтә, шуңа күрә ул үткән эштән аерылып тора.
</a:t>
            </a:r>
            <a:endParaRPr lang="en-US" sz="1400" dirty="0"/>
          </a:p>
        </p:txBody>
      </p:sp>
      <p:sp>
        <p:nvSpPr>
          <p:cNvPr id="9" name="Text 2"/>
          <p:cNvSpPr txBox="1"/>
          <p:nvPr/>
        </p:nvSpPr>
        <p:spPr>
          <a:xfrm>
            <a:off x="8786050" y="4781050"/>
            <a:ext cx="358200" cy="362400"/>
          </a:xfrm>
          <a:prstGeom prst="rect">
            <a:avLst/>
          </a:prstGeom>
          <a:noFill/>
          <a:ln/>
        </p:spPr>
        <p:txBody>
          <a:bodyPr wrap="square" lIns="0" tIns="0" rIns="0" bIns="0" rtlCol="0" anchor="ctr"/>
          <a:lstStyle/>
          <a:p>
            <a:pPr algn="ctr" indent="0" marL="0">
              <a:lnSpc>
                <a:spcPct val="100000"/>
              </a:lnSpc>
              <a:buNone/>
            </a:pPr>
            <a:r>
              <a:rPr lang="en-US" sz="1000" dirty="0">
                <a:solidFill>
                  <a:srgbClr val="FFFFFF"/>
                </a:solidFill>
                <a:latin typeface="Arial" pitchFamily="34" charset="0"/>
                <a:ea typeface="Arial" pitchFamily="34" charset="-122"/>
                <a:cs typeface="Arial" pitchFamily="34" charset="-120"/>
              </a:rPr>
              <a:t>15</a:t>
            </a:r>
            <a:endParaRPr lang="en-US" sz="1000" dirty="0"/>
          </a:p>
        </p:txBody>
      </p:sp>
      <p:sp>
        <p:nvSpPr>
          <p:cNvPr id="10" name="Text 3"/>
          <p:cNvSpPr txBox="1"/>
          <p:nvPr/>
        </p:nvSpPr>
        <p:spPr>
          <a:xfrm>
            <a:off x="5013600" y="3632650"/>
            <a:ext cx="3426000" cy="898200"/>
          </a:xfrm>
          <a:prstGeom prst="rect">
            <a:avLst/>
          </a:prstGeom>
          <a:noFill/>
          <a:ln/>
        </p:spPr>
        <p:txBody>
          <a:bodyPr wrap="square" lIns="0" tIns="0" rIns="0" bIns="0" rtlCol="0" anchor="t"/>
          <a:lstStyle/>
          <a:p>
            <a:pPr algn="l" indent="0" marL="0">
              <a:lnSpc>
                <a:spcPct val="100000"/>
              </a:lnSpc>
              <a:buNone/>
            </a:pPr>
            <a:r>
              <a:rPr lang="en-US" sz="1400" dirty="0">
                <a:solidFill>
                  <a:srgbClr val="000000"/>
                </a:solidFill>
                <a:latin typeface="Arial" pitchFamily="34" charset="0"/>
                <a:ea typeface="Arial" pitchFamily="34" charset="-122"/>
                <a:cs typeface="Arial" pitchFamily="34" charset="-120"/>
              </a:rPr>
              <a:t>«Укыячак» — киләчәктә булачак эш. Өч форма бергә эшнең кайчан үтәләчәген күрсәтә, ә укучы вакытны бутамыйча сөйләргә өйрәнә.
</a:t>
            </a:r>
            <a:endParaRPr lang="en-US" sz="1400" dirty="0"/>
          </a:p>
        </p:txBody>
      </p:sp>
      <p:sp>
        <p:nvSpPr>
          <p:cNvPr id="11" name="Text 4"/>
          <p:cNvSpPr txBox="1"/>
          <p:nvPr/>
        </p:nvSpPr>
        <p:spPr>
          <a:xfrm>
            <a:off x="5013600" y="2121425"/>
            <a:ext cx="3426000" cy="898200"/>
          </a:xfrm>
          <a:prstGeom prst="rect">
            <a:avLst/>
          </a:prstGeom>
          <a:noFill/>
          <a:ln/>
        </p:spPr>
        <p:txBody>
          <a:bodyPr wrap="square" lIns="0" tIns="0" rIns="0" bIns="0" rtlCol="0" anchor="t"/>
          <a:lstStyle/>
          <a:p>
            <a:pPr algn="l" indent="0" marL="0">
              <a:lnSpc>
                <a:spcPct val="100000"/>
              </a:lnSpc>
              <a:buNone/>
            </a:pPr>
            <a:r>
              <a:rPr lang="en-US" sz="1400" dirty="0">
                <a:solidFill>
                  <a:srgbClr val="000000"/>
                </a:solidFill>
                <a:latin typeface="Arial" pitchFamily="34" charset="0"/>
                <a:ea typeface="Arial" pitchFamily="34" charset="-122"/>
                <a:cs typeface="Arial" pitchFamily="34" charset="-120"/>
              </a:rPr>
              <a:t>«Укыды» — инде тәмамланган, үткән эш. Мондый форма сөйләгәндә булган вакыйганы төгәл әйтергә ярдәм итә һәм хикәяне аңлаешлы итә.
</a:t>
            </a:r>
            <a:endParaRPr lang="en-US" sz="14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359150" y="1428247"/>
            <a:ext cx="2682000" cy="1550531"/>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3231000" y="1428247"/>
            <a:ext cx="2682000" cy="1550531"/>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6102850" y="1428247"/>
            <a:ext cx="2682000" cy="1550531"/>
          </a:xfrm>
          <a:prstGeom prst="rect">
            <a:avLst/>
          </a:prstGeom>
        </p:spPr>
      </p:pic>
      <p:pic>
        <p:nvPicPr>
          <p:cNvPr id="9" name="Image 7" descr="preencoded.png">    </p:cNvPr>
          <p:cNvPicPr>
            <a:picLocks noChangeAspect="1"/>
          </p:cNvPicPr>
          <p:nvPr/>
        </p:nvPicPr>
        <p:blipFill>
          <a:blip r:embed="rId8"/>
          <a:stretch>
            <a:fillRect/>
          </a:stretch>
        </p:blipFill>
        <p:spPr>
          <a:xfrm>
            <a:off x="0" y="0"/>
            <a:ext cx="9144000" cy="5143500"/>
          </a:xfrm>
          <a:prstGeom prst="rect">
            <a:avLst/>
          </a:prstGeom>
        </p:spPr>
      </p:pic>
      <p:sp>
        <p:nvSpPr>
          <p:cNvPr id="10" name="Text 0"/>
          <p:cNvSpPr txBox="1"/>
          <p:nvPr/>
        </p:nvSpPr>
        <p:spPr>
          <a:xfrm>
            <a:off x="357800" y="360000"/>
            <a:ext cx="8428500" cy="985200"/>
          </a:xfrm>
          <a:prstGeom prst="rect">
            <a:avLst/>
          </a:prstGeom>
          <a:noFill/>
          <a:ln/>
        </p:spPr>
        <p:txBody>
          <a:bodyPr wrap="square" lIns="0" tIns="0" rIns="0" bIns="0" rtlCol="0" anchor="ctr"/>
          <a:lstStyle/>
          <a:p>
            <a:pPr algn="l" indent="0" marL="0">
              <a:lnSpc>
                <a:spcPct val="100000"/>
              </a:lnSpc>
              <a:buNone/>
            </a:pPr>
            <a:r>
              <a:rPr lang="en-US" sz="2700" b="1" dirty="0">
                <a:solidFill>
                  <a:srgbClr val="FFFFFF"/>
                </a:solidFill>
                <a:latin typeface="Arial" pitchFamily="34" charset="0"/>
                <a:ea typeface="Arial" pitchFamily="34" charset="-122"/>
                <a:cs typeface="Arial" pitchFamily="34" charset="-120"/>
              </a:rPr>
              <a:t>Әкиятләрдә хикәя фигыльләр
</a:t>
            </a:r>
            <a:endParaRPr lang="en-US" sz="2700" dirty="0"/>
          </a:p>
        </p:txBody>
      </p:sp>
      <p:sp>
        <p:nvSpPr>
          <p:cNvPr id="11" name="Text 1"/>
          <p:cNvSpPr txBox="1"/>
          <p:nvPr/>
        </p:nvSpPr>
        <p:spPr>
          <a:xfrm>
            <a:off x="8786050" y="4781050"/>
            <a:ext cx="358200" cy="362400"/>
          </a:xfrm>
          <a:prstGeom prst="rect">
            <a:avLst/>
          </a:prstGeom>
          <a:noFill/>
          <a:ln/>
        </p:spPr>
        <p:txBody>
          <a:bodyPr wrap="square" lIns="0" tIns="0" rIns="0" bIns="0" rtlCol="0" anchor="ctr"/>
          <a:lstStyle/>
          <a:p>
            <a:pPr algn="ctr" indent="0" marL="0">
              <a:lnSpc>
                <a:spcPct val="100000"/>
              </a:lnSpc>
              <a:buNone/>
            </a:pPr>
            <a:r>
              <a:rPr lang="en-US" sz="1000" dirty="0">
                <a:solidFill>
                  <a:srgbClr val="FFFFFF"/>
                </a:solidFill>
                <a:latin typeface="Arial" pitchFamily="34" charset="0"/>
                <a:ea typeface="Arial" pitchFamily="34" charset="-122"/>
                <a:cs typeface="Arial" pitchFamily="34" charset="-120"/>
              </a:rPr>
              <a:t>16</a:t>
            </a:r>
            <a:endParaRPr lang="en-US" sz="1000" dirty="0"/>
          </a:p>
        </p:txBody>
      </p:sp>
      <p:sp>
        <p:nvSpPr>
          <p:cNvPr id="12" name="Text 2"/>
          <p:cNvSpPr txBox="1"/>
          <p:nvPr/>
        </p:nvSpPr>
        <p:spPr>
          <a:xfrm>
            <a:off x="512725" y="3688632"/>
            <a:ext cx="2402100" cy="985200"/>
          </a:xfrm>
          <a:prstGeom prst="rect">
            <a:avLst/>
          </a:prstGeom>
          <a:noFill/>
          <a:ln/>
        </p:spPr>
        <p:txBody>
          <a:bodyPr wrap="square" lIns="0" tIns="0" rIns="0" bIns="0" rtlCol="0" anchor="t"/>
          <a:lstStyle/>
          <a:p>
            <a:pPr algn="l" indent="0" marL="0">
              <a:lnSpc>
                <a:spcPct val="100000"/>
              </a:lnSpc>
              <a:buNone/>
            </a:pPr>
            <a:r>
              <a:rPr lang="en-US" sz="1100" dirty="0">
                <a:solidFill>
                  <a:srgbClr val="000000"/>
                </a:solidFill>
                <a:latin typeface="Arial" pitchFamily="34" charset="0"/>
                <a:ea typeface="Arial" pitchFamily="34" charset="-122"/>
                <a:cs typeface="Arial" pitchFamily="34" charset="-120"/>
              </a:rPr>
              <a:t>Батыр иртән юлга китте, урман аша узды һәм ерактагы тау янына җитте. Юлда ул кече җәнлекне очратты, аңа ярдәм итте һәм алга таба кыюрак атлады. Бу күренешләр рәсемдә хәрәкәт һәм ярдәм итү мизгелен күрсәтә.
</a:t>
            </a:r>
            <a:endParaRPr lang="en-US" sz="1100" dirty="0"/>
          </a:p>
        </p:txBody>
      </p:sp>
      <p:sp>
        <p:nvSpPr>
          <p:cNvPr id="13" name="Text 3"/>
          <p:cNvSpPr txBox="1"/>
          <p:nvPr/>
        </p:nvSpPr>
        <p:spPr>
          <a:xfrm>
            <a:off x="1028975" y="3192607"/>
            <a:ext cx="1885800" cy="434100"/>
          </a:xfrm>
          <a:prstGeom prst="rect">
            <a:avLst/>
          </a:prstGeom>
          <a:noFill/>
          <a:ln/>
        </p:spPr>
        <p:txBody>
          <a:bodyPr wrap="square" lIns="0" tIns="0" rIns="0" bIns="0" rtlCol="0" anchor="ctr"/>
          <a:lstStyle/>
          <a:p>
            <a:pPr algn="l" indent="0" marL="0">
              <a:lnSpc>
                <a:spcPct val="100000"/>
              </a:lnSpc>
              <a:buNone/>
            </a:pPr>
            <a:r>
              <a:rPr lang="en-US" sz="1300" b="1" dirty="0">
                <a:solidFill>
                  <a:srgbClr val="000000"/>
                </a:solidFill>
                <a:latin typeface="Arial" pitchFamily="34" charset="0"/>
                <a:ea typeface="Arial" pitchFamily="34" charset="-122"/>
                <a:cs typeface="Arial" pitchFamily="34" charset="-120"/>
              </a:rPr>
              <a:t>Юлга чыккан батыр
</a:t>
            </a:r>
            <a:endParaRPr lang="en-US" sz="1300" dirty="0"/>
          </a:p>
        </p:txBody>
      </p:sp>
      <p:sp>
        <p:nvSpPr>
          <p:cNvPr id="14" name="Text 4"/>
          <p:cNvSpPr txBox="1"/>
          <p:nvPr/>
        </p:nvSpPr>
        <p:spPr>
          <a:xfrm>
            <a:off x="3384575" y="3688632"/>
            <a:ext cx="2402100" cy="985200"/>
          </a:xfrm>
          <a:prstGeom prst="rect">
            <a:avLst/>
          </a:prstGeom>
          <a:noFill/>
          <a:ln/>
        </p:spPr>
        <p:txBody>
          <a:bodyPr wrap="square" lIns="0" tIns="0" rIns="0" bIns="0" rtlCol="0" anchor="t"/>
          <a:lstStyle/>
          <a:p>
            <a:pPr algn="l" indent="0" marL="0">
              <a:lnSpc>
                <a:spcPct val="100000"/>
              </a:lnSpc>
              <a:buNone/>
            </a:pPr>
            <a:r>
              <a:rPr lang="en-US" sz="1100" dirty="0">
                <a:solidFill>
                  <a:srgbClr val="000000"/>
                </a:solidFill>
                <a:latin typeface="Arial" pitchFamily="34" charset="0"/>
                <a:ea typeface="Arial" pitchFamily="34" charset="-122"/>
                <a:cs typeface="Arial" pitchFamily="34" charset="-120"/>
              </a:rPr>
              <a:t>Әкият кошы күккә очты, болытлар арасыннан үтте һәм ялтыравыклы утрауга килеп төште. Анда ул дусларын тапты, алар белән сөйләште һәм шатланып җырлады. Рәсемдә күк, юл һәм очрашу мизгелләре урынлы була.
</a:t>
            </a:r>
            <a:endParaRPr lang="en-US" sz="1100" dirty="0"/>
          </a:p>
        </p:txBody>
      </p:sp>
      <p:sp>
        <p:nvSpPr>
          <p:cNvPr id="15" name="Text 5"/>
          <p:cNvSpPr txBox="1"/>
          <p:nvPr/>
        </p:nvSpPr>
        <p:spPr>
          <a:xfrm>
            <a:off x="3900825" y="3192607"/>
            <a:ext cx="1885800" cy="434100"/>
          </a:xfrm>
          <a:prstGeom prst="rect">
            <a:avLst/>
          </a:prstGeom>
          <a:noFill/>
          <a:ln/>
        </p:spPr>
        <p:txBody>
          <a:bodyPr wrap="square" lIns="0" tIns="0" rIns="0" bIns="0" rtlCol="0" anchor="ctr"/>
          <a:lstStyle/>
          <a:p>
            <a:pPr algn="l" indent="0" marL="0">
              <a:lnSpc>
                <a:spcPct val="100000"/>
              </a:lnSpc>
              <a:buNone/>
            </a:pPr>
            <a:r>
              <a:rPr lang="en-US" sz="1300" b="1" dirty="0">
                <a:solidFill>
                  <a:srgbClr val="000000"/>
                </a:solidFill>
                <a:latin typeface="Arial" pitchFamily="34" charset="0"/>
                <a:ea typeface="Arial" pitchFamily="34" charset="-122"/>
                <a:cs typeface="Arial" pitchFamily="34" charset="-120"/>
              </a:rPr>
              <a:t>Очкан кош һәм серле болыт
</a:t>
            </a:r>
            <a:endParaRPr lang="en-US" sz="1300" dirty="0"/>
          </a:p>
        </p:txBody>
      </p:sp>
      <p:sp>
        <p:nvSpPr>
          <p:cNvPr id="16" name="Text 6"/>
          <p:cNvSpPr txBox="1"/>
          <p:nvPr/>
        </p:nvSpPr>
        <p:spPr>
          <a:xfrm>
            <a:off x="6256425" y="3688632"/>
            <a:ext cx="2402100" cy="985200"/>
          </a:xfrm>
          <a:prstGeom prst="rect">
            <a:avLst/>
          </a:prstGeom>
          <a:noFill/>
          <a:ln/>
        </p:spPr>
        <p:txBody>
          <a:bodyPr wrap="square" lIns="0" tIns="0" rIns="0" bIns="0" rtlCol="0" anchor="t"/>
          <a:lstStyle/>
          <a:p>
            <a:pPr algn="l" indent="0" marL="0">
              <a:lnSpc>
                <a:spcPct val="100000"/>
              </a:lnSpc>
              <a:buNone/>
            </a:pPr>
            <a:r>
              <a:rPr lang="en-US" sz="1100" dirty="0">
                <a:solidFill>
                  <a:srgbClr val="000000"/>
                </a:solidFill>
                <a:latin typeface="Arial" pitchFamily="34" charset="0"/>
                <a:ea typeface="Arial" pitchFamily="34" charset="-122"/>
                <a:cs typeface="Arial" pitchFamily="34" charset="-120"/>
              </a:rPr>
              <a:t>Кечкенә кыз елга буена килде, егылган кәрзинне күрде һәм дусларын чакырды. Алар бергәләп ярдәм итте, кәрзинне чыгардылар һәм рәхмәт ишеттеләр. Бу эпизодта эшләр бер-бер артлы бара, шуңа сюжет бик тере яңгырый.
</a:t>
            </a:r>
            <a:endParaRPr lang="en-US" sz="1100" dirty="0"/>
          </a:p>
        </p:txBody>
      </p:sp>
      <p:sp>
        <p:nvSpPr>
          <p:cNvPr id="17" name="Text 7"/>
          <p:cNvSpPr txBox="1"/>
          <p:nvPr/>
        </p:nvSpPr>
        <p:spPr>
          <a:xfrm>
            <a:off x="6772675" y="3192607"/>
            <a:ext cx="1885800" cy="434100"/>
          </a:xfrm>
          <a:prstGeom prst="rect">
            <a:avLst/>
          </a:prstGeom>
          <a:noFill/>
          <a:ln/>
        </p:spPr>
        <p:txBody>
          <a:bodyPr wrap="square" lIns="0" tIns="0" rIns="0" bIns="0" rtlCol="0" anchor="ctr"/>
          <a:lstStyle/>
          <a:p>
            <a:pPr algn="l" indent="0" marL="0">
              <a:lnSpc>
                <a:spcPct val="100000"/>
              </a:lnSpc>
              <a:buNone/>
            </a:pPr>
            <a:r>
              <a:rPr lang="en-US" sz="1300" b="1" dirty="0">
                <a:solidFill>
                  <a:srgbClr val="000000"/>
                </a:solidFill>
                <a:latin typeface="Arial" pitchFamily="34" charset="0"/>
                <a:ea typeface="Arial" pitchFamily="34" charset="-122"/>
                <a:cs typeface="Arial" pitchFamily="34" charset="-120"/>
              </a:rPr>
              <a:t>Коткарылган дуслар
</a:t>
            </a:r>
            <a:endParaRPr lang="en-US" sz="13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2199500" y="1412720"/>
            <a:ext cx="434400" cy="434400"/>
          </a:xfrm>
          <a:prstGeom prst="rect">
            <a:avLst/>
          </a:prstGeom>
        </p:spPr>
      </p:pic>
      <p:pic>
        <p:nvPicPr>
          <p:cNvPr id="4" name="Image 2" descr="preencoded.png">    </p:cNvPr>
          <p:cNvPicPr>
            <a:picLocks noChangeAspect="1"/>
          </p:cNvPicPr>
          <p:nvPr/>
        </p:nvPicPr>
        <p:blipFill>
          <a:blip r:embed="rId3"/>
          <a:stretch>
            <a:fillRect/>
          </a:stretch>
        </p:blipFill>
        <p:spPr>
          <a:xfrm>
            <a:off x="2199500" y="3283435"/>
            <a:ext cx="434400" cy="347520"/>
          </a:xfrm>
          <a:prstGeom prst="rect">
            <a:avLst/>
          </a:prstGeom>
        </p:spPr>
      </p:pic>
      <p:pic>
        <p:nvPicPr>
          <p:cNvPr id="5" name="Image 3" descr="preencoded.png">    </p:cNvPr>
          <p:cNvPicPr>
            <a:picLocks noChangeAspect="1"/>
          </p:cNvPicPr>
          <p:nvPr/>
        </p:nvPicPr>
        <p:blipFill>
          <a:blip r:embed="rId4"/>
          <a:stretch>
            <a:fillRect/>
          </a:stretch>
        </p:blipFill>
        <p:spPr>
          <a:xfrm>
            <a:off x="6510000" y="1436854"/>
            <a:ext cx="434400" cy="386133"/>
          </a:xfrm>
          <a:prstGeom prst="rect">
            <a:avLst/>
          </a:prstGeom>
        </p:spPr>
      </p:pic>
      <p:pic>
        <p:nvPicPr>
          <p:cNvPr id="6" name="Image 4" descr="preencoded.png">    </p:cNvPr>
          <p:cNvPicPr>
            <a:picLocks noChangeAspect="1"/>
          </p:cNvPicPr>
          <p:nvPr/>
        </p:nvPicPr>
        <p:blipFill>
          <a:blip r:embed="rId5"/>
          <a:stretch>
            <a:fillRect/>
          </a:stretch>
        </p:blipFill>
        <p:spPr>
          <a:xfrm>
            <a:off x="6537150" y="3239995"/>
            <a:ext cx="380100" cy="434400"/>
          </a:xfrm>
          <a:prstGeom prst="rect">
            <a:avLst/>
          </a:prstGeom>
        </p:spPr>
      </p:pic>
      <p:sp>
        <p:nvSpPr>
          <p:cNvPr id="7" name="Text 0"/>
          <p:cNvSpPr txBox="1"/>
          <p:nvPr/>
        </p:nvSpPr>
        <p:spPr>
          <a:xfrm>
            <a:off x="8786050" y="4781050"/>
            <a:ext cx="358200" cy="362400"/>
          </a:xfrm>
          <a:prstGeom prst="rect">
            <a:avLst/>
          </a:prstGeom>
          <a:noFill/>
          <a:ln/>
        </p:spPr>
        <p:txBody>
          <a:bodyPr wrap="square" lIns="0" tIns="0" rIns="0" bIns="0" rtlCol="0" anchor="ctr"/>
          <a:lstStyle/>
          <a:p>
            <a:pPr algn="ctr" indent="0" marL="0">
              <a:lnSpc>
                <a:spcPct val="100000"/>
              </a:lnSpc>
              <a:buNone/>
            </a:pPr>
            <a:r>
              <a:rPr lang="en-US" sz="1000" dirty="0">
                <a:solidFill>
                  <a:srgbClr val="FFFFFF"/>
                </a:solidFill>
                <a:latin typeface="Arial" pitchFamily="34" charset="0"/>
                <a:ea typeface="Arial" pitchFamily="34" charset="-122"/>
                <a:cs typeface="Arial" pitchFamily="34" charset="-120"/>
              </a:rPr>
              <a:t>17</a:t>
            </a:r>
            <a:endParaRPr lang="en-US" sz="1000" dirty="0"/>
          </a:p>
        </p:txBody>
      </p:sp>
      <p:sp>
        <p:nvSpPr>
          <p:cNvPr id="8" name="Text 1"/>
          <p:cNvSpPr txBox="1"/>
          <p:nvPr/>
        </p:nvSpPr>
        <p:spPr>
          <a:xfrm>
            <a:off x="357800" y="360000"/>
            <a:ext cx="8428500" cy="985200"/>
          </a:xfrm>
          <a:prstGeom prst="rect">
            <a:avLst/>
          </a:prstGeom>
          <a:noFill/>
          <a:ln/>
        </p:spPr>
        <p:txBody>
          <a:bodyPr wrap="square" lIns="0" tIns="0" rIns="0" bIns="0" rtlCol="0" anchor="ctr"/>
          <a:lstStyle/>
          <a:p>
            <a:pPr algn="l" indent="0" marL="0">
              <a:lnSpc>
                <a:spcPct val="100000"/>
              </a:lnSpc>
              <a:buNone/>
            </a:pPr>
            <a:r>
              <a:rPr lang="en-US" sz="2700" b="1" dirty="0">
                <a:solidFill>
                  <a:srgbClr val="FFFFFF"/>
                </a:solidFill>
                <a:latin typeface="Arial" pitchFamily="34" charset="0"/>
                <a:ea typeface="Arial" pitchFamily="34" charset="-122"/>
                <a:cs typeface="Arial" pitchFamily="34" charset="-120"/>
              </a:rPr>
              <a:t>Күнегү өчен бирем үрнәкләре
</a:t>
            </a:r>
            <a:endParaRPr lang="en-US" sz="2700" dirty="0"/>
          </a:p>
        </p:txBody>
      </p:sp>
      <p:sp>
        <p:nvSpPr>
          <p:cNvPr id="9" name="Text 2"/>
          <p:cNvSpPr txBox="1"/>
          <p:nvPr/>
        </p:nvSpPr>
        <p:spPr>
          <a:xfrm>
            <a:off x="357800" y="1914650"/>
            <a:ext cx="4117800" cy="362400"/>
          </a:xfrm>
          <a:prstGeom prst="rect">
            <a:avLst/>
          </a:prstGeom>
          <a:noFill/>
          <a:ln/>
        </p:spPr>
        <p:txBody>
          <a:bodyPr wrap="square" lIns="0" tIns="0" rIns="0" bIns="0" rtlCol="0" anchor="ctr"/>
          <a:lstStyle/>
          <a:p>
            <a:pPr algn="ctr" indent="0" marL="0">
              <a:lnSpc>
                <a:spcPct val="100000"/>
              </a:lnSpc>
              <a:buNone/>
            </a:pPr>
            <a:r>
              <a:rPr lang="en-US" sz="1400" b="1" dirty="0">
                <a:solidFill>
                  <a:srgbClr val="FFFFFF"/>
                </a:solidFill>
                <a:latin typeface="Arial" pitchFamily="34" charset="0"/>
                <a:ea typeface="Arial" pitchFamily="34" charset="-122"/>
                <a:cs typeface="Arial" pitchFamily="34" charset="-120"/>
              </a:rPr>
              <a:t>Төшеп калган сүзне яз
</a:t>
            </a:r>
            <a:endParaRPr lang="en-US" sz="1400" dirty="0"/>
          </a:p>
        </p:txBody>
      </p:sp>
      <p:sp>
        <p:nvSpPr>
          <p:cNvPr id="10" name="Text 3"/>
          <p:cNvSpPr txBox="1"/>
          <p:nvPr/>
        </p:nvSpPr>
        <p:spPr>
          <a:xfrm>
            <a:off x="884750" y="2344575"/>
            <a:ext cx="3065400" cy="710700"/>
          </a:xfrm>
          <a:prstGeom prst="rect">
            <a:avLst/>
          </a:prstGeom>
          <a:noFill/>
          <a:ln/>
        </p:spPr>
        <p:txBody>
          <a:bodyPr wrap="square" lIns="0" tIns="0" rIns="0" bIns="0" rtlCol="0" anchor="t"/>
          <a:lstStyle/>
          <a:p>
            <a:pPr algn="ctr" indent="0" marL="0">
              <a:lnSpc>
                <a:spcPct val="100000"/>
              </a:lnSpc>
              <a:buNone/>
            </a:pPr>
            <a:r>
              <a:rPr lang="en-US" sz="1200" dirty="0">
                <a:solidFill>
                  <a:srgbClr val="FFFFFF"/>
                </a:solidFill>
                <a:latin typeface="Arial" pitchFamily="34" charset="0"/>
                <a:ea typeface="Arial" pitchFamily="34" charset="-122"/>
                <a:cs typeface="Arial" pitchFamily="34" charset="-120"/>
              </a:rPr>
              <a:t>«Малай ... .» кебек җөмләләрдә укучы үткән эшне белдергән сүзне сайлый. Бу кыска бирем хикәя фигыльне танырга өйрәтә.
</a:t>
            </a:r>
            <a:endParaRPr lang="en-US" sz="1200" dirty="0"/>
          </a:p>
        </p:txBody>
      </p:sp>
      <p:sp>
        <p:nvSpPr>
          <p:cNvPr id="11" name="Text 4"/>
          <p:cNvSpPr txBox="1"/>
          <p:nvPr/>
        </p:nvSpPr>
        <p:spPr>
          <a:xfrm>
            <a:off x="357800" y="3741925"/>
            <a:ext cx="4117800" cy="362400"/>
          </a:xfrm>
          <a:prstGeom prst="rect">
            <a:avLst/>
          </a:prstGeom>
          <a:noFill/>
          <a:ln/>
        </p:spPr>
        <p:txBody>
          <a:bodyPr wrap="square" lIns="0" tIns="0" rIns="0" bIns="0" rtlCol="0" anchor="ctr"/>
          <a:lstStyle/>
          <a:p>
            <a:pPr algn="ctr" indent="0" marL="0">
              <a:lnSpc>
                <a:spcPct val="100000"/>
              </a:lnSpc>
              <a:buNone/>
            </a:pPr>
            <a:r>
              <a:rPr lang="en-US" sz="1400" b="1" dirty="0">
                <a:solidFill>
                  <a:srgbClr val="FFFFFF"/>
                </a:solidFill>
                <a:latin typeface="Arial" pitchFamily="34" charset="0"/>
                <a:ea typeface="Arial" pitchFamily="34" charset="-122"/>
                <a:cs typeface="Arial" pitchFamily="34" charset="-120"/>
              </a:rPr>
              <a:t>Бергә эшләгәнне әйт
</a:t>
            </a:r>
            <a:endParaRPr lang="en-US" sz="1400" dirty="0"/>
          </a:p>
        </p:txBody>
      </p:sp>
      <p:sp>
        <p:nvSpPr>
          <p:cNvPr id="12" name="Text 5"/>
          <p:cNvSpPr txBox="1"/>
          <p:nvPr/>
        </p:nvSpPr>
        <p:spPr>
          <a:xfrm>
            <a:off x="884750" y="4171850"/>
            <a:ext cx="3065400" cy="710700"/>
          </a:xfrm>
          <a:prstGeom prst="rect">
            <a:avLst/>
          </a:prstGeom>
          <a:noFill/>
          <a:ln/>
        </p:spPr>
        <p:txBody>
          <a:bodyPr wrap="square" lIns="0" tIns="0" rIns="0" bIns="0" rtlCol="0" anchor="t"/>
          <a:lstStyle/>
          <a:p>
            <a:pPr algn="ctr" indent="0" marL="0">
              <a:lnSpc>
                <a:spcPct val="100000"/>
              </a:lnSpc>
              <a:buNone/>
            </a:pPr>
            <a:r>
              <a:rPr lang="en-US" sz="1200" dirty="0">
                <a:solidFill>
                  <a:srgbClr val="FFFFFF"/>
                </a:solidFill>
                <a:latin typeface="Arial" pitchFamily="34" charset="0"/>
                <a:ea typeface="Arial" pitchFamily="34" charset="-122"/>
                <a:cs typeface="Arial" pitchFamily="34" charset="-120"/>
              </a:rPr>
              <a:t>«Без ... .» җөмләсендә күплек сандагы хикәя фигыль кирәк. Мондый күнегү команда турында сөйләшергә һәм форманы дөрес язарга ярдәм итә.
</a:t>
            </a:r>
            <a:endParaRPr lang="en-US" sz="1200" dirty="0"/>
          </a:p>
        </p:txBody>
      </p:sp>
      <p:sp>
        <p:nvSpPr>
          <p:cNvPr id="13" name="Text 6"/>
          <p:cNvSpPr txBox="1"/>
          <p:nvPr/>
        </p:nvSpPr>
        <p:spPr>
          <a:xfrm>
            <a:off x="4668300" y="1914650"/>
            <a:ext cx="4117800" cy="362400"/>
          </a:xfrm>
          <a:prstGeom prst="rect">
            <a:avLst/>
          </a:prstGeom>
          <a:noFill/>
          <a:ln/>
        </p:spPr>
        <p:txBody>
          <a:bodyPr wrap="square" lIns="0" tIns="0" rIns="0" bIns="0" rtlCol="0" anchor="ctr"/>
          <a:lstStyle/>
          <a:p>
            <a:pPr algn="ctr" indent="0" marL="0">
              <a:lnSpc>
                <a:spcPct val="100000"/>
              </a:lnSpc>
              <a:buNone/>
            </a:pPr>
            <a:r>
              <a:rPr lang="en-US" sz="1400" b="1" dirty="0">
                <a:solidFill>
                  <a:srgbClr val="FFFFFF"/>
                </a:solidFill>
                <a:latin typeface="Arial" pitchFamily="34" charset="0"/>
                <a:ea typeface="Arial" pitchFamily="34" charset="-122"/>
                <a:cs typeface="Arial" pitchFamily="34" charset="-120"/>
              </a:rPr>
              <a:t>Дөрес фигыльне тап
</a:t>
            </a:r>
            <a:endParaRPr lang="en-US" sz="1400" dirty="0"/>
          </a:p>
        </p:txBody>
      </p:sp>
      <p:sp>
        <p:nvSpPr>
          <p:cNvPr id="14" name="Text 7"/>
          <p:cNvSpPr txBox="1"/>
          <p:nvPr/>
        </p:nvSpPr>
        <p:spPr>
          <a:xfrm>
            <a:off x="5195250" y="2344575"/>
            <a:ext cx="3065400" cy="710700"/>
          </a:xfrm>
          <a:prstGeom prst="rect">
            <a:avLst/>
          </a:prstGeom>
          <a:noFill/>
          <a:ln/>
        </p:spPr>
        <p:txBody>
          <a:bodyPr wrap="square" lIns="0" tIns="0" rIns="0" bIns="0" rtlCol="0" anchor="t"/>
          <a:lstStyle/>
          <a:p>
            <a:pPr algn="ctr" indent="0" marL="0">
              <a:lnSpc>
                <a:spcPct val="100000"/>
              </a:lnSpc>
              <a:buNone/>
            </a:pPr>
            <a:r>
              <a:rPr lang="en-US" sz="1200" dirty="0">
                <a:solidFill>
                  <a:srgbClr val="FFFFFF"/>
                </a:solidFill>
                <a:latin typeface="Arial" pitchFamily="34" charset="0"/>
                <a:ea typeface="Arial" pitchFamily="34" charset="-122"/>
                <a:cs typeface="Arial" pitchFamily="34" charset="-120"/>
              </a:rPr>
              <a:t>«Песи ... .» җөмләсенә «йоклады», «сикерде» яки «көлде» кебек сүзләр туры килергә мөмкин. Укучы мәгънә буенча иң урынлысын сайлый.
</a:t>
            </a:r>
            <a:endParaRPr lang="en-US" sz="1200" dirty="0"/>
          </a:p>
        </p:txBody>
      </p:sp>
      <p:sp>
        <p:nvSpPr>
          <p:cNvPr id="15" name="Text 8"/>
          <p:cNvSpPr txBox="1"/>
          <p:nvPr/>
        </p:nvSpPr>
        <p:spPr>
          <a:xfrm>
            <a:off x="4668300" y="3741925"/>
            <a:ext cx="4117800" cy="362400"/>
          </a:xfrm>
          <a:prstGeom prst="rect">
            <a:avLst/>
          </a:prstGeom>
          <a:noFill/>
          <a:ln/>
        </p:spPr>
        <p:txBody>
          <a:bodyPr wrap="square" lIns="0" tIns="0" rIns="0" bIns="0" rtlCol="0" anchor="ctr"/>
          <a:lstStyle/>
          <a:p>
            <a:pPr algn="ctr" indent="0" marL="0">
              <a:lnSpc>
                <a:spcPct val="100000"/>
              </a:lnSpc>
              <a:buNone/>
            </a:pPr>
            <a:r>
              <a:rPr lang="en-US" sz="1400" b="1" dirty="0">
                <a:solidFill>
                  <a:srgbClr val="FFFFFF"/>
                </a:solidFill>
                <a:latin typeface="Arial" pitchFamily="34" charset="0"/>
                <a:ea typeface="Arial" pitchFamily="34" charset="-122"/>
                <a:cs typeface="Arial" pitchFamily="34" charset="-120"/>
              </a:rPr>
              <a:t>Кыска хикәя төзе
</a:t>
            </a:r>
            <a:endParaRPr lang="en-US" sz="1400" dirty="0"/>
          </a:p>
        </p:txBody>
      </p:sp>
      <p:sp>
        <p:nvSpPr>
          <p:cNvPr id="16" name="Text 9"/>
          <p:cNvSpPr txBox="1"/>
          <p:nvPr/>
        </p:nvSpPr>
        <p:spPr>
          <a:xfrm>
            <a:off x="5195250" y="4171850"/>
            <a:ext cx="3065400" cy="710700"/>
          </a:xfrm>
          <a:prstGeom prst="rect">
            <a:avLst/>
          </a:prstGeom>
          <a:noFill/>
          <a:ln/>
        </p:spPr>
        <p:txBody>
          <a:bodyPr wrap="square" lIns="0" tIns="0" rIns="0" bIns="0" rtlCol="0" anchor="t"/>
          <a:lstStyle/>
          <a:p>
            <a:pPr algn="ctr" indent="0" marL="0">
              <a:lnSpc>
                <a:spcPct val="100000"/>
              </a:lnSpc>
              <a:buNone/>
            </a:pPr>
            <a:r>
              <a:rPr lang="en-US" sz="1200" dirty="0">
                <a:solidFill>
                  <a:srgbClr val="FFFFFF"/>
                </a:solidFill>
                <a:latin typeface="Arial" pitchFamily="34" charset="0"/>
                <a:ea typeface="Arial" pitchFamily="34" charset="-122"/>
                <a:cs typeface="Arial" pitchFamily="34" charset="-120"/>
              </a:rPr>
              <a:t>Бирелгән сүзләрдән кечкенә хикәя төзеп була: барды, уйнады, көлде, кайтты. Шушы тәртип укучының сөйләмен баета һәм хәтерне ныгытa.
</a:t>
            </a:r>
            <a:endParaRPr lang="en-US" sz="12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357800" y="360000"/>
            <a:ext cx="8428500" cy="985200"/>
          </a:xfrm>
          <a:prstGeom prst="rect">
            <a:avLst/>
          </a:prstGeom>
          <a:noFill/>
          <a:ln/>
        </p:spPr>
        <p:txBody>
          <a:bodyPr wrap="square" lIns="0" tIns="0" rIns="0" bIns="0" rtlCol="0" anchor="ctr"/>
          <a:lstStyle/>
          <a:p>
            <a:pPr algn="l" indent="0" marL="0">
              <a:lnSpc>
                <a:spcPct val="100000"/>
              </a:lnSpc>
              <a:buNone/>
            </a:pPr>
            <a:r>
              <a:rPr lang="en-US" sz="2700" b="1" dirty="0">
                <a:solidFill>
                  <a:srgbClr val="000000"/>
                </a:solidFill>
                <a:latin typeface="Arial" pitchFamily="34" charset="0"/>
                <a:ea typeface="Arial" pitchFamily="34" charset="-122"/>
                <a:cs typeface="Arial" pitchFamily="34" charset="-120"/>
              </a:rPr>
              <a:t>Көндәлек сөйләмдә куллану
</a:t>
            </a:r>
            <a:endParaRPr lang="en-US" sz="2700" dirty="0"/>
          </a:p>
        </p:txBody>
      </p:sp>
      <p:sp>
        <p:nvSpPr>
          <p:cNvPr id="8" name="Text 1"/>
          <p:cNvSpPr txBox="1"/>
          <p:nvPr/>
        </p:nvSpPr>
        <p:spPr>
          <a:xfrm>
            <a:off x="8786050" y="4781050"/>
            <a:ext cx="358200" cy="362400"/>
          </a:xfrm>
          <a:prstGeom prst="rect">
            <a:avLst/>
          </a:prstGeom>
          <a:noFill/>
          <a:ln/>
        </p:spPr>
        <p:txBody>
          <a:bodyPr wrap="square" lIns="0" tIns="0" rIns="0" bIns="0" rtlCol="0" anchor="ctr"/>
          <a:lstStyle/>
          <a:p>
            <a:pPr algn="ctr" indent="0" marL="0">
              <a:lnSpc>
                <a:spcPct val="100000"/>
              </a:lnSpc>
              <a:buNone/>
            </a:pPr>
            <a:r>
              <a:rPr lang="en-US" sz="1000" dirty="0">
                <a:solidFill>
                  <a:srgbClr val="FFFFFF"/>
                </a:solidFill>
                <a:latin typeface="Arial" pitchFamily="34" charset="0"/>
                <a:ea typeface="Arial" pitchFamily="34" charset="-122"/>
                <a:cs typeface="Arial" pitchFamily="34" charset="-120"/>
              </a:rPr>
              <a:t>18</a:t>
            </a:r>
            <a:endParaRPr lang="en-US" sz="1000" dirty="0"/>
          </a:p>
        </p:txBody>
      </p:sp>
      <p:sp>
        <p:nvSpPr>
          <p:cNvPr id="9" name="Text 2"/>
          <p:cNvSpPr txBox="1"/>
          <p:nvPr/>
        </p:nvSpPr>
        <p:spPr>
          <a:xfrm>
            <a:off x="530150" y="2101325"/>
            <a:ext cx="2383500" cy="398100"/>
          </a:xfrm>
          <a:prstGeom prst="rect">
            <a:avLst/>
          </a:prstGeom>
          <a:noFill/>
          <a:ln/>
        </p:spPr>
        <p:txBody>
          <a:bodyPr wrap="square" lIns="0" tIns="0" rIns="0" bIns="0" rtlCol="0" anchor="ctr"/>
          <a:lstStyle/>
          <a:p>
            <a:pPr algn="l" indent="0" marL="0">
              <a:lnSpc>
                <a:spcPct val="100000"/>
              </a:lnSpc>
              <a:buNone/>
            </a:pPr>
            <a:r>
              <a:rPr lang="en-US" sz="1700" b="1" dirty="0">
                <a:solidFill>
                  <a:srgbClr val="9B3BEF"/>
                </a:solidFill>
                <a:latin typeface="Arial" pitchFamily="34" charset="0"/>
                <a:ea typeface="Arial" pitchFamily="34" charset="-122"/>
                <a:cs typeface="Arial" pitchFamily="34" charset="-120"/>
              </a:rPr>
              <a:t>Иртән
</a:t>
            </a:r>
            <a:endParaRPr lang="en-US" sz="1700" dirty="0"/>
          </a:p>
        </p:txBody>
      </p:sp>
      <p:sp>
        <p:nvSpPr>
          <p:cNvPr id="10" name="Text 3"/>
          <p:cNvSpPr txBox="1"/>
          <p:nvPr/>
        </p:nvSpPr>
        <p:spPr>
          <a:xfrm>
            <a:off x="530150" y="2659550"/>
            <a:ext cx="2383500" cy="1057200"/>
          </a:xfrm>
          <a:prstGeom prst="rect">
            <a:avLst/>
          </a:prstGeom>
          <a:noFill/>
          <a:ln/>
        </p:spPr>
        <p:txBody>
          <a:bodyPr wrap="square" lIns="0" tIns="0" rIns="0" bIns="0" rtlCol="0" anchor="t"/>
          <a:lstStyle/>
          <a:p>
            <a:pPr algn="l" indent="0" marL="0">
              <a:lnSpc>
                <a:spcPct val="100000"/>
              </a:lnSpc>
              <a:buNone/>
            </a:pPr>
            <a:r>
              <a:rPr lang="en-US" sz="1300" dirty="0">
                <a:solidFill>
                  <a:srgbClr val="FFFFFF"/>
                </a:solidFill>
                <a:latin typeface="Arial" pitchFamily="34" charset="0"/>
                <a:ea typeface="Arial" pitchFamily="34" charset="-122"/>
                <a:cs typeface="Arial" pitchFamily="34" charset="-120"/>
              </a:rPr>
              <a:t>Иртән кеше үз көнен «тордым» кебек сүзләр белән башлый. Бу сүз башланган эшне күрсәтә һәм сөйләмне шунда ук аңлаешлы итә.
</a:t>
            </a:r>
            <a:endParaRPr lang="en-US" sz="1300" dirty="0"/>
          </a:p>
        </p:txBody>
      </p:sp>
      <p:sp>
        <p:nvSpPr>
          <p:cNvPr id="11" name="Text 4"/>
          <p:cNvSpPr txBox="1"/>
          <p:nvPr/>
        </p:nvSpPr>
        <p:spPr>
          <a:xfrm>
            <a:off x="3403650" y="2646125"/>
            <a:ext cx="2383500" cy="398100"/>
          </a:xfrm>
          <a:prstGeom prst="rect">
            <a:avLst/>
          </a:prstGeom>
          <a:noFill/>
          <a:ln/>
        </p:spPr>
        <p:txBody>
          <a:bodyPr wrap="square" lIns="0" tIns="0" rIns="0" bIns="0" rtlCol="0" anchor="ctr"/>
          <a:lstStyle/>
          <a:p>
            <a:pPr algn="l" indent="0" marL="0">
              <a:lnSpc>
                <a:spcPct val="100000"/>
              </a:lnSpc>
              <a:buNone/>
            </a:pPr>
            <a:r>
              <a:rPr lang="en-US" sz="1700" b="1" dirty="0">
                <a:solidFill>
                  <a:srgbClr val="9B3BEF"/>
                </a:solidFill>
                <a:latin typeface="Arial" pitchFamily="34" charset="0"/>
                <a:ea typeface="Arial" pitchFamily="34" charset="-122"/>
                <a:cs typeface="Arial" pitchFamily="34" charset="-120"/>
              </a:rPr>
              <a:t>Мәктәптә
</a:t>
            </a:r>
            <a:endParaRPr lang="en-US" sz="1700" dirty="0"/>
          </a:p>
        </p:txBody>
      </p:sp>
      <p:sp>
        <p:nvSpPr>
          <p:cNvPr id="12" name="Text 5"/>
          <p:cNvSpPr txBox="1"/>
          <p:nvPr/>
        </p:nvSpPr>
        <p:spPr>
          <a:xfrm>
            <a:off x="3403650" y="3204350"/>
            <a:ext cx="2383500" cy="1057200"/>
          </a:xfrm>
          <a:prstGeom prst="rect">
            <a:avLst/>
          </a:prstGeom>
          <a:noFill/>
          <a:ln/>
        </p:spPr>
        <p:txBody>
          <a:bodyPr wrap="square" lIns="0" tIns="0" rIns="0" bIns="0" rtlCol="0" anchor="t"/>
          <a:lstStyle/>
          <a:p>
            <a:pPr algn="l" indent="0" marL="0">
              <a:lnSpc>
                <a:spcPct val="100000"/>
              </a:lnSpc>
              <a:buNone/>
            </a:pPr>
            <a:r>
              <a:rPr lang="en-US" sz="1300" dirty="0">
                <a:solidFill>
                  <a:srgbClr val="FFFFFF"/>
                </a:solidFill>
                <a:latin typeface="Arial" pitchFamily="34" charset="0"/>
                <a:ea typeface="Arial" pitchFamily="34" charset="-122"/>
                <a:cs typeface="Arial" pitchFamily="34" charset="-120"/>
              </a:rPr>
              <a:t>Аннары «бардым», «тыңладым», «яздым» кебек фигыльләр килә. Алар көне буе булган вакыйгаларны бер тәртипкә сала һәм хикәяне җыйнак итә.
</a:t>
            </a:r>
            <a:endParaRPr lang="en-US" sz="1300" dirty="0"/>
          </a:p>
        </p:txBody>
      </p:sp>
      <p:sp>
        <p:nvSpPr>
          <p:cNvPr id="13" name="Text 6"/>
          <p:cNvSpPr txBox="1"/>
          <p:nvPr/>
        </p:nvSpPr>
        <p:spPr>
          <a:xfrm>
            <a:off x="6277025" y="3190925"/>
            <a:ext cx="2383500" cy="398100"/>
          </a:xfrm>
          <a:prstGeom prst="rect">
            <a:avLst/>
          </a:prstGeom>
          <a:noFill/>
          <a:ln/>
        </p:spPr>
        <p:txBody>
          <a:bodyPr wrap="square" lIns="0" tIns="0" rIns="0" bIns="0" rtlCol="0" anchor="ctr"/>
          <a:lstStyle/>
          <a:p>
            <a:pPr algn="l" indent="0" marL="0">
              <a:lnSpc>
                <a:spcPct val="100000"/>
              </a:lnSpc>
              <a:buNone/>
            </a:pPr>
            <a:r>
              <a:rPr lang="en-US" sz="1700" b="1" dirty="0">
                <a:solidFill>
                  <a:srgbClr val="9B3BEF"/>
                </a:solidFill>
                <a:latin typeface="Arial" pitchFamily="34" charset="0"/>
                <a:ea typeface="Arial" pitchFamily="34" charset="-122"/>
                <a:cs typeface="Arial" pitchFamily="34" charset="-120"/>
              </a:rPr>
              <a:t>Кич белән
</a:t>
            </a:r>
            <a:endParaRPr lang="en-US" sz="1700" dirty="0"/>
          </a:p>
        </p:txBody>
      </p:sp>
      <p:sp>
        <p:nvSpPr>
          <p:cNvPr id="14" name="Text 7"/>
          <p:cNvSpPr txBox="1"/>
          <p:nvPr/>
        </p:nvSpPr>
        <p:spPr>
          <a:xfrm>
            <a:off x="6277025" y="3749150"/>
            <a:ext cx="2383500" cy="1057200"/>
          </a:xfrm>
          <a:prstGeom prst="rect">
            <a:avLst/>
          </a:prstGeom>
          <a:noFill/>
          <a:ln/>
        </p:spPr>
        <p:txBody>
          <a:bodyPr wrap="square" lIns="0" tIns="0" rIns="0" bIns="0" rtlCol="0" anchor="t"/>
          <a:lstStyle/>
          <a:p>
            <a:pPr algn="l" indent="0" marL="0">
              <a:lnSpc>
                <a:spcPct val="100000"/>
              </a:lnSpc>
              <a:buNone/>
            </a:pPr>
            <a:r>
              <a:rPr lang="en-US" sz="1300" dirty="0">
                <a:solidFill>
                  <a:srgbClr val="FFFFFF"/>
                </a:solidFill>
                <a:latin typeface="Arial" pitchFamily="34" charset="0"/>
                <a:ea typeface="Arial" pitchFamily="34" charset="-122"/>
                <a:cs typeface="Arial" pitchFamily="34" charset="-120"/>
              </a:rPr>
              <a:t>Кичен «ял иттем», «укыдым», «кайттым» дип әйтеп була. Мондый сүзләр көн ахырын күрсәтә һәм сөйләүне тәмамлый.
</a:t>
            </a:r>
            <a:endParaRPr lang="en-US" sz="13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357800" y="360000"/>
            <a:ext cx="8428500" cy="1007700"/>
          </a:xfrm>
          <a:prstGeom prst="rect">
            <a:avLst/>
          </a:prstGeom>
          <a:noFill/>
          <a:ln/>
        </p:spPr>
        <p:txBody>
          <a:bodyPr wrap="square" lIns="0" tIns="0" rIns="0" bIns="0" rtlCol="0" anchor="ctr"/>
          <a:lstStyle/>
          <a:p>
            <a:pPr algn="l" indent="0" marL="0">
              <a:lnSpc>
                <a:spcPct val="100000"/>
              </a:lnSpc>
              <a:buNone/>
            </a:pPr>
            <a:r>
              <a:rPr lang="en-US" sz="2700" b="1" dirty="0">
                <a:solidFill>
                  <a:srgbClr val="FFFFFF"/>
                </a:solidFill>
                <a:latin typeface="Arial" pitchFamily="34" charset="0"/>
                <a:ea typeface="Arial" pitchFamily="34" charset="-122"/>
                <a:cs typeface="Arial" pitchFamily="34" charset="-120"/>
              </a:rPr>
              <a:t>Истә калдыру өчен кыска кагыйдәләр
</a:t>
            </a:r>
            <a:endParaRPr lang="en-US" sz="2700" dirty="0"/>
          </a:p>
        </p:txBody>
      </p:sp>
      <p:sp>
        <p:nvSpPr>
          <p:cNvPr id="5" name="Text 1"/>
          <p:cNvSpPr txBox="1"/>
          <p:nvPr/>
        </p:nvSpPr>
        <p:spPr>
          <a:xfrm>
            <a:off x="518575" y="2038275"/>
            <a:ext cx="2349600" cy="2548500"/>
          </a:xfrm>
          <a:prstGeom prst="rect">
            <a:avLst/>
          </a:prstGeom>
          <a:noFill/>
          <a:ln/>
        </p:spPr>
        <p:txBody>
          <a:bodyPr wrap="square" lIns="0" tIns="0" rIns="0" bIns="0" rtlCol="0" anchor="t"/>
          <a:lstStyle/>
          <a:p>
            <a:pPr algn="l" indent="0" marL="0">
              <a:lnSpc>
                <a:spcPct val="100000"/>
              </a:lnSpc>
              <a:buNone/>
            </a:pPr>
            <a:r>
              <a:rPr lang="en-US" sz="1400" dirty="0">
                <a:solidFill>
                  <a:srgbClr val="FFFFFF"/>
                </a:solidFill>
                <a:latin typeface="Arial" pitchFamily="34" charset="0"/>
                <a:ea typeface="Arial" pitchFamily="34" charset="-122"/>
                <a:cs typeface="Arial" pitchFamily="34" charset="-120"/>
              </a:rPr>
              <a:t>Башта эшне белдергән сүзне тап. Ул нәрсә булуын уйлап кара: кеше эш башкарамы, әллә бары тик хәлне генә әйтәме. Бу беренче адым ярдәм итә.
</a:t>
            </a:r>
            <a:endParaRPr lang="en-US" sz="1400" dirty="0"/>
          </a:p>
        </p:txBody>
      </p:sp>
      <p:sp>
        <p:nvSpPr>
          <p:cNvPr id="6" name="Text 2"/>
          <p:cNvSpPr txBox="1"/>
          <p:nvPr/>
        </p:nvSpPr>
        <p:spPr>
          <a:xfrm>
            <a:off x="3397125" y="2038225"/>
            <a:ext cx="2349600" cy="2548500"/>
          </a:xfrm>
          <a:prstGeom prst="rect">
            <a:avLst/>
          </a:prstGeom>
          <a:noFill/>
          <a:ln/>
        </p:spPr>
        <p:txBody>
          <a:bodyPr wrap="square" lIns="0" tIns="0" rIns="0" bIns="0" rtlCol="0" anchor="t"/>
          <a:lstStyle/>
          <a:p>
            <a:pPr algn="l" indent="0" marL="0">
              <a:lnSpc>
                <a:spcPct val="100000"/>
              </a:lnSpc>
              <a:buNone/>
            </a:pPr>
            <a:r>
              <a:rPr lang="en-US" sz="1400" dirty="0">
                <a:solidFill>
                  <a:srgbClr val="FFFFFF"/>
                </a:solidFill>
                <a:latin typeface="Arial" pitchFamily="34" charset="0"/>
                <a:ea typeface="Arial" pitchFamily="34" charset="-122"/>
                <a:cs typeface="Arial" pitchFamily="34" charset="-120"/>
              </a:rPr>
              <a:t>Аннары үткән вакытны тикшер. Әгәр сүз «инде булган» вакыйганы күрсәтсә, аның хикәя фигыль булу мөмкинлеге зур. Шуннан соң кушымчаны игътибар белән кара.
</a:t>
            </a:r>
            <a:endParaRPr lang="en-US" sz="1400" dirty="0"/>
          </a:p>
        </p:txBody>
      </p:sp>
      <p:sp>
        <p:nvSpPr>
          <p:cNvPr id="7" name="Text 3"/>
          <p:cNvSpPr txBox="1"/>
          <p:nvPr/>
        </p:nvSpPr>
        <p:spPr>
          <a:xfrm>
            <a:off x="6275825" y="2038275"/>
            <a:ext cx="2349600" cy="2548500"/>
          </a:xfrm>
          <a:prstGeom prst="rect">
            <a:avLst/>
          </a:prstGeom>
          <a:noFill/>
          <a:ln/>
        </p:spPr>
        <p:txBody>
          <a:bodyPr wrap="square" lIns="0" tIns="0" rIns="0" bIns="0" rtlCol="0" anchor="t"/>
          <a:lstStyle/>
          <a:p>
            <a:pPr algn="l" indent="0" marL="0">
              <a:lnSpc>
                <a:spcPct val="100000"/>
              </a:lnSpc>
              <a:buNone/>
            </a:pPr>
            <a:r>
              <a:rPr lang="en-US" sz="1400" dirty="0">
                <a:solidFill>
                  <a:srgbClr val="FFFFFF"/>
                </a:solidFill>
                <a:latin typeface="Arial" pitchFamily="34" charset="0"/>
                <a:ea typeface="Arial" pitchFamily="34" charset="-122"/>
                <a:cs typeface="Arial" pitchFamily="34" charset="-120"/>
              </a:rPr>
              <a:t>«-ды/-де, -ты/-те» кушымчаларын истә калдыр һәм җөмләдә мисал белән тикшер. Кыска кабатлау сүзләрне тиз табарга һәм дөрес язарга өйрәтә.
</a:t>
            </a:r>
            <a:endParaRPr lang="en-US" sz="1400" dirty="0"/>
          </a:p>
        </p:txBody>
      </p:sp>
      <p:sp>
        <p:nvSpPr>
          <p:cNvPr id="8" name="Text 4"/>
          <p:cNvSpPr txBox="1"/>
          <p:nvPr/>
        </p:nvSpPr>
        <p:spPr>
          <a:xfrm>
            <a:off x="8786050" y="4781050"/>
            <a:ext cx="358200" cy="362400"/>
          </a:xfrm>
          <a:prstGeom prst="rect">
            <a:avLst/>
          </a:prstGeom>
          <a:noFill/>
          <a:ln/>
        </p:spPr>
        <p:txBody>
          <a:bodyPr wrap="square" lIns="0" tIns="0" rIns="0" bIns="0" rtlCol="0" anchor="ctr"/>
          <a:lstStyle/>
          <a:p>
            <a:pPr algn="ctr" indent="0" marL="0">
              <a:lnSpc>
                <a:spcPct val="100000"/>
              </a:lnSpc>
              <a:buNone/>
            </a:pPr>
            <a:r>
              <a:rPr lang="en-US" sz="1000" dirty="0">
                <a:solidFill>
                  <a:srgbClr val="FFFFFF"/>
                </a:solidFill>
                <a:latin typeface="Arial" pitchFamily="34" charset="0"/>
                <a:ea typeface="Arial" pitchFamily="34" charset="-122"/>
                <a:cs typeface="Arial" pitchFamily="34" charset="-120"/>
              </a:rPr>
              <a:t>19</a:t>
            </a:r>
            <a:endParaRPr lang="en-US" sz="10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sp>
        <p:nvSpPr>
          <p:cNvPr id="3" name="Text 0"/>
          <p:cNvSpPr txBox="1"/>
          <p:nvPr/>
        </p:nvSpPr>
        <p:spPr>
          <a:xfrm>
            <a:off x="650500" y="1177075"/>
            <a:ext cx="3561900" cy="2811000"/>
          </a:xfrm>
          <a:prstGeom prst="rect">
            <a:avLst/>
          </a:prstGeom>
          <a:noFill/>
          <a:ln/>
        </p:spPr>
        <p:txBody>
          <a:bodyPr wrap="square" lIns="0" tIns="0" rIns="0" bIns="0" rtlCol="0" anchor="ctr"/>
          <a:lstStyle/>
          <a:p>
            <a:pPr algn="l" indent="0" marL="0">
              <a:lnSpc>
                <a:spcPct val="90000"/>
              </a:lnSpc>
              <a:buNone/>
            </a:pPr>
            <a:r>
              <a:rPr lang="en-US" sz="3500" b="1" dirty="0">
                <a:solidFill>
                  <a:srgbClr val="9B3BEF"/>
                </a:solidFill>
                <a:latin typeface="Arial" pitchFamily="34" charset="0"/>
                <a:ea typeface="Arial" pitchFamily="34" charset="-122"/>
                <a:cs typeface="Arial" pitchFamily="34" charset="-120"/>
              </a:rPr>
              <a:t>Йомгак: хикәя фигыль нәрсәгә өйрәтә
</a:t>
            </a:r>
            <a:endParaRPr lang="en-US" sz="3500" dirty="0"/>
          </a:p>
        </p:txBody>
      </p:sp>
      <p:sp>
        <p:nvSpPr>
          <p:cNvPr id="4" name="Text 1"/>
          <p:cNvSpPr txBox="1"/>
          <p:nvPr/>
        </p:nvSpPr>
        <p:spPr>
          <a:xfrm>
            <a:off x="5193900" y="1436550"/>
            <a:ext cx="3591000" cy="2270400"/>
          </a:xfrm>
          <a:prstGeom prst="rect">
            <a:avLst/>
          </a:prstGeom>
          <a:noFill/>
          <a:ln/>
        </p:spPr>
        <p:txBody>
          <a:bodyPr wrap="square" lIns="0" tIns="0" rIns="0" bIns="0" rtlCol="0" anchor="ctr"/>
          <a:lstStyle/>
          <a:p>
            <a:pPr algn="l" indent="0" marL="0">
              <a:lnSpc>
                <a:spcPct val="100000"/>
              </a:lnSpc>
              <a:buNone/>
            </a:pPr>
            <a:r>
              <a:rPr lang="en-US" sz="1700" dirty="0">
                <a:solidFill>
                  <a:srgbClr val="FFFFFF"/>
                </a:solidFill>
                <a:latin typeface="Arial" pitchFamily="34" charset="0"/>
                <a:ea typeface="Arial" pitchFamily="34" charset="-122"/>
                <a:cs typeface="Arial" pitchFamily="34" charset="-120"/>
              </a:rPr>
              <a:t>Хикәя фигыль үткән вакыйганы кыска, төгәл һәм матур итеп сөйләргә ярдәм итә. Ул җөмләгә тәртип кертә, сөйләмне җанландыра һәм 4 нче сыйныф укучысына татар телен ышанычлырак кулланырга өйрәтә.
</a:t>
            </a:r>
            <a:endParaRPr lang="en-US" sz="17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20</Slides>
  <Notes>20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2026-05-21T13:34:37Z</dcterms:created>
  <dcterms:modified xsi:type="dcterms:W3CDTF">2026-05-21T13:34:37Z</dcterms:modified>
</cp:coreProperties>
</file>