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image" Target="../media/image-1-2.jpe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jpe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slideLayout" Target="../slideLayouts/slideLayout1.xml"/><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slideLayout" Target="../slideLayouts/slideLayout1.xml"/><Relationship Id="rId7"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slideLayout" Target="../slideLayouts/slideLayout1.xml"/><Relationship Id="rId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slideLayout" Target="../slideLayouts/slideLayout1.xml"/><Relationship Id="rId7"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png"/><Relationship Id="rId4" Type="http://schemas.openxmlformats.org/officeDocument/2006/relationships/image" Target="../media/image-9-4.png"/><Relationship Id="rId5" Type="http://schemas.openxmlformats.org/officeDocument/2006/relationships/image" Target="../media/image-9-5.png"/><Relationship Id="rId6" Type="http://schemas.openxmlformats.org/officeDocument/2006/relationships/image" Target="../media/image-9-6.png"/><Relationship Id="rId7" Type="http://schemas.openxmlformats.org/officeDocument/2006/relationships/slideLayout" Target="../slideLayouts/slideLayout1.xml"/><Relationship Id="rId8"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image" Target="../media/image-10-5.png"/><Relationship Id="rId6" Type="http://schemas.openxmlformats.org/officeDocument/2006/relationships/slideLayout" Target="../slideLayouts/slideLayout1.xml"/><Relationship Id="rId7"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slideLayout" Target="../slideLayouts/slideLayout1.xml"/><Relationship Id="rId6"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jpeg"/><Relationship Id="rId3" Type="http://schemas.openxmlformats.org/officeDocument/2006/relationships/image" Target="../media/image-12-3.jpeg"/><Relationship Id="rId4" Type="http://schemas.openxmlformats.org/officeDocument/2006/relationships/image" Target="../media/image-12-4.jpe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slideLayout" Target="../slideLayouts/slideLayout1.xml"/><Relationship Id="rId5"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slideLayout" Target="../slideLayouts/slideLayout1.xml"/><Relationship Id="rId4"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image" Target="../media/image-15-3.png"/><Relationship Id="rId4" Type="http://schemas.openxmlformats.org/officeDocument/2006/relationships/slideLayout" Target="../slideLayouts/slideLayout1.xml"/><Relationship Id="rId5"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png"/><Relationship Id="rId3" Type="http://schemas.openxmlformats.org/officeDocument/2006/relationships/slideLayout" Target="../slideLayouts/slideLayout1.xml"/><Relationship Id="rId4"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slideLayout" Target="../slideLayouts/slideLayout1.xml"/><Relationship Id="rId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slideLayout" Target="../slideLayouts/slideLayout1.xml"/><Relationship Id="rId6"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png"/><Relationship Id="rId3" Type="http://schemas.openxmlformats.org/officeDocument/2006/relationships/slideLayout" Target="../slideLayouts/slideLayout1.xml"/><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1032" y="909450"/>
            <a:ext cx="3225035" cy="3324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4701450" y="2432550"/>
            <a:ext cx="3902400" cy="974400"/>
          </a:xfrm>
          <a:prstGeom prst="rect">
            <a:avLst/>
          </a:prstGeom>
          <a:noFill/>
          <a:ln/>
        </p:spPr>
        <p:txBody>
          <a:bodyPr wrap="square" lIns="0" tIns="0" rIns="0" bIns="0" rtlCol="0" anchor="t"/>
          <a:lstStyle/>
          <a:p>
            <a:pPr algn="l" indent="0" marL="0">
              <a:lnSpc>
                <a:spcPct val="90000"/>
              </a:lnSpc>
              <a:buNone/>
            </a:pPr>
            <a:r>
              <a:rPr lang="en-US" sz="1854" dirty="0">
                <a:solidFill>
                  <a:srgbClr val="362711"/>
                </a:solidFill>
                <a:latin typeface="Arial" pitchFamily="34" charset="0"/>
                <a:ea typeface="Arial" pitchFamily="34" charset="-122"/>
                <a:cs typeface="Arial" pitchFamily="34" charset="-120"/>
              </a:rPr>
              <a:t>Домашнее задание по английскому языку в 5 классе: зачем оно нужно и как помогает учиться
</a:t>
            </a:r>
            <a:pPr algn="l" indent="0" marL="0">
              <a:lnSpc>
                <a:spcPct val="90000"/>
              </a:lnSpc>
              <a:buNone/>
            </a:pPr>
            <a:r>
              <a:rPr lang="en-US" sz="1854"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55" dirty="0">
                <a:solidFill>
                  <a:srgbClr val="362711"/>
                </a:solidFill>
                <a:latin typeface="Arial" pitchFamily="34" charset="0"/>
                <a:ea typeface="Arial" pitchFamily="34" charset="-122"/>
                <a:cs typeface="Arial" pitchFamily="34" charset="-120"/>
              </a:rPr>
              <a:t>Понятные задания помогают учиться регулярно и без лишнего стресса.
</a:t>
            </a:r>
            <a:endParaRPr lang="en-US" sz="1854" dirty="0"/>
          </a:p>
        </p:txBody>
      </p:sp>
      <p:sp>
        <p:nvSpPr>
          <p:cNvPr id="6" name="Text 1"/>
          <p:cNvSpPr txBox="1"/>
          <p:nvPr/>
        </p:nvSpPr>
        <p:spPr>
          <a:xfrm>
            <a:off x="4701450" y="4215550"/>
            <a:ext cx="4130700" cy="623700"/>
          </a:xfrm>
          <a:prstGeom prst="rect">
            <a:avLst/>
          </a:prstGeom>
          <a:noFill/>
          <a:ln/>
        </p:spPr>
        <p:txBody>
          <a:bodyPr wrap="square" lIns="0" tIns="0" rIns="0" bIns="0" rtlCol="0" anchor="b"/>
          <a:lstStyle/>
          <a:p>
            <a:pPr algn="l" indent="0" marL="0">
              <a:lnSpc>
                <a:spcPct val="100000"/>
              </a:lnSpc>
              <a:buNone/>
            </a:pPr>
            <a:r>
              <a:rPr lang="en-US" sz="1100" dirty="0">
                <a:solidFill>
                  <a:srgbClr val="362711"/>
                </a:solidFill>
                <a:latin typeface="Arial" pitchFamily="34" charset="0"/>
                <a:ea typeface="Arial" pitchFamily="34" charset="-122"/>
                <a:cs typeface="Arial" pitchFamily="34" charset="-120"/>
              </a:rPr>
              <a:t>
</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49607" y="932125"/>
            <a:ext cx="3502085" cy="33246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491775" y="2381075"/>
            <a:ext cx="3994500" cy="1934700"/>
          </a:xfrm>
          <a:prstGeom prst="rect">
            <a:avLst/>
          </a:prstGeom>
          <a:noFill/>
          <a:ln/>
        </p:spPr>
        <p:txBody>
          <a:bodyPr wrap="square" lIns="0" tIns="0" rIns="0" bIns="0" rtlCol="0" anchor="b"/>
          <a:lstStyle/>
          <a:p>
            <a:pPr algn="l" indent="0" marL="0">
              <a:lnSpc>
                <a:spcPct val="115000"/>
              </a:lnSpc>
              <a:buNone/>
            </a:pPr>
            <a:r>
              <a:rPr lang="en-US" sz="1200" dirty="0">
                <a:solidFill>
                  <a:srgbClr val="362711"/>
                </a:solidFill>
                <a:latin typeface="Arial" pitchFamily="34" charset="0"/>
                <a:ea typeface="Arial" pitchFamily="34" charset="-122"/>
                <a:cs typeface="Arial" pitchFamily="34" charset="-120"/>
              </a:rPr>
              <a:t>В пятом классе английский становится насыщеннее: слов больше, правила сложнее, тексты длиннее. Домашняя работа помогает спокойно закреплять урок, тренировать разные навыки и учиться пользоваться словарём и образцом.
</a:t>
            </a:r>
            <a:endParaRPr lang="en-US" sz="1200" dirty="0"/>
          </a:p>
        </p:txBody>
      </p:sp>
      <p:sp>
        <p:nvSpPr>
          <p:cNvPr id="7"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2</a:t>
            </a:r>
            <a:endParaRPr lang="en-US" sz="700" dirty="0"/>
          </a:p>
        </p:txBody>
      </p:sp>
      <p:sp>
        <p:nvSpPr>
          <p:cNvPr id="8" name="Text 2"/>
          <p:cNvSpPr txBox="1"/>
          <p:nvPr/>
        </p:nvSpPr>
        <p:spPr>
          <a:xfrm>
            <a:off x="491775" y="480000"/>
            <a:ext cx="3994500" cy="13845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Почему домашняя работа по английскому в 5 классе особенно важна
</a:t>
            </a:r>
            <a:endParaRPr lang="en-US" sz="2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68900" y="480000"/>
            <a:ext cx="8206200" cy="6531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Какие задания по английскому языку задают в 5 классе
</a:t>
            </a:r>
            <a:endParaRPr lang="en-US" sz="2600" dirty="0"/>
          </a:p>
        </p:txBody>
      </p:sp>
      <p:sp>
        <p:nvSpPr>
          <p:cNvPr id="9"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3</a:t>
            </a:r>
            <a:endParaRPr lang="en-US" sz="700" dirty="0"/>
          </a:p>
        </p:txBody>
      </p:sp>
      <p:sp>
        <p:nvSpPr>
          <p:cNvPr id="10" name="Text 2"/>
          <p:cNvSpPr txBox="1"/>
          <p:nvPr/>
        </p:nvSpPr>
        <p:spPr>
          <a:xfrm>
            <a:off x="468900" y="1604375"/>
            <a:ext cx="26499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Новые слова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Ученики учат лексику по теме урока, повторяют перевод и написание, а затем используют слова в коротких фразах. Так словарь запоминается не отдельно, а в контексте.
</a:t>
            </a:r>
            <a:endParaRPr lang="en-US" sz="1059" dirty="0"/>
          </a:p>
        </p:txBody>
      </p:sp>
      <p:sp>
        <p:nvSpPr>
          <p:cNvPr id="11" name="Text 3"/>
          <p:cNvSpPr txBox="1"/>
          <p:nvPr/>
        </p:nvSpPr>
        <p:spPr>
          <a:xfrm>
            <a:off x="3286350" y="3055625"/>
            <a:ext cx="2571300" cy="967500"/>
          </a:xfrm>
          <a:prstGeom prst="rect">
            <a:avLst/>
          </a:prstGeom>
          <a:noFill/>
          <a:ln/>
        </p:spPr>
        <p:txBody>
          <a:bodyPr wrap="square" lIns="0" tIns="0" rIns="0" bIns="0" rtlCol="0" anchor="t"/>
          <a:lstStyle/>
          <a:p>
            <a:pPr algn="l" indent="0" marL="0">
              <a:lnSpc>
                <a:spcPct val="115000"/>
              </a:lnSpc>
              <a:buNone/>
            </a:pPr>
            <a:r>
              <a:rPr lang="en-US" sz="1027" b="1" dirty="0">
                <a:solidFill>
                  <a:srgbClr val="362711"/>
                </a:solidFill>
                <a:latin typeface="Arial" pitchFamily="34" charset="0"/>
                <a:ea typeface="Arial" pitchFamily="34" charset="-122"/>
                <a:cs typeface="Arial" pitchFamily="34" charset="-120"/>
              </a:rPr>
              <a:t>Письмо и диалоги
</a:t>
            </a:r>
            <a:pPr algn="l" indent="0" marL="0">
              <a:lnSpc>
                <a:spcPct val="115000"/>
              </a:lnSpc>
              <a:buNone/>
            </a:pPr>
            <a:r>
              <a:rPr lang="en-US" sz="257"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27" dirty="0">
                <a:solidFill>
                  <a:srgbClr val="362711"/>
                </a:solidFill>
                <a:latin typeface="Arial" pitchFamily="34" charset="0"/>
                <a:ea typeface="Arial" pitchFamily="34" charset="-122"/>
                <a:cs typeface="Arial" pitchFamily="34" charset="-120"/>
              </a:rPr>
              <a:t>Пятиклассники списывают, дописывают или составляют диалоги, а иногда переводят короткие фразы. Это тренирует аккуратность, орфографию и умение строить простые реплики по теме.
</a:t>
            </a:r>
            <a:endParaRPr lang="en-US" sz="1027" dirty="0"/>
          </a:p>
        </p:txBody>
      </p:sp>
      <p:sp>
        <p:nvSpPr>
          <p:cNvPr id="12" name="Text 4"/>
          <p:cNvSpPr txBox="1"/>
          <p:nvPr/>
        </p:nvSpPr>
        <p:spPr>
          <a:xfrm>
            <a:off x="468900" y="3043150"/>
            <a:ext cx="26499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Чтение и вопросы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Часто нужно прочитать небольшой текст и ответить на вопросы. Это развивает понимание смысла, умение находить нужную информацию и не теряться, если встречаются незнакомые слова.
</a:t>
            </a:r>
            <a:endParaRPr lang="en-US" sz="1059" dirty="0"/>
          </a:p>
        </p:txBody>
      </p:sp>
      <p:sp>
        <p:nvSpPr>
          <p:cNvPr id="13" name="Text 5"/>
          <p:cNvSpPr txBox="1"/>
          <p:nvPr/>
        </p:nvSpPr>
        <p:spPr>
          <a:xfrm>
            <a:off x="3286350" y="1610612"/>
            <a:ext cx="2571300" cy="967500"/>
          </a:xfrm>
          <a:prstGeom prst="rect">
            <a:avLst/>
          </a:prstGeom>
          <a:noFill/>
          <a:ln/>
        </p:spPr>
        <p:txBody>
          <a:bodyPr wrap="square" lIns="0" tIns="0" rIns="0" bIns="0" rtlCol="0" anchor="t"/>
          <a:lstStyle/>
          <a:p>
            <a:pPr algn="l" indent="0" marL="0">
              <a:lnSpc>
                <a:spcPct val="115000"/>
              </a:lnSpc>
              <a:buNone/>
            </a:pPr>
            <a:r>
              <a:rPr lang="en-US" sz="943" b="1" dirty="0">
                <a:solidFill>
                  <a:srgbClr val="362711"/>
                </a:solidFill>
                <a:latin typeface="Arial" pitchFamily="34" charset="0"/>
                <a:ea typeface="Arial" pitchFamily="34" charset="-122"/>
                <a:cs typeface="Arial" pitchFamily="34" charset="-120"/>
              </a:rPr>
              <a:t>Грамматические упражнения
</a:t>
            </a:r>
            <a:pPr algn="l" indent="0" marL="0">
              <a:lnSpc>
                <a:spcPct val="115000"/>
              </a:lnSpc>
              <a:buNone/>
            </a:pPr>
            <a:r>
              <a:rPr lang="en-US" sz="236"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943" dirty="0">
                <a:solidFill>
                  <a:srgbClr val="362711"/>
                </a:solidFill>
                <a:latin typeface="Arial" pitchFamily="34" charset="0"/>
                <a:ea typeface="Arial" pitchFamily="34" charset="-122"/>
                <a:cs typeface="Arial" pitchFamily="34" charset="-120"/>
              </a:rPr>
              <a:t>В заданиях на правила нужно вставлять слова, выбирать правильную форму глагола или составлять предложения по образцу. Такие упражнения помогают быстрее освоить Present Simple и другие базовые конструкции.
</a:t>
            </a:r>
            <a:endParaRPr lang="en-US" sz="943" dirty="0"/>
          </a:p>
        </p:txBody>
      </p:sp>
      <p:sp>
        <p:nvSpPr>
          <p:cNvPr id="14" name="Text 6"/>
          <p:cNvSpPr txBox="1"/>
          <p:nvPr/>
        </p:nvSpPr>
        <p:spPr>
          <a:xfrm>
            <a:off x="6025200" y="1610612"/>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Устная и творческая работа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Иногда задают подготовить короткий рассказ, прослушать запись или сделать мини-проект о семье, школе, хобби или животном. Такие задания развивают говорение, слух и самостоятельность.
</a:t>
            </a:r>
            <a:endParaRPr lang="en-US" sz="1059"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215015" y="1394038"/>
            <a:ext cx="4713969" cy="2253000"/>
          </a:xfrm>
          <a:prstGeom prst="rect">
            <a:avLst/>
          </a:prstGeom>
        </p:spPr>
      </p:pic>
      <p:sp>
        <p:nvSpPr>
          <p:cNvPr id="4" name="Text 0"/>
          <p:cNvSpPr txBox="1"/>
          <p:nvPr/>
        </p:nvSpPr>
        <p:spPr>
          <a:xfrm>
            <a:off x="4791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Короткие задания выполняются быстрее, а больше всего времени требует работа, где нужно самостоятельно вспоминать слова, писать и оформлять ответ.
</a:t>
            </a:r>
            <a:endParaRPr lang="en-US" sz="1000" dirty="0"/>
          </a:p>
        </p:txBody>
      </p:sp>
      <p:sp>
        <p:nvSpPr>
          <p:cNvPr id="5" name="Text 1"/>
          <p:cNvSpPr txBox="1"/>
          <p:nvPr/>
        </p:nvSpPr>
        <p:spPr>
          <a:xfrm>
            <a:off x="540000" y="4644025"/>
            <a:ext cx="8064000" cy="230700"/>
          </a:xfrm>
          <a:prstGeom prst="rect">
            <a:avLst/>
          </a:prstGeom>
          <a:noFill/>
          <a:ln/>
        </p:spPr>
        <p:txBody>
          <a:bodyPr wrap="square" lIns="0" tIns="0" rIns="0" bIns="0" rtlCol="0" anchor="t"/>
          <a:lstStyle/>
          <a:p>
            <a:pPr algn="ctr" indent="0" marL="0">
              <a:lnSpc>
                <a:spcPct val="100000"/>
              </a:lnSpc>
              <a:buNone/>
            </a:pPr>
            <a:r>
              <a:rPr lang="en-US" sz="900" dirty="0">
                <a:solidFill>
                  <a:srgbClr val="362711"/>
                </a:solidFill>
                <a:latin typeface="Arial" pitchFamily="34" charset="0"/>
                <a:ea typeface="Arial" pitchFamily="34" charset="-122"/>
                <a:cs typeface="Arial" pitchFamily="34" charset="-120"/>
              </a:rPr>
              <a:t>Школьная практика организации домашней работы
</a:t>
            </a:r>
            <a:endParaRPr lang="en-US" sz="900" dirty="0"/>
          </a:p>
        </p:txBody>
      </p:sp>
      <p:sp>
        <p:nvSpPr>
          <p:cNvPr id="6" name="Text 2"/>
          <p:cNvSpPr txBox="1"/>
          <p:nvPr/>
        </p:nvSpPr>
        <p:spPr>
          <a:xfrm>
            <a:off x="540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Ниже показаны ориентиры по времени для разных видов работы. Реальная длительность зависит от темы, объёма и уровня подготовки ученика.
</a:t>
            </a:r>
            <a:endParaRPr lang="en-US" sz="1000" dirty="0"/>
          </a:p>
        </p:txBody>
      </p:sp>
      <p:sp>
        <p:nvSpPr>
          <p:cNvPr id="7" name="Text 3"/>
          <p:cNvSpPr txBox="1"/>
          <p:nvPr/>
        </p:nvSpPr>
        <p:spPr>
          <a:xfrm>
            <a:off x="491775" y="480000"/>
            <a:ext cx="8206200" cy="7338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Сколько времени может занимать домашнее задание по английскому
</a:t>
            </a:r>
            <a:endParaRPr lang="en-US" sz="2600" dirty="0"/>
          </a:p>
        </p:txBody>
      </p:sp>
      <p:sp>
        <p:nvSpPr>
          <p:cNvPr id="8"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4</a:t>
            </a:r>
            <a:endParaRPr lang="en-US" sz="7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776234" y="1220200"/>
            <a:ext cx="2827482" cy="34758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8900" y="480000"/>
            <a:ext cx="8206200" cy="6315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Домашняя работа по английскому в режиме дня пятиклассника
</a:t>
            </a:r>
            <a:endParaRPr lang="en-US" sz="2600" dirty="0"/>
          </a:p>
        </p:txBody>
      </p:sp>
      <p:sp>
        <p:nvSpPr>
          <p:cNvPr id="8"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5</a:t>
            </a:r>
            <a:endParaRPr lang="en-US" sz="700" dirty="0"/>
          </a:p>
        </p:txBody>
      </p:sp>
      <p:sp>
        <p:nvSpPr>
          <p:cNvPr id="9" name="Text 2"/>
          <p:cNvSpPr txBox="1"/>
          <p:nvPr/>
        </p:nvSpPr>
        <p:spPr>
          <a:xfrm>
            <a:off x="672750" y="2530292"/>
            <a:ext cx="4982400" cy="823500"/>
          </a:xfrm>
          <a:prstGeom prst="rect">
            <a:avLst/>
          </a:prstGeom>
          <a:noFill/>
          <a:ln/>
        </p:spPr>
        <p:txBody>
          <a:bodyPr wrap="square" lIns="0" tIns="0" rIns="0" bIns="0" rtlCol="0" anchor="ctr"/>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Постоянное место
</a:t>
            </a:r>
            <a:pPr algn="l" indent="0" marL="0">
              <a:lnSpc>
                <a:spcPct val="115000"/>
              </a:lnSpc>
              <a:buNone/>
            </a:pPr>
            <a:r>
              <a:rPr lang="en-US" sz="5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Для занятий важно спокойное место без лишнего шума, где рядом лежат учебник, тетрадь, словарь и ручка. Когда всё под рукой, меньше пауз и отвлечений.
</a:t>
            </a:r>
            <a:endParaRPr lang="en-US" sz="1200" dirty="0"/>
          </a:p>
        </p:txBody>
      </p:sp>
      <p:sp>
        <p:nvSpPr>
          <p:cNvPr id="10" name="Text 3"/>
          <p:cNvSpPr txBox="1"/>
          <p:nvPr/>
        </p:nvSpPr>
        <p:spPr>
          <a:xfrm>
            <a:off x="672750" y="1369450"/>
            <a:ext cx="4982400" cy="823500"/>
          </a:xfrm>
          <a:prstGeom prst="rect">
            <a:avLst/>
          </a:prstGeom>
          <a:noFill/>
          <a:ln/>
        </p:spPr>
        <p:txBody>
          <a:bodyPr wrap="square" lIns="0" tIns="0" rIns="0" bIns="0" rtlCol="0" anchor="ctr"/>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После отдыха
</a:t>
            </a:r>
            <a:pPr algn="l" indent="0" marL="0">
              <a:lnSpc>
                <a:spcPct val="115000"/>
              </a:lnSpc>
              <a:buNone/>
            </a:pPr>
            <a:r>
              <a:rPr lang="en-US" sz="5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Лучше всего садиться за английский не сразу после уроков, а после короткого отдыха и перекуса. Тогда ребёнку легче сосредоточиться и не делать работу на автомате.
</a:t>
            </a:r>
            <a:endParaRPr lang="en-US" sz="1200" dirty="0"/>
          </a:p>
        </p:txBody>
      </p:sp>
      <p:sp>
        <p:nvSpPr>
          <p:cNvPr id="11" name="Text 4"/>
          <p:cNvSpPr txBox="1"/>
          <p:nvPr/>
        </p:nvSpPr>
        <p:spPr>
          <a:xfrm>
            <a:off x="672750" y="3721921"/>
            <a:ext cx="4982400" cy="823500"/>
          </a:xfrm>
          <a:prstGeom prst="rect">
            <a:avLst/>
          </a:prstGeom>
          <a:noFill/>
          <a:ln/>
        </p:spPr>
        <p:txBody>
          <a:bodyPr wrap="square" lIns="0" tIns="0" rIns="0" bIns="0" rtlCol="0" anchor="ctr"/>
          <a:lstStyle/>
          <a:p>
            <a:pPr algn="l" indent="0" marL="0">
              <a:lnSpc>
                <a:spcPct val="115000"/>
              </a:lnSpc>
              <a:buNone/>
            </a:pPr>
            <a:r>
              <a:rPr lang="en-US" sz="1200" b="1" dirty="0">
                <a:solidFill>
                  <a:srgbClr val="362711"/>
                </a:solidFill>
                <a:latin typeface="Arial" pitchFamily="34" charset="0"/>
                <a:ea typeface="Arial" pitchFamily="34" charset="-122"/>
                <a:cs typeface="Arial" pitchFamily="34" charset="-120"/>
              </a:rPr>
              <a:t>Одно и то же время
</a:t>
            </a:r>
            <a:pPr algn="l" indent="0" marL="0">
              <a:lnSpc>
                <a:spcPct val="115000"/>
              </a:lnSpc>
              <a:buNone/>
            </a:pPr>
            <a:r>
              <a:rPr lang="en-US" sz="5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Если выполнять задания примерно в одно и то же время, возникает полезная привычка. Ребёнок быстрее включается в работу и меньше откладывает её на вечер.
</a:t>
            </a:r>
            <a:endParaRPr lang="en-US" sz="12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53150" y="1960991"/>
            <a:ext cx="7855800" cy="247576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1290550"/>
            <a:ext cx="8084700" cy="3363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Последовательность основана на типичном алгоритме выполнения домашних заданий в школе.
</a:t>
            </a:r>
            <a:endParaRPr lang="en-US" sz="1100" dirty="0"/>
          </a:p>
        </p:txBody>
      </p:sp>
      <p:sp>
        <p:nvSpPr>
          <p:cNvPr id="6" name="Text 1"/>
          <p:cNvSpPr txBox="1"/>
          <p:nvPr/>
        </p:nvSpPr>
        <p:spPr>
          <a:xfrm>
            <a:off x="540000" y="480000"/>
            <a:ext cx="80847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 выполнять задание по английскому без ошибок и спешки
</a:t>
            </a:r>
            <a:endParaRPr lang="en-US" sz="2600" dirty="0"/>
          </a:p>
        </p:txBody>
      </p:sp>
      <p:sp>
        <p:nvSpPr>
          <p:cNvPr id="7" name="Text 2"/>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6</a:t>
            </a:r>
            <a:endParaRPr lang="en-US" sz="7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5319" y="1291100"/>
            <a:ext cx="338513" cy="300900"/>
          </a:xfrm>
          <a:prstGeom prst="rect">
            <a:avLst/>
          </a:prstGeom>
        </p:spPr>
      </p:pic>
      <p:pic>
        <p:nvPicPr>
          <p:cNvPr id="4" name="Image 2" descr="preencoded.png">    </p:cNvPr>
          <p:cNvPicPr>
            <a:picLocks noChangeAspect="1"/>
          </p:cNvPicPr>
          <p:nvPr/>
        </p:nvPicPr>
        <p:blipFill>
          <a:blip r:embed="rId3"/>
          <a:stretch>
            <a:fillRect/>
          </a:stretch>
        </p:blipFill>
        <p:spPr>
          <a:xfrm>
            <a:off x="4763444" y="1291100"/>
            <a:ext cx="338513" cy="300900"/>
          </a:xfrm>
          <a:prstGeom prst="rect">
            <a:avLst/>
          </a:prstGeom>
        </p:spPr>
      </p:pic>
      <p:pic>
        <p:nvPicPr>
          <p:cNvPr id="5" name="Image 3" descr="preencoded.png">    </p:cNvPr>
          <p:cNvPicPr>
            <a:picLocks noChangeAspect="1"/>
          </p:cNvPicPr>
          <p:nvPr/>
        </p:nvPicPr>
        <p:blipFill>
          <a:blip r:embed="rId4"/>
          <a:stretch>
            <a:fillRect/>
          </a:stretch>
        </p:blipFill>
        <p:spPr>
          <a:xfrm>
            <a:off x="702475" y="3059858"/>
            <a:ext cx="364200" cy="291360"/>
          </a:xfrm>
          <a:prstGeom prst="rect">
            <a:avLst/>
          </a:prstGeom>
        </p:spPr>
      </p:pic>
      <p:pic>
        <p:nvPicPr>
          <p:cNvPr id="6" name="Image 4" descr="preencoded.png">    </p:cNvPr>
          <p:cNvPicPr>
            <a:picLocks noChangeAspect="1"/>
          </p:cNvPicPr>
          <p:nvPr/>
        </p:nvPicPr>
        <p:blipFill>
          <a:blip r:embed="rId5"/>
          <a:stretch>
            <a:fillRect/>
          </a:stretch>
        </p:blipFill>
        <p:spPr>
          <a:xfrm>
            <a:off x="4782250" y="3055087"/>
            <a:ext cx="300900" cy="300900"/>
          </a:xfrm>
          <a:prstGeom prst="rect">
            <a:avLst/>
          </a:prstGeom>
        </p:spPr>
      </p:pic>
      <p:sp>
        <p:nvSpPr>
          <p:cNvPr id="7" name="Text 0"/>
          <p:cNvSpPr txBox="1"/>
          <p:nvPr/>
        </p:nvSpPr>
        <p:spPr>
          <a:xfrm>
            <a:off x="468900" y="480000"/>
            <a:ext cx="8206200" cy="429300"/>
          </a:xfrm>
          <a:prstGeom prst="rect">
            <a:avLst/>
          </a:prstGeom>
          <a:noFill/>
          <a:ln/>
        </p:spPr>
        <p:txBody>
          <a:bodyPr wrap="square" lIns="0" tIns="0" rIns="0" bIns="0" rtlCol="0" anchor="t"/>
          <a:lstStyle/>
          <a:p>
            <a:pPr algn="ctr" indent="0" marL="0">
              <a:lnSpc>
                <a:spcPct val="90000"/>
              </a:lnSpc>
              <a:buNone/>
            </a:pPr>
            <a:r>
              <a:rPr lang="en-US" sz="2407" dirty="0">
                <a:solidFill>
                  <a:srgbClr val="362711"/>
                </a:solidFill>
                <a:latin typeface="Arial" pitchFamily="34" charset="0"/>
                <a:ea typeface="Arial" pitchFamily="34" charset="-122"/>
                <a:cs typeface="Arial" pitchFamily="34" charset="-120"/>
              </a:rPr>
              <a:t>Чем домашнее задание помогает в изучении английского
</a:t>
            </a:r>
            <a:endParaRPr lang="en-US" sz="2407" dirty="0"/>
          </a:p>
        </p:txBody>
      </p:sp>
      <p:sp>
        <p:nvSpPr>
          <p:cNvPr id="8" name="Text 1"/>
          <p:cNvSpPr txBox="1"/>
          <p:nvPr/>
        </p:nvSpPr>
        <p:spPr>
          <a:xfrm>
            <a:off x="702475" y="1819288"/>
            <a:ext cx="3647700" cy="8370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Регулярные короткие тексты учат находить знакомые слова, понимать общий смысл и не теряться перед новым заданием. Постепенно ребёнок читает увереннее и быстрее.
</a:t>
            </a:r>
            <a:endParaRPr lang="en-US" sz="1000" dirty="0"/>
          </a:p>
        </p:txBody>
      </p:sp>
      <p:sp>
        <p:nvSpPr>
          <p:cNvPr id="9" name="Text 2"/>
          <p:cNvSpPr txBox="1"/>
          <p:nvPr/>
        </p:nvSpPr>
        <p:spPr>
          <a:xfrm>
            <a:off x="1170325" y="1289775"/>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Чтение без страха
</a:t>
            </a:r>
            <a:endParaRPr lang="en-US" sz="1300" dirty="0"/>
          </a:p>
        </p:txBody>
      </p:sp>
      <p:sp>
        <p:nvSpPr>
          <p:cNvPr id="10" name="Text 3"/>
          <p:cNvSpPr txBox="1"/>
          <p:nvPr/>
        </p:nvSpPr>
        <p:spPr>
          <a:xfrm>
            <a:off x="4750600" y="1819250"/>
            <a:ext cx="3647700" cy="8370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Повторение слов дома помогает запоминать их написание и замечать, где в английском буквы не совпадают со звучанием. Это особенно важно при списывании и диктанте.
</a:t>
            </a:r>
            <a:endParaRPr lang="en-US" sz="1000" dirty="0"/>
          </a:p>
        </p:txBody>
      </p:sp>
      <p:sp>
        <p:nvSpPr>
          <p:cNvPr id="11" name="Text 4"/>
          <p:cNvSpPr txBox="1"/>
          <p:nvPr/>
        </p:nvSpPr>
        <p:spPr>
          <a:xfrm>
            <a:off x="5218375" y="1289775"/>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Правильное написание
</a:t>
            </a:r>
            <a:endParaRPr lang="en-US" sz="1300" dirty="0"/>
          </a:p>
        </p:txBody>
      </p:sp>
      <p:sp>
        <p:nvSpPr>
          <p:cNvPr id="12" name="Text 5"/>
          <p:cNvSpPr txBox="1"/>
          <p:nvPr/>
        </p:nvSpPr>
        <p:spPr>
          <a:xfrm>
            <a:off x="702475" y="3542500"/>
            <a:ext cx="3647700" cy="8370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Подготовка диалога или короткого рассказа тренирует умение говорить простыми фразами. Ученику легче отвечать на уроке, если он уже проговаривал материал дома.
</a:t>
            </a:r>
            <a:endParaRPr lang="en-US" sz="1000" dirty="0"/>
          </a:p>
        </p:txBody>
      </p:sp>
      <p:sp>
        <p:nvSpPr>
          <p:cNvPr id="13" name="Text 6"/>
          <p:cNvSpPr txBox="1"/>
          <p:nvPr/>
        </p:nvSpPr>
        <p:spPr>
          <a:xfrm>
            <a:off x="1170325" y="3049200"/>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Устная речь
</a:t>
            </a:r>
            <a:endParaRPr lang="en-US" sz="1300" dirty="0"/>
          </a:p>
        </p:txBody>
      </p:sp>
      <p:sp>
        <p:nvSpPr>
          <p:cNvPr id="14" name="Text 7"/>
          <p:cNvSpPr txBox="1"/>
          <p:nvPr/>
        </p:nvSpPr>
        <p:spPr>
          <a:xfrm>
            <a:off x="4750600" y="3566200"/>
            <a:ext cx="3647700" cy="8133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Домашняя работа приучает вспоминать правила, замечать окончания и проверять себя по образцу. Такие небольшие повторения делают знания прочнее, чем одно заучивание перед уроком.
</a:t>
            </a:r>
            <a:endParaRPr lang="en-US" sz="1000" dirty="0"/>
          </a:p>
        </p:txBody>
      </p:sp>
      <p:sp>
        <p:nvSpPr>
          <p:cNvPr id="15" name="Text 8"/>
          <p:cNvSpPr txBox="1"/>
          <p:nvPr/>
        </p:nvSpPr>
        <p:spPr>
          <a:xfrm>
            <a:off x="5218375" y="3049201"/>
            <a:ext cx="3180000" cy="300900"/>
          </a:xfrm>
          <a:prstGeom prst="rect">
            <a:avLst/>
          </a:prstGeom>
          <a:noFill/>
          <a:ln/>
        </p:spPr>
        <p:txBody>
          <a:bodyPr wrap="square" lIns="0" tIns="0" rIns="0" bIns="0" rtlCol="0" anchor="ctr"/>
          <a:lstStyle/>
          <a:p>
            <a:pPr algn="l" indent="0" marL="0">
              <a:lnSpc>
                <a:spcPct val="115000"/>
              </a:lnSpc>
              <a:buNone/>
            </a:pPr>
            <a:r>
              <a:rPr lang="en-US" sz="1300" dirty="0">
                <a:solidFill>
                  <a:srgbClr val="362711"/>
                </a:solidFill>
                <a:latin typeface="Arial" pitchFamily="34" charset="0"/>
                <a:ea typeface="Arial" pitchFamily="34" charset="-122"/>
                <a:cs typeface="Arial" pitchFamily="34" charset="-120"/>
              </a:rPr>
              <a:t>Память и внимание
</a:t>
            </a:r>
            <a:endParaRPr lang="en-US" sz="1300" dirty="0"/>
          </a:p>
        </p:txBody>
      </p:sp>
      <p:sp>
        <p:nvSpPr>
          <p:cNvPr id="16" name="Text 9"/>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7</a:t>
            </a:r>
            <a:endParaRPr lang="en-US" sz="7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Школьная практика выполнения домашних заданий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На задержку чаще всего влияют отвлечения и откладывание начала работы. Если сразу разобрать задание и убрать лишние помехи, выполнить его становится заметно легче.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Главные препятствия связаны не со сложностью самой темы, а с организацией времени, вниманием и привычкой начинать работу вовремя.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Что чаще всего мешает выполнить английский вовремя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8</a:t>
            </a:r>
            <a:endParaRPr lang="en-US" sz="7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468900" y="480000"/>
            <a:ext cx="8206200" cy="6531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Типичные ошибки пятиклассников в английском домашнем задании
</a:t>
            </a:r>
            <a:endParaRPr lang="en-US" sz="2600" dirty="0"/>
          </a:p>
        </p:txBody>
      </p:sp>
      <p:sp>
        <p:nvSpPr>
          <p:cNvPr id="9"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9</a:t>
            </a:r>
            <a:endParaRPr lang="en-US" sz="700" dirty="0"/>
          </a:p>
        </p:txBody>
      </p:sp>
      <p:sp>
        <p:nvSpPr>
          <p:cNvPr id="10" name="Text 2"/>
          <p:cNvSpPr txBox="1"/>
          <p:nvPr/>
        </p:nvSpPr>
        <p:spPr>
          <a:xfrm>
            <a:off x="468900" y="1604375"/>
            <a:ext cx="26499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Пропуски в словах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Часто ученики переписывают слово не до конца или меняют буквы местами. Из-за этого даже знакомое слово выглядит неверно, а смысл и оценка могут пострадать.
</a:t>
            </a:r>
            <a:endParaRPr lang="en-US" sz="1059" dirty="0"/>
          </a:p>
        </p:txBody>
      </p:sp>
      <p:sp>
        <p:nvSpPr>
          <p:cNvPr id="11" name="Text 3"/>
          <p:cNvSpPr txBox="1"/>
          <p:nvPr/>
        </p:nvSpPr>
        <p:spPr>
          <a:xfrm>
            <a:off x="3286350" y="3055625"/>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Знаки и заглавные буквы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В английском важно не забывать точку, вопросительный знак, заглавные буквы в именах и названиях. Такие детали кажутся мелкими, но они влияют на аккуратность работы.
</a:t>
            </a:r>
            <a:endParaRPr lang="en-US" sz="1059" dirty="0"/>
          </a:p>
        </p:txBody>
      </p:sp>
      <p:sp>
        <p:nvSpPr>
          <p:cNvPr id="12" name="Text 4"/>
          <p:cNvSpPr txBox="1"/>
          <p:nvPr/>
        </p:nvSpPr>
        <p:spPr>
          <a:xfrm>
            <a:off x="468900" y="3043150"/>
            <a:ext cx="26499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Путаница в правилах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Ошибки в артиклях a и the, в формах глагола to be и в окончаниях -s встречаются очень часто. Они показывают, что правило ещё не закрепилось.
</a:t>
            </a:r>
            <a:endParaRPr lang="en-US" sz="1059" dirty="0"/>
          </a:p>
        </p:txBody>
      </p:sp>
      <p:sp>
        <p:nvSpPr>
          <p:cNvPr id="13" name="Text 5"/>
          <p:cNvSpPr txBox="1"/>
          <p:nvPr/>
        </p:nvSpPr>
        <p:spPr>
          <a:xfrm>
            <a:off x="3286350" y="1610612"/>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Невнимательное чтение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Некоторые ошибки появляются просто потому, что ребёнок не дочитал инструкцию до конца. Тогда он выполняет не то задание, пропускает шаги или отвечает не на тот вопрос.
</a:t>
            </a:r>
            <a:endParaRPr lang="en-US" sz="1059" dirty="0"/>
          </a:p>
        </p:txBody>
      </p:sp>
      <p:sp>
        <p:nvSpPr>
          <p:cNvPr id="14" name="Text 6"/>
          <p:cNvSpPr txBox="1"/>
          <p:nvPr/>
        </p:nvSpPr>
        <p:spPr>
          <a:xfrm>
            <a:off x="6025200" y="1610612"/>
            <a:ext cx="2571300" cy="967500"/>
          </a:xfrm>
          <a:prstGeom prst="rect">
            <a:avLst/>
          </a:prstGeom>
          <a:noFill/>
          <a:ln/>
        </p:spPr>
        <p:txBody>
          <a:bodyPr wrap="square" lIns="0" tIns="0" rIns="0" bIns="0" rtlCol="0" anchor="t"/>
          <a:lstStyle/>
          <a:p>
            <a:pPr algn="l" indent="0" marL="0">
              <a:lnSpc>
                <a:spcPct val="115000"/>
              </a:lnSpc>
              <a:buNone/>
            </a:pPr>
            <a:r>
              <a:rPr lang="en-US" sz="1059" b="1" dirty="0">
                <a:solidFill>
                  <a:srgbClr val="362711"/>
                </a:solidFill>
                <a:latin typeface="Arial" pitchFamily="34" charset="0"/>
                <a:ea typeface="Arial" pitchFamily="34" charset="-122"/>
                <a:cs typeface="Arial" pitchFamily="34" charset="-120"/>
              </a:rPr>
              <a:t>Списывание без понимания
</a:t>
            </a:r>
            <a:pPr algn="l" indent="0" marL="0">
              <a:lnSpc>
                <a:spcPct val="115000"/>
              </a:lnSpc>
              <a:buNone/>
            </a:pPr>
            <a:r>
              <a:rPr lang="en-US" sz="26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059" dirty="0">
                <a:solidFill>
                  <a:srgbClr val="362711"/>
                </a:solidFill>
                <a:latin typeface="Arial" pitchFamily="34" charset="0"/>
                <a:ea typeface="Arial" pitchFamily="34" charset="-122"/>
                <a:cs typeface="Arial" pitchFamily="34" charset="-120"/>
              </a:rPr>
              <a:t>Если ученик переписывает ответ, не разобравшись в нём, ошибка быстро повторяется снова. Гораздо полезнее сначала понять правило, а потом записывать решение своими словами.
</a:t>
            </a:r>
            <a:endParaRPr lang="en-US" sz="1059"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468900" y="480000"/>
            <a:ext cx="8206200" cy="6075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Роль родителей и взрослых при выполнении английского
</a:t>
            </a:r>
            <a:endParaRPr lang="en-US" sz="2600" dirty="0"/>
          </a:p>
        </p:txBody>
      </p:sp>
      <p:sp>
        <p:nvSpPr>
          <p:cNvPr id="8"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10</a:t>
            </a:r>
            <a:endParaRPr lang="en-US" sz="700" dirty="0"/>
          </a:p>
        </p:txBody>
      </p:sp>
      <p:sp>
        <p:nvSpPr>
          <p:cNvPr id="9" name="Text 2"/>
          <p:cNvSpPr txBox="1"/>
          <p:nvPr/>
        </p:nvSpPr>
        <p:spPr>
          <a:xfrm>
            <a:off x="720350" y="1656491"/>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Проверить организацию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Сначала стоит убедиться, что ребёнок знает срок сдачи, открыл нужный учебник и сел за работу в спокойной обстановке. Это помогает начать без суеты и лишних поисков.
</a:t>
            </a:r>
            <a:endParaRPr lang="en-US" sz="1170" dirty="0"/>
          </a:p>
        </p:txBody>
      </p:sp>
      <p:sp>
        <p:nvSpPr>
          <p:cNvPr id="10" name="Text 3"/>
          <p:cNvSpPr txBox="1"/>
          <p:nvPr/>
        </p:nvSpPr>
        <p:spPr>
          <a:xfrm>
            <a:off x="720350" y="3282575"/>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Поддержать, но не заменить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Взрослым важно не делать упражнение вместо ученика и не переписывать всё заново. Лучше направить его вопросом, чтобы он вспомнил слово, правило или порядок действий.
</a:t>
            </a:r>
            <a:endParaRPr lang="en-US" sz="1170" dirty="0"/>
          </a:p>
        </p:txBody>
      </p:sp>
      <p:sp>
        <p:nvSpPr>
          <p:cNvPr id="11" name="Text 4"/>
          <p:cNvSpPr txBox="1"/>
          <p:nvPr/>
        </p:nvSpPr>
        <p:spPr>
          <a:xfrm>
            <a:off x="4850000" y="3282575"/>
            <a:ext cx="3537900" cy="954000"/>
          </a:xfrm>
          <a:prstGeom prst="rect">
            <a:avLst/>
          </a:prstGeom>
          <a:noFill/>
          <a:ln/>
        </p:spPr>
        <p:txBody>
          <a:bodyPr wrap="square" lIns="0" tIns="0" rIns="0" bIns="0" rtlCol="0" anchor="t"/>
          <a:lstStyle/>
          <a:p>
            <a:pPr algn="l" indent="0" marL="0">
              <a:lnSpc>
                <a:spcPct val="115000"/>
              </a:lnSpc>
              <a:buNone/>
            </a:pPr>
            <a:r>
              <a:rPr lang="en-US" sz="1125" b="1" dirty="0">
                <a:solidFill>
                  <a:srgbClr val="362711"/>
                </a:solidFill>
                <a:latin typeface="Arial" pitchFamily="34" charset="0"/>
                <a:ea typeface="Arial" pitchFamily="34" charset="-122"/>
                <a:cs typeface="Arial" pitchFamily="34" charset="-120"/>
              </a:rPr>
              <a:t>Проверить результат
</a:t>
            </a:r>
            <a:pPr algn="l" indent="0" marL="0">
              <a:lnSpc>
                <a:spcPct val="115000"/>
              </a:lnSpc>
              <a:buNone/>
            </a:pPr>
            <a:r>
              <a:rPr lang="en-US" sz="656"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25" dirty="0">
                <a:solidFill>
                  <a:srgbClr val="362711"/>
                </a:solidFill>
                <a:latin typeface="Arial" pitchFamily="34" charset="0"/>
                <a:ea typeface="Arial" pitchFamily="34" charset="-122"/>
                <a:cs typeface="Arial" pitchFamily="34" charset="-120"/>
              </a:rPr>
              <a:t>После выполнения полезно вместе посмотреть, нет ли пропусков, забытых окончаний и ошибок в оформлении. Такая проверка учит ребёнка замечать недочёты и исправлять их самостоятельно.
</a:t>
            </a:r>
            <a:endParaRPr lang="en-US" sz="1125" dirty="0"/>
          </a:p>
        </p:txBody>
      </p:sp>
      <p:sp>
        <p:nvSpPr>
          <p:cNvPr id="12" name="Text 5"/>
          <p:cNvSpPr txBox="1"/>
          <p:nvPr/>
        </p:nvSpPr>
        <p:spPr>
          <a:xfrm>
            <a:off x="4850000" y="1656491"/>
            <a:ext cx="3537900" cy="954000"/>
          </a:xfrm>
          <a:prstGeom prst="rect">
            <a:avLst/>
          </a:prstGeom>
          <a:noFill/>
          <a:ln/>
        </p:spPr>
        <p:txBody>
          <a:bodyPr wrap="square" lIns="0" tIns="0" rIns="0" bIns="0" rtlCol="0" anchor="t"/>
          <a:lstStyle/>
          <a:p>
            <a:pPr algn="l" indent="0" marL="0">
              <a:lnSpc>
                <a:spcPct val="115000"/>
              </a:lnSpc>
              <a:buNone/>
            </a:pPr>
            <a:r>
              <a:rPr lang="en-US" sz="1170" b="1" dirty="0">
                <a:solidFill>
                  <a:srgbClr val="362711"/>
                </a:solidFill>
                <a:latin typeface="Arial" pitchFamily="34" charset="0"/>
                <a:ea typeface="Arial" pitchFamily="34" charset="-122"/>
                <a:cs typeface="Arial" pitchFamily="34" charset="-120"/>
              </a:rPr>
              <a:t>Уточнить смысл
</a:t>
            </a:r>
            <a:pPr algn="l" indent="0" marL="0">
              <a:lnSpc>
                <a:spcPct val="115000"/>
              </a:lnSpc>
              <a:buNone/>
            </a:pPr>
            <a:r>
              <a:rPr lang="en-US" sz="68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70" dirty="0">
                <a:solidFill>
                  <a:srgbClr val="362711"/>
                </a:solidFill>
                <a:latin typeface="Arial" pitchFamily="34" charset="0"/>
                <a:ea typeface="Arial" pitchFamily="34" charset="-122"/>
                <a:cs typeface="Arial" pitchFamily="34" charset="-120"/>
              </a:rPr>
              <a:t>Если инструкция непонятна, взрослый может не подсказывать ответ, а помочь прочитать задание ещё раз, найти образец и выделить непонятные слова. Так ребёнок учится разбираться сам.
</a:t>
            </a:r>
            <a:endParaRPr lang="en-US" sz="117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540000" y="1879187"/>
            <a:ext cx="4374900" cy="174352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362275" y="3523900"/>
            <a:ext cx="3335700" cy="405600"/>
          </a:xfrm>
          <a:prstGeom prst="rect">
            <a:avLst/>
          </a:prstGeom>
          <a:noFill/>
          <a:ln/>
        </p:spPr>
        <p:txBody>
          <a:bodyPr wrap="square" lIns="0" tIns="0" rIns="0" bIns="0" rtlCol="0" anchor="t"/>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Школьная практика организации учебной деятельности
</a:t>
            </a:r>
            <a:endParaRPr lang="en-US" sz="1000" dirty="0"/>
          </a:p>
        </p:txBody>
      </p:sp>
      <p:sp>
        <p:nvSpPr>
          <p:cNvPr id="7" name="Text 1"/>
          <p:cNvSpPr txBox="1"/>
          <p:nvPr/>
        </p:nvSpPr>
        <p:spPr>
          <a:xfrm>
            <a:off x="5362225" y="1792000"/>
            <a:ext cx="3335700" cy="6531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Сравнение показывает, какая поддержка помогает ученику работать самостоятельно, а какая мешает формировать навык.
</a:t>
            </a:r>
            <a:endParaRPr lang="en-US" sz="1100" dirty="0"/>
          </a:p>
        </p:txBody>
      </p:sp>
      <p:sp>
        <p:nvSpPr>
          <p:cNvPr id="8" name="Text 2"/>
          <p:cNvSpPr txBox="1"/>
          <p:nvPr/>
        </p:nvSpPr>
        <p:spPr>
          <a:xfrm>
            <a:off x="5362225" y="2689225"/>
            <a:ext cx="3335700" cy="5928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Лучшая помощь не подменяет ученика, а подсказывает шаги, которые он может выполнить сам.
</a:t>
            </a:r>
            <a:endParaRPr lang="en-US" sz="1100" dirty="0"/>
          </a:p>
        </p:txBody>
      </p:sp>
      <p:sp>
        <p:nvSpPr>
          <p:cNvPr id="9" name="Text 3"/>
          <p:cNvSpPr txBox="1"/>
          <p:nvPr/>
        </p:nvSpPr>
        <p:spPr>
          <a:xfrm>
            <a:off x="491775" y="480000"/>
            <a:ext cx="8206200" cy="8466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Полезная и неудачная помощь взрослого при выполнении английского
</a:t>
            </a:r>
            <a:endParaRPr lang="en-US" sz="2600" dirty="0"/>
          </a:p>
        </p:txBody>
      </p:sp>
      <p:sp>
        <p:nvSpPr>
          <p:cNvPr id="10"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11</a:t>
            </a:r>
            <a:endParaRPr lang="en-US" sz="7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91750" y="1157761"/>
            <a:ext cx="2681700" cy="1775579"/>
          </a:xfrm>
          <a:prstGeom prst="rect">
            <a:avLst/>
          </a:prstGeom>
        </p:spPr>
      </p:pic>
      <p:pic>
        <p:nvPicPr>
          <p:cNvPr id="4" name="Image 2" descr="preencoded.png">    </p:cNvPr>
          <p:cNvPicPr>
            <a:picLocks noChangeAspect="1"/>
          </p:cNvPicPr>
          <p:nvPr/>
        </p:nvPicPr>
        <p:blipFill>
          <a:blip r:embed="rId3"/>
          <a:stretch>
            <a:fillRect/>
          </a:stretch>
        </p:blipFill>
        <p:spPr>
          <a:xfrm>
            <a:off x="3254003" y="1157761"/>
            <a:ext cx="2681700" cy="1775579"/>
          </a:xfrm>
          <a:prstGeom prst="rect">
            <a:avLst/>
          </a:prstGeom>
        </p:spPr>
      </p:pic>
      <p:pic>
        <p:nvPicPr>
          <p:cNvPr id="5" name="Image 3" descr="preencoded.png">    </p:cNvPr>
          <p:cNvPicPr>
            <a:picLocks noChangeAspect="1"/>
          </p:cNvPicPr>
          <p:nvPr/>
        </p:nvPicPr>
        <p:blipFill>
          <a:blip r:embed="rId4"/>
          <a:stretch>
            <a:fillRect/>
          </a:stretch>
        </p:blipFill>
        <p:spPr>
          <a:xfrm>
            <a:off x="6016250" y="1157761"/>
            <a:ext cx="2681700" cy="1775579"/>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8863475" y="4943400"/>
            <a:ext cx="305100" cy="8466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12</a:t>
            </a:r>
            <a:endParaRPr lang="en-US" sz="700" dirty="0"/>
          </a:p>
        </p:txBody>
      </p:sp>
      <p:sp>
        <p:nvSpPr>
          <p:cNvPr id="8" name="Text 1"/>
          <p:cNvSpPr txBox="1"/>
          <p:nvPr/>
        </p:nvSpPr>
        <p:spPr>
          <a:xfrm>
            <a:off x="491775" y="480000"/>
            <a:ext cx="8206200" cy="360300"/>
          </a:xfrm>
          <a:prstGeom prst="rect">
            <a:avLst/>
          </a:prstGeom>
          <a:noFill/>
          <a:ln/>
        </p:spPr>
        <p:txBody>
          <a:bodyPr wrap="square" lIns="0" tIns="0" rIns="0" bIns="0" rtlCol="0" anchor="t"/>
          <a:lstStyle/>
          <a:p>
            <a:pPr algn="l" indent="0" marL="0">
              <a:lnSpc>
                <a:spcPct val="90000"/>
              </a:lnSpc>
              <a:buNone/>
            </a:pPr>
            <a:r>
              <a:rPr lang="en-US" sz="2245" dirty="0">
                <a:solidFill>
                  <a:srgbClr val="362711"/>
                </a:solidFill>
                <a:latin typeface="Arial" pitchFamily="34" charset="0"/>
                <a:ea typeface="Arial" pitchFamily="34" charset="-122"/>
                <a:cs typeface="Arial" pitchFamily="34" charset="-120"/>
              </a:rPr>
              <a:t>Как цифровые инструменты помогают учить английский дома
</a:t>
            </a:r>
            <a:endParaRPr lang="en-US" sz="2245" dirty="0"/>
          </a:p>
        </p:txBody>
      </p:sp>
      <p:sp>
        <p:nvSpPr>
          <p:cNvPr id="9" name="Text 2"/>
          <p:cNvSpPr txBox="1"/>
          <p:nvPr/>
        </p:nvSpPr>
        <p:spPr>
          <a:xfrm>
            <a:off x="491775" y="3445725"/>
            <a:ext cx="2681700" cy="751800"/>
          </a:xfrm>
          <a:prstGeom prst="rect">
            <a:avLst/>
          </a:prstGeom>
          <a:noFill/>
          <a:ln/>
        </p:spPr>
        <p:txBody>
          <a:bodyPr wrap="square" lIns="0" tIns="0" rIns="0" bIns="0" rtlCol="0" anchor="t"/>
          <a:lstStyle/>
          <a:p>
            <a:pPr algn="l" indent="0" marL="0">
              <a:lnSpc>
                <a:spcPct val="115000"/>
              </a:lnSpc>
              <a:buNone/>
            </a:pPr>
            <a:r>
              <a:rPr lang="en-US" sz="868" dirty="0">
                <a:solidFill>
                  <a:srgbClr val="362711"/>
                </a:solidFill>
                <a:latin typeface="Arial" pitchFamily="34" charset="0"/>
                <a:ea typeface="Arial" pitchFamily="34" charset="-122"/>
                <a:cs typeface="Arial" pitchFamily="34" charset="-120"/>
              </a:rPr>
              <a:t>Электронный дневник подсказывает, с чего начать
</a:t>
            </a:r>
            <a:pPr algn="l" indent="0" marL="0">
              <a:lnSpc>
                <a:spcPct val="115000"/>
              </a:lnSpc>
              <a:buNone/>
            </a:pPr>
            <a:r>
              <a:rPr lang="en-US" sz="93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668" dirty="0">
                <a:solidFill>
                  <a:srgbClr val="362711"/>
                </a:solidFill>
                <a:latin typeface="Arial" pitchFamily="34" charset="0"/>
                <a:ea typeface="Arial" pitchFamily="34" charset="-122"/>
                <a:cs typeface="Arial" pitchFamily="34" charset="-120"/>
              </a:rPr>
              <a:t>Перед началом работы ученик открывает электронный дневник и сразу видит, что задали по английскому. Там же можно проверить страницу учебника и срок сдачи, чтобы не искать информацию по памяти. Это экономит время и снижает риск забыть важную деталь.
</a:t>
            </a:r>
            <a:endParaRPr lang="en-US" sz="868" dirty="0"/>
          </a:p>
        </p:txBody>
      </p:sp>
      <p:sp>
        <p:nvSpPr>
          <p:cNvPr id="10" name="Text 3"/>
          <p:cNvSpPr txBox="1"/>
          <p:nvPr/>
        </p:nvSpPr>
        <p:spPr>
          <a:xfrm>
            <a:off x="3254000" y="3438000"/>
            <a:ext cx="2681700" cy="751800"/>
          </a:xfrm>
          <a:prstGeom prst="rect">
            <a:avLst/>
          </a:prstGeom>
          <a:noFill/>
          <a:ln/>
        </p:spPr>
        <p:txBody>
          <a:bodyPr wrap="square" lIns="0" tIns="0" rIns="0" bIns="0" rtlCol="0" anchor="t"/>
          <a:lstStyle/>
          <a:p>
            <a:pPr algn="l" indent="0" marL="0">
              <a:lnSpc>
                <a:spcPct val="115000"/>
              </a:lnSpc>
              <a:buNone/>
            </a:pPr>
            <a:r>
              <a:rPr lang="en-US" sz="890" dirty="0">
                <a:solidFill>
                  <a:srgbClr val="362711"/>
                </a:solidFill>
                <a:latin typeface="Arial" pitchFamily="34" charset="0"/>
                <a:ea typeface="Arial" pitchFamily="34" charset="-122"/>
                <a:cs typeface="Arial" pitchFamily="34" charset="-120"/>
              </a:rPr>
              <a:t>Словарь рядом с тетрадью
</a:t>
            </a:r>
            <a:pPr algn="l" indent="0" marL="0">
              <a:lnSpc>
                <a:spcPct val="115000"/>
              </a:lnSpc>
              <a:buNone/>
            </a:pPr>
            <a:r>
              <a:rPr lang="en-US" sz="958"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685" dirty="0">
                <a:solidFill>
                  <a:srgbClr val="362711"/>
                </a:solidFill>
                <a:latin typeface="Arial" pitchFamily="34" charset="0"/>
                <a:ea typeface="Arial" pitchFamily="34" charset="-122"/>
                <a:cs typeface="Arial" pitchFamily="34" charset="-120"/>
              </a:rPr>
              <a:t>Онлайн-словарь помогает быстро узнать значение слова и послушать его произношение. Рядом лежат тетрадь и учебник, поэтому ребёнок не просто копирует перевод, а сразу записывает новое слово в нужном виде и сверяет его с образцом.
</a:t>
            </a:r>
            <a:endParaRPr lang="en-US" sz="890" dirty="0"/>
          </a:p>
        </p:txBody>
      </p:sp>
      <p:sp>
        <p:nvSpPr>
          <p:cNvPr id="11" name="Text 4"/>
          <p:cNvSpPr txBox="1"/>
          <p:nvPr/>
        </p:nvSpPr>
        <p:spPr>
          <a:xfrm>
            <a:off x="6016225" y="3438000"/>
            <a:ext cx="2681700" cy="751800"/>
          </a:xfrm>
          <a:prstGeom prst="rect">
            <a:avLst/>
          </a:prstGeom>
          <a:noFill/>
          <a:ln/>
        </p:spPr>
        <p:txBody>
          <a:bodyPr wrap="square" lIns="0" tIns="0" rIns="0" bIns="0" rtlCol="0" anchor="t"/>
          <a:lstStyle/>
          <a:p>
            <a:pPr algn="l" indent="0" marL="0">
              <a:lnSpc>
                <a:spcPct val="115000"/>
              </a:lnSpc>
              <a:buNone/>
            </a:pPr>
            <a:r>
              <a:rPr lang="en-US" sz="868" dirty="0">
                <a:solidFill>
                  <a:srgbClr val="362711"/>
                </a:solidFill>
                <a:latin typeface="Arial" pitchFamily="34" charset="0"/>
                <a:ea typeface="Arial" pitchFamily="34" charset="-122"/>
                <a:cs typeface="Arial" pitchFamily="34" charset="-120"/>
              </a:rPr>
              <a:t>Платформа для проверки, а не для списывания
</a:t>
            </a:r>
            <a:pPr algn="l" indent="0" marL="0">
              <a:lnSpc>
                <a:spcPct val="115000"/>
              </a:lnSpc>
              <a:buNone/>
            </a:pPr>
            <a:r>
              <a:rPr lang="en-US" sz="935"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668" dirty="0">
                <a:solidFill>
                  <a:srgbClr val="362711"/>
                </a:solidFill>
                <a:latin typeface="Arial" pitchFamily="34" charset="0"/>
                <a:ea typeface="Arial" pitchFamily="34" charset="-122"/>
                <a:cs typeface="Arial" pitchFamily="34" charset="-120"/>
              </a:rPr>
              <a:t>Учебные платформы удобны, когда нужно ещё раз посмотреть правило, выполнить короткую тренировку или проверить себя после задания. Если использовать их только ради готового ответа, пользы почти нет. Гораздо важнее научиться находить ошибку и исправлять её самому.
</a:t>
            </a:r>
            <a:endParaRPr lang="en-US" sz="868"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Школьная практика организации домашней работы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Чем позже начинается работа, тем труднее удерживать внимание на словах, окончаниях и порядке ответов.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Раннее начало и проверка по частям заметно снижают число ошибок и исправлений.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 планирование влияет на качество английского домашнего задания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13</a:t>
            </a:r>
            <a:endParaRPr lang="en-US" sz="7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409575" y="1857025"/>
            <a:ext cx="4410000" cy="923400"/>
          </a:xfrm>
          <a:prstGeom prst="rect">
            <a:avLst/>
          </a:prstGeom>
          <a:noFill/>
          <a:ln/>
        </p:spPr>
        <p:txBody>
          <a:bodyPr wrap="square" lIns="0" tIns="0" rIns="0" bIns="0" rtlCol="0" anchor="b"/>
          <a:lstStyle/>
          <a:p>
            <a:pPr algn="ctr" indent="0" marL="0">
              <a:lnSpc>
                <a:spcPct val="100000"/>
              </a:lnSpc>
              <a:buNone/>
            </a:pPr>
            <a:r>
              <a:rPr lang="en-US" sz="3800" dirty="0">
                <a:solidFill>
                  <a:srgbClr val="362711"/>
                </a:solidFill>
                <a:latin typeface="Arial" pitchFamily="34" charset="0"/>
                <a:ea typeface="Arial" pitchFamily="34" charset="-122"/>
                <a:cs typeface="Arial" pitchFamily="34" charset="-120"/>
              </a:rPr>
              <a:t>4
</a:t>
            </a:r>
            <a:endParaRPr lang="en-US" sz="3800" dirty="0"/>
          </a:p>
        </p:txBody>
      </p:sp>
      <p:sp>
        <p:nvSpPr>
          <p:cNvPr id="5" name="Text 1"/>
          <p:cNvSpPr txBox="1"/>
          <p:nvPr/>
        </p:nvSpPr>
        <p:spPr>
          <a:xfrm>
            <a:off x="409650" y="2842100"/>
            <a:ext cx="4410000" cy="846600"/>
          </a:xfrm>
          <a:prstGeom prst="rect">
            <a:avLst/>
          </a:prstGeom>
          <a:noFill/>
          <a:ln/>
        </p:spPr>
        <p:txBody>
          <a:bodyPr wrap="square" lIns="0" tIns="0" rIns="0" bIns="0" rtlCol="0" anchor="t"/>
          <a:lstStyle/>
          <a:p>
            <a:pPr algn="ctr" indent="0" marL="0">
              <a:lnSpc>
                <a:spcPct val="115000"/>
              </a:lnSpc>
              <a:buNone/>
            </a:pPr>
            <a:r>
              <a:rPr lang="en-US" sz="1200" dirty="0">
                <a:solidFill>
                  <a:srgbClr val="362711"/>
                </a:solidFill>
                <a:latin typeface="Arial" pitchFamily="34" charset="0"/>
                <a:ea typeface="Arial" pitchFamily="34" charset="-122"/>
                <a:cs typeface="Arial" pitchFamily="34" charset="-120"/>
              </a:rPr>
              <a:t>типа заданий в один день часто перегружают пятиклассника
</a:t>
            </a:r>
            <a:endParaRPr lang="en-US" sz="1200" dirty="0"/>
          </a:p>
        </p:txBody>
      </p:sp>
      <p:sp>
        <p:nvSpPr>
          <p:cNvPr id="6" name="Text 2"/>
          <p:cNvSpPr txBox="1"/>
          <p:nvPr/>
        </p:nvSpPr>
        <p:spPr>
          <a:xfrm>
            <a:off x="333375" y="3858150"/>
            <a:ext cx="4543500" cy="223200"/>
          </a:xfrm>
          <a:prstGeom prst="rect">
            <a:avLst/>
          </a:prstGeom>
          <a:noFill/>
          <a:ln/>
        </p:spPr>
        <p:txBody>
          <a:bodyPr wrap="square" lIns="0" tIns="0" rIns="0" bIns="0" rtlCol="0" anchor="t"/>
          <a:lstStyle/>
          <a:p>
            <a:pPr algn="ctr" indent="0" marL="0">
              <a:lnSpc>
                <a:spcPct val="115000"/>
              </a:lnSpc>
              <a:buNone/>
            </a:pPr>
            <a:r>
              <a:rPr lang="en-US" sz="1000" dirty="0">
                <a:solidFill>
                  <a:srgbClr val="362711"/>
                </a:solidFill>
                <a:latin typeface="Arial" pitchFamily="34" charset="0"/>
                <a:ea typeface="Arial" pitchFamily="34" charset="-122"/>
                <a:cs typeface="Arial" pitchFamily="34" charset="-120"/>
              </a:rPr>
              <a:t>Школьная практика организации домашней работы
</a:t>
            </a:r>
            <a:endParaRPr lang="en-US" sz="1000" dirty="0"/>
          </a:p>
        </p:txBody>
      </p:sp>
      <p:sp>
        <p:nvSpPr>
          <p:cNvPr id="7" name="Text 3"/>
          <p:cNvSpPr txBox="1"/>
          <p:nvPr/>
        </p:nvSpPr>
        <p:spPr>
          <a:xfrm>
            <a:off x="5442850" y="1857025"/>
            <a:ext cx="3161100" cy="1783500"/>
          </a:xfrm>
          <a:prstGeom prst="rect">
            <a:avLst/>
          </a:prstGeom>
          <a:noFill/>
          <a:ln/>
        </p:spPr>
        <p:txBody>
          <a:bodyPr wrap="square" lIns="0" tIns="0" rIns="0" bIns="0" rtlCol="0" anchor="ctr"/>
          <a:lstStyle/>
          <a:p>
            <a:pPr algn="l" indent="0" marL="0">
              <a:lnSpc>
                <a:spcPct val="100000"/>
              </a:lnSpc>
              <a:buNone/>
            </a:pPr>
            <a:r>
              <a:rPr lang="en-US" sz="1400" dirty="0">
                <a:solidFill>
                  <a:srgbClr val="362711"/>
                </a:solidFill>
                <a:latin typeface="Arial" pitchFamily="34" charset="0"/>
                <a:ea typeface="Arial" pitchFamily="34" charset="-122"/>
                <a:cs typeface="Arial" pitchFamily="34" charset="-120"/>
              </a:rPr>
              <a:t>Когда за вечер нужно сделать сразу несколько разных видов работы, внимание быстро снижается, а ошибки появляются ещё до проверки.
</a:t>
            </a:r>
            <a:endParaRPr lang="en-US" sz="1400" dirty="0"/>
          </a:p>
        </p:txBody>
      </p:sp>
      <p:sp>
        <p:nvSpPr>
          <p:cNvPr id="8"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14</a:t>
            </a:r>
            <a:endParaRPr lang="en-US" sz="7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53150" y="1960991"/>
            <a:ext cx="7855800" cy="2475767"/>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0000" y="1290550"/>
            <a:ext cx="8084700" cy="3363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Школьная последовательность проверки задания и уточнения смысла
</a:t>
            </a:r>
            <a:endParaRPr lang="en-US" sz="1100" dirty="0"/>
          </a:p>
        </p:txBody>
      </p:sp>
      <p:sp>
        <p:nvSpPr>
          <p:cNvPr id="6" name="Text 1"/>
          <p:cNvSpPr txBox="1"/>
          <p:nvPr/>
        </p:nvSpPr>
        <p:spPr>
          <a:xfrm>
            <a:off x="540000" y="480000"/>
            <a:ext cx="80847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Если задание по английскому непонятно — действуй по шагам
</a:t>
            </a:r>
            <a:endParaRPr lang="en-US" sz="2600" dirty="0"/>
          </a:p>
        </p:txBody>
      </p:sp>
      <p:sp>
        <p:nvSpPr>
          <p:cNvPr id="7" name="Text 2"/>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15</a:t>
            </a:r>
            <a:endParaRPr lang="en-US" sz="7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68900" y="480000"/>
            <a:ext cx="8206200" cy="429300"/>
          </a:xfrm>
          <a:prstGeom prst="rect">
            <a:avLst/>
          </a:prstGeom>
          <a:noFill/>
          <a:ln/>
        </p:spPr>
        <p:txBody>
          <a:bodyPr wrap="square" lIns="0" tIns="0" rIns="0" bIns="0" rtlCol="0" anchor="t"/>
          <a:lstStyle/>
          <a:p>
            <a:pPr algn="ctr" indent="0" marL="0">
              <a:lnSpc>
                <a:spcPct val="90000"/>
              </a:lnSpc>
              <a:buNone/>
            </a:pPr>
            <a:r>
              <a:rPr lang="en-US" sz="2354" dirty="0">
                <a:solidFill>
                  <a:srgbClr val="362711"/>
                </a:solidFill>
                <a:latin typeface="Arial" pitchFamily="34" charset="0"/>
                <a:ea typeface="Arial" pitchFamily="34" charset="-122"/>
                <a:cs typeface="Arial" pitchFamily="34" charset="-120"/>
              </a:rPr>
              <a:t>Какие навыки развивает домашняя работа по английскому
</a:t>
            </a:r>
            <a:endParaRPr lang="en-US" sz="2354" dirty="0"/>
          </a:p>
        </p:txBody>
      </p:sp>
      <p:sp>
        <p:nvSpPr>
          <p:cNvPr id="10" name="Text 1"/>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16</a:t>
            </a:r>
            <a:endParaRPr lang="en-US" sz="700" dirty="0"/>
          </a:p>
        </p:txBody>
      </p:sp>
      <p:sp>
        <p:nvSpPr>
          <p:cNvPr id="11" name="Text 2"/>
          <p:cNvSpPr txBox="1"/>
          <p:nvPr/>
        </p:nvSpPr>
        <p:spPr>
          <a:xfrm>
            <a:off x="534550" y="1648500"/>
            <a:ext cx="3296400" cy="555300"/>
          </a:xfrm>
          <a:prstGeom prst="rect">
            <a:avLst/>
          </a:prstGeom>
          <a:noFill/>
          <a:ln/>
        </p:spPr>
        <p:txBody>
          <a:bodyPr wrap="square" lIns="0" tIns="0" rIns="0" bIns="0" rtlCol="0" anchor="t"/>
          <a:lstStyle/>
          <a:p>
            <a:pPr algn="l" indent="0" marL="0">
              <a:lnSpc>
                <a:spcPct val="115000"/>
              </a:lnSpc>
              <a:buNone/>
            </a:pPr>
            <a:r>
              <a:rPr lang="en-US" sz="889" b="1" dirty="0">
                <a:solidFill>
                  <a:srgbClr val="362711"/>
                </a:solidFill>
                <a:latin typeface="Arial" pitchFamily="34" charset="0"/>
                <a:ea typeface="Arial" pitchFamily="34" charset="-122"/>
                <a:cs typeface="Arial" pitchFamily="34" charset="-120"/>
              </a:rPr>
              <a:t>Память
</a:t>
            </a:r>
            <a:pPr algn="l" indent="0" marL="0">
              <a:lnSpc>
                <a:spcPct val="115000"/>
              </a:lnSpc>
              <a:buNone/>
            </a:pPr>
            <a:r>
              <a:rPr lang="en-US" sz="243"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89" dirty="0">
                <a:solidFill>
                  <a:srgbClr val="362711"/>
                </a:solidFill>
                <a:latin typeface="Arial" pitchFamily="34" charset="0"/>
                <a:ea typeface="Arial" pitchFamily="34" charset="-122"/>
                <a:cs typeface="Arial" pitchFamily="34" charset="-120"/>
              </a:rPr>
              <a:t>Регулярное повторение слов и фраз помогает запоминать их надолго. Ученик лучше узнаёт знакомые формы в тексте и быстрее вспоминает нужное слово без подсказки.
</a:t>
            </a:r>
            <a:endParaRPr lang="en-US" sz="889" dirty="0"/>
          </a:p>
        </p:txBody>
      </p:sp>
      <p:sp>
        <p:nvSpPr>
          <p:cNvPr id="12" name="Text 3"/>
          <p:cNvSpPr txBox="1"/>
          <p:nvPr/>
        </p:nvSpPr>
        <p:spPr>
          <a:xfrm>
            <a:off x="5132850" y="1648500"/>
            <a:ext cx="3296400" cy="555300"/>
          </a:xfrm>
          <a:prstGeom prst="rect">
            <a:avLst/>
          </a:prstGeom>
          <a:noFill/>
          <a:ln/>
        </p:spPr>
        <p:txBody>
          <a:bodyPr wrap="square" lIns="0" tIns="0" rIns="0" bIns="0" rtlCol="0" anchor="t"/>
          <a:lstStyle/>
          <a:p>
            <a:pPr algn="l" indent="0" marL="0">
              <a:lnSpc>
                <a:spcPct val="115000"/>
              </a:lnSpc>
              <a:buNone/>
            </a:pPr>
            <a:r>
              <a:rPr lang="en-US" sz="815" b="1" dirty="0">
                <a:solidFill>
                  <a:srgbClr val="362711"/>
                </a:solidFill>
                <a:latin typeface="Arial" pitchFamily="34" charset="0"/>
                <a:ea typeface="Arial" pitchFamily="34" charset="-122"/>
                <a:cs typeface="Arial" pitchFamily="34" charset="-120"/>
              </a:rPr>
              <a:t>Внимательность
</a:t>
            </a:r>
            <a:pPr algn="l" indent="0" marL="0">
              <a:lnSpc>
                <a:spcPct val="115000"/>
              </a:lnSpc>
              <a:buNone/>
            </a:pPr>
            <a:r>
              <a:rPr lang="en-US" sz="222"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15" dirty="0">
                <a:solidFill>
                  <a:srgbClr val="362711"/>
                </a:solidFill>
                <a:latin typeface="Arial" pitchFamily="34" charset="0"/>
                <a:ea typeface="Arial" pitchFamily="34" charset="-122"/>
                <a:cs typeface="Arial" pitchFamily="34" charset="-120"/>
              </a:rPr>
              <a:t>При выполнении упражнений важно замечать окончания, артикли, заглавные буквы и знаки препинания. Такая привычка снижает количество случайных ошибок в тетради и на контрольных работах.
</a:t>
            </a:r>
            <a:endParaRPr lang="en-US" sz="815" dirty="0"/>
          </a:p>
        </p:txBody>
      </p:sp>
      <p:sp>
        <p:nvSpPr>
          <p:cNvPr id="13" name="Text 4"/>
          <p:cNvSpPr txBox="1"/>
          <p:nvPr/>
        </p:nvSpPr>
        <p:spPr>
          <a:xfrm>
            <a:off x="534675" y="2864575"/>
            <a:ext cx="3296400" cy="555300"/>
          </a:xfrm>
          <a:prstGeom prst="rect">
            <a:avLst/>
          </a:prstGeom>
          <a:noFill/>
          <a:ln/>
        </p:spPr>
        <p:txBody>
          <a:bodyPr wrap="square" lIns="0" tIns="0" rIns="0" bIns="0" rtlCol="0" anchor="t"/>
          <a:lstStyle/>
          <a:p>
            <a:pPr algn="l" indent="0" marL="0">
              <a:lnSpc>
                <a:spcPct val="115000"/>
              </a:lnSpc>
              <a:buNone/>
            </a:pPr>
            <a:r>
              <a:rPr lang="en-US" sz="889" b="1" dirty="0">
                <a:solidFill>
                  <a:srgbClr val="362711"/>
                </a:solidFill>
                <a:latin typeface="Arial" pitchFamily="34" charset="0"/>
                <a:ea typeface="Arial" pitchFamily="34" charset="-122"/>
                <a:cs typeface="Arial" pitchFamily="34" charset="-120"/>
              </a:rPr>
              <a:t>Аккуратность
</a:t>
            </a:r>
            <a:pPr algn="l" indent="0" marL="0">
              <a:lnSpc>
                <a:spcPct val="115000"/>
              </a:lnSpc>
              <a:buNone/>
            </a:pPr>
            <a:r>
              <a:rPr lang="en-US" sz="243"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89" dirty="0">
                <a:solidFill>
                  <a:srgbClr val="362711"/>
                </a:solidFill>
                <a:latin typeface="Arial" pitchFamily="34" charset="0"/>
                <a:ea typeface="Arial" pitchFamily="34" charset="-122"/>
                <a:cs typeface="Arial" pitchFamily="34" charset="-120"/>
              </a:rPr>
              <a:t>Домашняя работа приучает писать разборчиво, не пропускать строки и оформлять ответы понятно. Это облегчает проверку и помогает самому ученику быстрее находить свои недочёты.
</a:t>
            </a:r>
            <a:endParaRPr lang="en-US" sz="889" dirty="0"/>
          </a:p>
        </p:txBody>
      </p:sp>
      <p:sp>
        <p:nvSpPr>
          <p:cNvPr id="14" name="Text 5"/>
          <p:cNvSpPr txBox="1"/>
          <p:nvPr/>
        </p:nvSpPr>
        <p:spPr>
          <a:xfrm>
            <a:off x="5132850" y="2864575"/>
            <a:ext cx="3296400" cy="555300"/>
          </a:xfrm>
          <a:prstGeom prst="rect">
            <a:avLst/>
          </a:prstGeom>
          <a:noFill/>
          <a:ln/>
        </p:spPr>
        <p:txBody>
          <a:bodyPr wrap="square" lIns="0" tIns="0" rIns="0" bIns="0" rtlCol="0" anchor="t"/>
          <a:lstStyle/>
          <a:p>
            <a:pPr algn="l" indent="0" marL="0">
              <a:lnSpc>
                <a:spcPct val="115000"/>
              </a:lnSpc>
              <a:buNone/>
            </a:pPr>
            <a:r>
              <a:rPr lang="en-US" sz="889" b="1" dirty="0">
                <a:solidFill>
                  <a:srgbClr val="362711"/>
                </a:solidFill>
                <a:latin typeface="Arial" pitchFamily="34" charset="0"/>
                <a:ea typeface="Arial" pitchFamily="34" charset="-122"/>
                <a:cs typeface="Arial" pitchFamily="34" charset="-120"/>
              </a:rPr>
              <a:t>Работа по инструкции
</a:t>
            </a:r>
            <a:pPr algn="l" indent="0" marL="0">
              <a:lnSpc>
                <a:spcPct val="115000"/>
              </a:lnSpc>
              <a:buNone/>
            </a:pPr>
            <a:r>
              <a:rPr lang="en-US" sz="243"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89" dirty="0">
                <a:solidFill>
                  <a:srgbClr val="362711"/>
                </a:solidFill>
                <a:latin typeface="Arial" pitchFamily="34" charset="0"/>
                <a:ea typeface="Arial" pitchFamily="34" charset="-122"/>
                <a:cs typeface="Arial" pitchFamily="34" charset="-120"/>
              </a:rPr>
              <a:t>Ребёнок учится читать задание до конца, выделять ключевое слово и выполнять именно то, что требуется. Этот навык полезен не только на английском, но и на других предметах.
</a:t>
            </a:r>
            <a:endParaRPr lang="en-US" sz="889" dirty="0"/>
          </a:p>
        </p:txBody>
      </p:sp>
      <p:sp>
        <p:nvSpPr>
          <p:cNvPr id="15" name="Text 6"/>
          <p:cNvSpPr txBox="1"/>
          <p:nvPr/>
        </p:nvSpPr>
        <p:spPr>
          <a:xfrm>
            <a:off x="2936837" y="4076499"/>
            <a:ext cx="3296400" cy="555300"/>
          </a:xfrm>
          <a:prstGeom prst="rect">
            <a:avLst/>
          </a:prstGeom>
          <a:noFill/>
          <a:ln/>
        </p:spPr>
        <p:txBody>
          <a:bodyPr wrap="square" lIns="0" tIns="0" rIns="0" bIns="0" rtlCol="0" anchor="t"/>
          <a:lstStyle/>
          <a:p>
            <a:pPr algn="l" indent="0" marL="0">
              <a:lnSpc>
                <a:spcPct val="115000"/>
              </a:lnSpc>
              <a:buNone/>
            </a:pPr>
            <a:r>
              <a:rPr lang="en-US" sz="889" b="1" dirty="0">
                <a:solidFill>
                  <a:srgbClr val="362711"/>
                </a:solidFill>
                <a:latin typeface="Arial" pitchFamily="34" charset="0"/>
                <a:ea typeface="Arial" pitchFamily="34" charset="-122"/>
                <a:cs typeface="Arial" pitchFamily="34" charset="-120"/>
              </a:rPr>
              <a:t>Самопроверка
</a:t>
            </a:r>
            <a:pPr algn="l" indent="0" marL="0">
              <a:lnSpc>
                <a:spcPct val="115000"/>
              </a:lnSpc>
              <a:buNone/>
            </a:pPr>
            <a:r>
              <a:rPr lang="en-US" sz="243"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889" dirty="0">
                <a:solidFill>
                  <a:srgbClr val="362711"/>
                </a:solidFill>
                <a:latin typeface="Arial" pitchFamily="34" charset="0"/>
                <a:ea typeface="Arial" pitchFamily="34" charset="-122"/>
                <a:cs typeface="Arial" pitchFamily="34" charset="-120"/>
              </a:rPr>
              <a:t>После выполнения упражнения ученик сравнивает ответ с правилом, образцом или словарём. Так появляется привычка замечать и исправлять ошибки ещё до сдачи тетради.
</a:t>
            </a:r>
            <a:endParaRPr lang="en-US" sz="889"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550839" y="1394038"/>
            <a:ext cx="4042322" cy="2253000"/>
          </a:xfrm>
          <a:prstGeom prst="rect">
            <a:avLst/>
          </a:prstGeom>
        </p:spPr>
      </p:pic>
      <p:sp>
        <p:nvSpPr>
          <p:cNvPr id="4" name="Text 0"/>
          <p:cNvSpPr txBox="1"/>
          <p:nvPr/>
        </p:nvSpPr>
        <p:spPr>
          <a:xfrm>
            <a:off x="4791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Если чередовать отдых, работу и проверку, домашнее задание выполняется спокойнее и без лишней спешки.
</a:t>
            </a:r>
            <a:endParaRPr lang="en-US" sz="1000" dirty="0"/>
          </a:p>
        </p:txBody>
      </p:sp>
      <p:sp>
        <p:nvSpPr>
          <p:cNvPr id="5" name="Text 1"/>
          <p:cNvSpPr txBox="1"/>
          <p:nvPr/>
        </p:nvSpPr>
        <p:spPr>
          <a:xfrm>
            <a:off x="540000" y="4644025"/>
            <a:ext cx="8064000" cy="230700"/>
          </a:xfrm>
          <a:prstGeom prst="rect">
            <a:avLst/>
          </a:prstGeom>
          <a:noFill/>
          <a:ln/>
        </p:spPr>
        <p:txBody>
          <a:bodyPr wrap="square" lIns="0" tIns="0" rIns="0" bIns="0" rtlCol="0" anchor="t"/>
          <a:lstStyle/>
          <a:p>
            <a:pPr algn="ctr" indent="0" marL="0">
              <a:lnSpc>
                <a:spcPct val="100000"/>
              </a:lnSpc>
              <a:buNone/>
            </a:pPr>
            <a:r>
              <a:rPr lang="en-US" sz="900" dirty="0">
                <a:solidFill>
                  <a:srgbClr val="362711"/>
                </a:solidFill>
                <a:latin typeface="Arial" pitchFamily="34" charset="0"/>
                <a:ea typeface="Arial" pitchFamily="34" charset="-122"/>
                <a:cs typeface="Arial" pitchFamily="34" charset="-120"/>
              </a:rPr>
              <a:t>Школьная практика организации домашней работы
</a:t>
            </a:r>
            <a:endParaRPr lang="en-US" sz="900" dirty="0"/>
          </a:p>
        </p:txBody>
      </p:sp>
      <p:sp>
        <p:nvSpPr>
          <p:cNvPr id="6" name="Text 2"/>
          <p:cNvSpPr txBox="1"/>
          <p:nvPr/>
        </p:nvSpPr>
        <p:spPr>
          <a:xfrm>
            <a:off x="540000" y="3836733"/>
            <a:ext cx="3813000" cy="775800"/>
          </a:xfrm>
          <a:prstGeom prst="rect">
            <a:avLst/>
          </a:prstGeom>
          <a:noFill/>
          <a:ln/>
        </p:spPr>
        <p:txBody>
          <a:bodyPr wrap="square" lIns="0" tIns="0" rIns="0" bIns="0" rtlCol="0" anchor="t"/>
          <a:lstStyle/>
          <a:p>
            <a:pPr algn="l" indent="0" marL="0">
              <a:lnSpc>
                <a:spcPct val="115000"/>
              </a:lnSpc>
              <a:buNone/>
            </a:pPr>
            <a:r>
              <a:rPr lang="en-US" sz="1000" dirty="0">
                <a:solidFill>
                  <a:srgbClr val="362711"/>
                </a:solidFill>
                <a:latin typeface="Arial" pitchFamily="34" charset="0"/>
                <a:ea typeface="Arial" pitchFamily="34" charset="-122"/>
                <a:cs typeface="Arial" pitchFamily="34" charset="-120"/>
              </a:rPr>
              <a:t>Короткие блоки помогают не уставать и оставить время на проверку перед сдачей.
</a:t>
            </a:r>
            <a:endParaRPr lang="en-US" sz="1000" dirty="0"/>
          </a:p>
        </p:txBody>
      </p:sp>
      <p:sp>
        <p:nvSpPr>
          <p:cNvPr id="7" name="Text 3"/>
          <p:cNvSpPr txBox="1"/>
          <p:nvPr/>
        </p:nvSpPr>
        <p:spPr>
          <a:xfrm>
            <a:off x="491775" y="480000"/>
            <a:ext cx="8206200" cy="7338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Пример распределения вечера для ученика 5 класса
</a:t>
            </a:r>
            <a:endParaRPr lang="en-US" sz="2600" dirty="0"/>
          </a:p>
        </p:txBody>
      </p:sp>
      <p:sp>
        <p:nvSpPr>
          <p:cNvPr id="8"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17</a:t>
            </a:r>
            <a:endParaRPr lang="en-US" sz="7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4000" y="1627448"/>
            <a:ext cx="4007700" cy="243035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253500" y="3709582"/>
            <a:ext cx="3400500" cy="460200"/>
          </a:xfrm>
          <a:prstGeom prst="rect">
            <a:avLst/>
          </a:prstGeom>
          <a:noFill/>
          <a:ln/>
        </p:spPr>
        <p:txBody>
          <a:bodyPr wrap="square" lIns="0" tIns="0" rIns="0" bIns="0" rtlCol="0" anchor="b"/>
          <a:lstStyle/>
          <a:p>
            <a:pPr algn="l" indent="0" marL="0">
              <a:lnSpc>
                <a:spcPct val="100000"/>
              </a:lnSpc>
              <a:buNone/>
            </a:pPr>
            <a:r>
              <a:rPr lang="en-US" sz="1000" dirty="0">
                <a:solidFill>
                  <a:srgbClr val="362711"/>
                </a:solidFill>
                <a:latin typeface="Arial" pitchFamily="34" charset="0"/>
                <a:ea typeface="Arial" pitchFamily="34" charset="-122"/>
                <a:cs typeface="Arial" pitchFamily="34" charset="-120"/>
              </a:rPr>
              <a:t>Школьная практика организации домашней работы
</a:t>
            </a:r>
            <a:endParaRPr lang="en-US" sz="1000" dirty="0"/>
          </a:p>
        </p:txBody>
      </p:sp>
      <p:sp>
        <p:nvSpPr>
          <p:cNvPr id="6" name="Text 1"/>
          <p:cNvSpPr txBox="1"/>
          <p:nvPr/>
        </p:nvSpPr>
        <p:spPr>
          <a:xfrm>
            <a:off x="5253500" y="1516757"/>
            <a:ext cx="3400500" cy="798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На скорость работы сильно влияет, нужно ли вспоминать слова без подсказки и строить фразу самостоятельно.
</a:t>
            </a:r>
            <a:endParaRPr lang="en-US" sz="1100" dirty="0"/>
          </a:p>
        </p:txBody>
      </p:sp>
      <p:sp>
        <p:nvSpPr>
          <p:cNvPr id="7" name="Text 2"/>
          <p:cNvSpPr txBox="1"/>
          <p:nvPr/>
        </p:nvSpPr>
        <p:spPr>
          <a:xfrm>
            <a:off x="5253500" y="2516657"/>
            <a:ext cx="3400500" cy="846600"/>
          </a:xfrm>
          <a:prstGeom prst="rect">
            <a:avLst/>
          </a:prstGeom>
          <a:noFill/>
          <a:ln/>
        </p:spPr>
        <p:txBody>
          <a:bodyPr wrap="square" lIns="0" tIns="0" rIns="0" bIns="0" rtlCol="0" anchor="t"/>
          <a:lstStyle/>
          <a:p>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Самыми трудоёмкими обычно становятся задания с самостоятельным письмом, устной подготовкой и мини-проектами.
</a:t>
            </a:r>
            <a:endParaRPr lang="en-US" sz="1100" dirty="0"/>
          </a:p>
        </p:txBody>
      </p:sp>
      <p:sp>
        <p:nvSpPr>
          <p:cNvPr id="8" name="Text 3"/>
          <p:cNvSpPr txBox="1"/>
          <p:nvPr/>
        </p:nvSpPr>
        <p:spPr>
          <a:xfrm>
            <a:off x="491775" y="480000"/>
            <a:ext cx="8206200" cy="7104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Какие задания по английскому обычно требуют больше времени
</a:t>
            </a:r>
            <a:endParaRPr lang="en-US" sz="2600" dirty="0"/>
          </a:p>
        </p:txBody>
      </p:sp>
      <p:sp>
        <p:nvSpPr>
          <p:cNvPr id="9"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18</a:t>
            </a:r>
            <a:endParaRPr lang="en-US" sz="7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43975" y="2066975"/>
            <a:ext cx="2229900" cy="2252700"/>
          </a:xfrm>
          <a:prstGeom prst="rect">
            <a:avLst/>
          </a:prstGeom>
          <a:noFill/>
          <a:ln/>
        </p:spPr>
        <p:txBody>
          <a:bodyPr wrap="square" lIns="0" tIns="0" rIns="0" bIns="0" rtlCol="0" anchor="t"/>
          <a:lstStyle/>
          <a:p>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После урока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Задание связано с темой занятия и сразу продолжает то, что уже было изучено. Ученик видит связь между уроком и самостоятельной работой.
</a:t>
            </a:r>
            <a:endParaRPr lang="en-US" sz="1400" dirty="0"/>
          </a:p>
        </p:txBody>
      </p:sp>
      <p:sp>
        <p:nvSpPr>
          <p:cNvPr id="7" name="Text 1"/>
          <p:cNvSpPr txBox="1"/>
          <p:nvPr/>
        </p:nvSpPr>
        <p:spPr>
          <a:xfrm>
            <a:off x="3341150" y="2066975"/>
            <a:ext cx="2229900" cy="2252700"/>
          </a:xfrm>
          <a:prstGeom prst="rect">
            <a:avLst/>
          </a:prstGeom>
          <a:noFill/>
          <a:ln/>
        </p:spPr>
        <p:txBody>
          <a:bodyPr wrap="square" lIns="0" tIns="0" rIns="0" bIns="0" rtlCol="0" anchor="t"/>
          <a:lstStyle/>
          <a:p>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В течение недели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Короткие упражнения повторяются несколько раз и постепенно укрепляют слова, правило и чтение. Материал запоминается лучше, чем при одном длинном повторении.
</a:t>
            </a:r>
            <a:endParaRPr lang="en-US" sz="1400" dirty="0"/>
          </a:p>
        </p:txBody>
      </p:sp>
      <p:sp>
        <p:nvSpPr>
          <p:cNvPr id="8" name="Text 2"/>
          <p:cNvSpPr txBox="1"/>
          <p:nvPr/>
        </p:nvSpPr>
        <p:spPr>
          <a:xfrm>
            <a:off x="6142000" y="2066975"/>
            <a:ext cx="2229900" cy="2252700"/>
          </a:xfrm>
          <a:prstGeom prst="rect">
            <a:avLst/>
          </a:prstGeom>
          <a:noFill/>
          <a:ln/>
        </p:spPr>
        <p:txBody>
          <a:bodyPr wrap="square" lIns="0" tIns="0" rIns="0" bIns="0" rtlCol="0" anchor="t"/>
          <a:lstStyle/>
          <a:p>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Перед проверкой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362711"/>
                </a:solidFill>
                <a:latin typeface="Arial" pitchFamily="34" charset="0"/>
                <a:ea typeface="Arial" pitchFamily="34" charset="-122"/>
                <a:cs typeface="Arial" pitchFamily="34" charset="-120"/>
              </a:rPr>
              <a:t>Полезное задание показывает, что именно получилось: новые слова, чтение, письмо или грамматика. Ребёнок видит свой прогресс и понимает, над чем ещё нужно поработать.
</a:t>
            </a:r>
            <a:endParaRPr lang="en-US" sz="1400" dirty="0"/>
          </a:p>
        </p:txBody>
      </p:sp>
      <p:sp>
        <p:nvSpPr>
          <p:cNvPr id="9" name="Text 3"/>
          <p:cNvSpPr txBox="1"/>
          <p:nvPr/>
        </p:nvSpPr>
        <p:spPr>
          <a:xfrm>
            <a:off x="468900" y="480000"/>
            <a:ext cx="8206200" cy="751800"/>
          </a:xfrm>
          <a:prstGeom prst="rect">
            <a:avLst/>
          </a:prstGeom>
          <a:noFill/>
          <a:ln/>
        </p:spPr>
        <p:txBody>
          <a:bodyPr wrap="square" lIns="0" tIns="0" rIns="0" bIns="0" rtlCol="0" anchor="t"/>
          <a:lstStyle/>
          <a:p>
            <a:pPr algn="ctr" indent="0" marL="0">
              <a:lnSpc>
                <a:spcPct val="90000"/>
              </a:lnSpc>
              <a:buNone/>
            </a:pPr>
            <a:r>
              <a:rPr lang="en-US" sz="2600" dirty="0">
                <a:solidFill>
                  <a:srgbClr val="362711"/>
                </a:solidFill>
                <a:latin typeface="Arial" pitchFamily="34" charset="0"/>
                <a:ea typeface="Arial" pitchFamily="34" charset="-122"/>
                <a:cs typeface="Arial" pitchFamily="34" charset="-120"/>
              </a:rPr>
              <a:t>Когда домашнее задание по английскому действительно полезно
</a:t>
            </a:r>
            <a:endParaRPr lang="en-US" sz="2600" dirty="0"/>
          </a:p>
        </p:txBody>
      </p:sp>
      <p:sp>
        <p:nvSpPr>
          <p:cNvPr id="10" name="Text 4"/>
          <p:cNvSpPr txBox="1"/>
          <p:nvPr/>
        </p:nvSpPr>
        <p:spPr>
          <a:xfrm>
            <a:off x="8922650" y="4924250"/>
            <a:ext cx="165900" cy="147000"/>
          </a:xfrm>
          <a:prstGeom prst="rect">
            <a:avLst/>
          </a:prstGeom>
          <a:noFill/>
          <a:ln/>
        </p:spPr>
        <p:txBody>
          <a:bodyPr wrap="square" lIns="0" tIns="0" rIns="0" bIns="0" rtlCol="0" anchor="t"/>
          <a:lstStyle/>
          <a:p>
            <a:pPr algn="r" indent="0" marL="0">
              <a:lnSpc>
                <a:spcPct val="100000"/>
              </a:lnSpc>
              <a:buNone/>
            </a:pPr>
            <a:r>
              <a:rPr lang="en-US" sz="700" dirty="0">
                <a:solidFill>
                  <a:srgbClr val="A99F9D"/>
                </a:solidFill>
                <a:latin typeface="Arial" pitchFamily="34" charset="0"/>
                <a:ea typeface="Arial" pitchFamily="34" charset="-122"/>
                <a:cs typeface="Arial" pitchFamily="34" charset="-120"/>
              </a:rPr>
              <a:t>19</a:t>
            </a:r>
            <a:endParaRPr lang="en-US" sz="7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2ECE4"/>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40000" y="2038875"/>
            <a:ext cx="8032800" cy="2415900"/>
          </a:xfrm>
          <a:prstGeom prst="rect">
            <a:avLst/>
          </a:prstGeom>
          <a:noFill/>
          <a:ln/>
        </p:spPr>
        <p:txBody>
          <a:bodyPr wrap="square" lIns="0" tIns="0" rIns="0" bIns="0" rtlCol="0" anchor="t"/>
          <a:lstStyle/>
          <a:p>
            <a:pPr algn="l" indent="0" marL="0">
              <a:lnSpc>
                <a:spcPct val="90000"/>
              </a:lnSpc>
              <a:buNone/>
            </a:pPr>
            <a:r>
              <a:rPr lang="en-US" sz="2600" dirty="0">
                <a:solidFill>
                  <a:srgbClr val="362711"/>
                </a:solidFill>
                <a:latin typeface="Arial" pitchFamily="34" charset="0"/>
                <a:ea typeface="Arial" pitchFamily="34" charset="-122"/>
                <a:cs typeface="Arial" pitchFamily="34" charset="-120"/>
              </a:rPr>
              <a:t>Домашнее задание по английскому: польза есть, когда есть мера
</a:t>
            </a:r>
            <a:pPr algn="l" indent="0" marL="0">
              <a:lnSpc>
                <a:spcPct val="90000"/>
              </a:lnSpc>
              <a:buNone/>
            </a:pPr>
            <a:r>
              <a:rPr lang="en-US" sz="2600" dirty="0">
                <a:solidFill>
                  <a:srgbClr val="362711"/>
                </a:solidFill>
                <a:latin typeface="Arial" pitchFamily="34" charset="0"/>
                <a:ea typeface="Arial" pitchFamily="34" charset="-122"/>
                <a:cs typeface="Arial" pitchFamily="34" charset="-120"/>
              </a:rPr>
              <a:t>
</a:t>
            </a:r>
            <a:pPr algn="l" indent="0" marL="0">
              <a:lnSpc>
                <a:spcPct val="115000"/>
              </a:lnSpc>
              <a:buNone/>
            </a:pPr>
            <a:r>
              <a:rPr lang="en-US" sz="1400" dirty="0">
                <a:solidFill>
                  <a:srgbClr val="362711"/>
                </a:solidFill>
                <a:latin typeface="Arial" pitchFamily="34" charset="0"/>
                <a:ea typeface="Arial" pitchFamily="34" charset="-122"/>
                <a:cs typeface="Arial" pitchFamily="34" charset="-120"/>
              </a:rPr>
              <a:t>Домашняя работа по английскому в 5 классе действительно помогает учиться, если она короткая, понятная и регулярная. Она закрепляет слова, грамматику и уверенность в чтении, письме и устной речи.
</a:t>
            </a:r>
            <a:endParaRPr lang="en-US" sz="2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2026-05-30T11:18:14Z</dcterms:created>
  <dcterms:modified xsi:type="dcterms:W3CDTF">2026-05-30T11:18:14Z</dcterms:modified>
</cp:coreProperties>
</file>