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00" y="980183"/>
            <a:ext cx="9144000" cy="41612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81850" y="977900"/>
            <a:ext cx="6658200" cy="21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населения и его миграции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заселяют Землю и почему меняют место жизни?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981849" y="200900"/>
            <a:ext cx="35601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42275" y="1327"/>
            <a:ext cx="5901600" cy="51408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376" y="953250"/>
            <a:ext cx="3389700" cy="32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живут неравномерно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мира распределено очень неравномерно: одни территории притягивают людей удобным положением, ресурсами и работой, а другие остаются малозаселенными из-за климата, рельефа и слабого освоения.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2617393" y="1406774"/>
            <a:ext cx="3909219" cy="23299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
</a:t>
            </a:r>
            <a:pPr algn="ctr" indent="0" marL="0">
              <a:lnSpc>
                <a:spcPct val="100000"/>
              </a:lnSpc>
              <a:buNone/>
            </a:pPr>
            <a:r>
              <a:rPr lang="en-US" sz="14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приходится в среднем на 1 км² суши, но между странами различия достигают тысяч раз.
</a:t>
            </a:r>
            <a:endParaRPr lang="en-US" sz="4168" dirty="0"/>
          </a:p>
        </p:txBody>
      </p:sp>
      <p:sp>
        <p:nvSpPr>
          <p:cNvPr id="5" name="Text 2"/>
          <p:cNvSpPr txBox="1"/>
          <p:nvPr/>
        </p:nvSpPr>
        <p:spPr>
          <a:xfrm>
            <a:off x="425350" y="4378000"/>
            <a:ext cx="66108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Среднемировая плотность помогает сравнивать заселённость территорий и понимать, где население сосредоточено особенно сильно.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Population Prospects; национальные статистические службы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1908" y="1035875"/>
            <a:ext cx="4076833" cy="3443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74778" y="171450"/>
            <a:ext cx="69462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27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очаги высокой плотности населения
</a:t>
            </a:r>
            <a:endParaRPr lang="en-US" sz="2783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839725" y="4629675"/>
            <a:ext cx="40812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ООН, FAO и национальных статистических служб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974775" y="1675925"/>
            <a:ext cx="2480100" cy="21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плотные районы обычно совпадают с древними центрами хозяйства, морскими путями и крупными агломерациями.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заселённость характерна для территорий с выгодным положением, водными ресурсами и ранним освоением.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5390" y="0"/>
            <a:ext cx="374712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430200" y="171450"/>
            <a:ext cx="5971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ограничения для расселения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30200" y="1121527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воды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пустынях и засушливых районах население редкое, потому что без устойчивого водоснабжения невозможно развивать сельское хозяйство, строительство и повседневную жизнь.
</a:t>
            </a:r>
            <a:endParaRPr lang="en-US" sz="1274" dirty="0"/>
          </a:p>
        </p:txBody>
      </p:sp>
      <p:sp>
        <p:nvSpPr>
          <p:cNvPr id="11" name="Text 3"/>
          <p:cNvSpPr txBox="1"/>
          <p:nvPr/>
        </p:nvSpPr>
        <p:spPr>
          <a:xfrm>
            <a:off x="430200" y="1952202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Суровый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и полярные области ограничивают расселение из-за сильных морозов, короткого лета и многолетней мерзлоты, усложняющей дороги, дома и коммуникации.
</a:t>
            </a:r>
            <a:endParaRPr lang="en-US" sz="1360" dirty="0"/>
          </a:p>
        </p:txBody>
      </p:sp>
      <p:sp>
        <p:nvSpPr>
          <p:cNvPr id="12" name="Text 4"/>
          <p:cNvSpPr txBox="1"/>
          <p:nvPr/>
        </p:nvSpPr>
        <p:spPr>
          <a:xfrm>
            <a:off x="430200" y="2782877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Высокогорья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люди живут реже из-за разреженного воздуха, крутых склонов и трудностей транспорта; сельское хозяйство там также требует больших затрат и адаптации.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30200" y="3613552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леса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Экваториальные леса трудны для освоения из-за жары, влажности, слабой транспортной доступности и необходимости значительных вложений в инфраструктуру и санитарные условия.
</a:t>
            </a:r>
            <a:endParaRPr lang="en-US" sz="127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700" y="161425"/>
            <a:ext cx="80016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 экономические факторы размещения
</a:t>
            </a:r>
            <a:endParaRPr lang="en-US" sz="2783" dirty="0"/>
          </a:p>
        </p:txBody>
      </p:sp>
      <p:sp>
        <p:nvSpPr>
          <p:cNvPr id="8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1750" y="1437325"/>
            <a:ext cx="34011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берега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поселения часто возникали у рек и морских побережий: там было проще получать воду, перевозить товары и поддерживать связь с соседними территориями.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71750" y="2824125"/>
            <a:ext cx="34011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росли на перекрёстках дорог, у переправ и в портах, где обмен товарами, людьми и идеями создавал устойчивый спрос на услуги и жильё.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49200" y="1437325"/>
            <a:ext cx="34011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поворот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Новое и Новейшее время предприятия, шахты и заводы стали притягивать население в места, где были рабочие места и транспортная инфраструктура.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49200" y="2824125"/>
            <a:ext cx="34011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центры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особенно быстро развиваются крупные города с вузами, управленческими функциями, сервисной экономикой и высокой доступностью транспорта, связи и социальных услуг.
</a:t>
            </a:r>
            <a:endParaRPr lang="en-US" sz="13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075" y="3069593"/>
            <a:ext cx="4522200" cy="144311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2000" y="128125"/>
            <a:ext cx="8017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расселения населения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057325" y="2750075"/>
            <a:ext cx="28017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меняются образ жизни, занятость и плотность населения в разных типах расселения.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увеличивает долю городского и смешанного расселения, а сельский тип постепенно теряет численность и роль в занятости.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населения: обобщение учебных и статистических материалов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2617393" y="1406774"/>
            <a:ext cx="3909219" cy="23299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68%
</a:t>
            </a:r>
            <a:pPr algn="ctr" indent="0" marL="0">
              <a:lnSpc>
                <a:spcPct val="100000"/>
              </a:lnSpc>
              <a:buNone/>
            </a:pPr>
            <a:r>
              <a:rPr lang="en-US" sz="14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 составить доля городского населения мира к 2050 году.
</a:t>
            </a:r>
            <a:endParaRPr lang="en-US" sz="4168" dirty="0"/>
          </a:p>
        </p:txBody>
      </p:sp>
      <p:sp>
        <p:nvSpPr>
          <p:cNvPr id="5" name="Text 2"/>
          <p:cNvSpPr txBox="1"/>
          <p:nvPr/>
        </p:nvSpPr>
        <p:spPr>
          <a:xfrm>
            <a:off x="425350" y="4378000"/>
            <a:ext cx="66108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концентрирует образование, медицину и рабочие места, но одновременно усиливает транспортные и экологические проблемы.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Urbanization Prospects 2018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1908" y="1035875"/>
            <a:ext cx="4076833" cy="3443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74778" y="171450"/>
            <a:ext cx="69462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крупнейших городов мира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839725" y="4629675"/>
            <a:ext cx="40812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Urbanization Prospects; оценки на 1990–2020 годы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974775" y="1675925"/>
            <a:ext cx="2480100" cy="21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мегаполисов отражает не только естественный прирост, но и постоянный приток людей из периферийных районов.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быстро превращаются в агломерации, где население растёт и в центре, и в пригородах.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590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4455" y="1165439"/>
            <a:ext cx="312100" cy="27742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32408" y="1155650"/>
            <a:ext cx="29700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5261" y="1179310"/>
            <a:ext cx="312100" cy="24968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2" name="Text 1"/>
          <p:cNvSpPr txBox="1"/>
          <p:nvPr/>
        </p:nvSpPr>
        <p:spPr>
          <a:xfrm>
            <a:off x="226750" y="171450"/>
            <a:ext cx="85971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миграция населения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84046" y="1557225"/>
            <a:ext cx="2028501" cy="23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означает переезд или длительное изменение места пребывания, когда человек покидает одну территорию и обосновывается на другой.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2454461" y="1557225"/>
            <a:ext cx="2028501" cy="23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миграция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внутри одной страны чаще всего связано с переездом из села в город или из менее развитых районов в экономические центры.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624864" y="1557225"/>
            <a:ext cx="2028501" cy="23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миграция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между государствами меняет численность населения стран, состав рабочей силы и культурное разнообразие городов и регионов.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795267" y="1557225"/>
            <a:ext cx="2028501" cy="23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причины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мигрируют добровольно или вынужденно: из-за работы, учёбы, семьи, войны, преследований, стихийных бедствий и других жизненных обстоятельств.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505" y="173575"/>
            <a:ext cx="7769141" cy="3218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99700" y="4595175"/>
            <a:ext cx="71787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основные группы факторов, побуждающих людей менять место жительства: от экономических стимулов до угроз безопасности и природных рисков.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004100" y="3507525"/>
            <a:ext cx="77742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миграции населения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30200" y="171450"/>
            <a:ext cx="69462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миграция и ее направления
</a:t>
            </a:r>
            <a:endParaRPr lang="en-US" sz="2783" dirty="0"/>
          </a:p>
        </p:txBody>
      </p:sp>
      <p:sp>
        <p:nvSpPr>
          <p:cNvPr id="8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30200" y="1007405"/>
            <a:ext cx="6946200" cy="739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в 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массовый поток связан с оттоком населения из села в города. Люди ищут работу, более высокий доход и доступ к образованию, медицине и современным услугам.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30200" y="1822726"/>
            <a:ext cx="6946200" cy="739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регионов
</a:t>
            </a:r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миграция часто идет из депрессивных территорий в экономически сильные центры. Неравномерность развития усиливает концентрацию населения там, где больше вакансий и лучше инфраструктура.
</a:t>
            </a:r>
            <a:endParaRPr lang="en-US" sz="1314" dirty="0"/>
          </a:p>
        </p:txBody>
      </p:sp>
      <p:sp>
        <p:nvSpPr>
          <p:cNvPr id="11" name="Text 4"/>
          <p:cNvSpPr txBox="1"/>
          <p:nvPr/>
        </p:nvSpPr>
        <p:spPr>
          <a:xfrm>
            <a:off x="430200" y="2638047"/>
            <a:ext cx="6946200" cy="739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агломераций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Приток жителей в крупные города ускоряет расширение агломераций и пригородов. Это повышает спрос на жилье, транспорт, школы и поликлиники, а также усложняет управление территорией.
</a:t>
            </a:r>
            <a:endParaRPr lang="en-US" sz="1379" dirty="0"/>
          </a:p>
        </p:txBody>
      </p:sp>
      <p:sp>
        <p:nvSpPr>
          <p:cNvPr id="12" name="Text 5"/>
          <p:cNvSpPr txBox="1"/>
          <p:nvPr/>
        </p:nvSpPr>
        <p:spPr>
          <a:xfrm>
            <a:off x="430200" y="3453365"/>
            <a:ext cx="6946200" cy="7392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периферии
</a:t>
            </a:r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малых городов и сельских районов характерны сокращение численности населения, старение жителей и нехватка кадров. Из-за этого снижается экономическая активность и ухудшается качество услуг.
</a:t>
            </a:r>
            <a:endParaRPr lang="en-US" sz="131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575" y="100075"/>
            <a:ext cx="8001600" cy="5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миграция и глобальные потоки населения
</a:t>
            </a:r>
            <a:endParaRPr lang="en-US" sz="2133" dirty="0"/>
          </a:p>
        </p:txBody>
      </p:sp>
      <p:sp>
        <p:nvSpPr>
          <p:cNvPr id="9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373550" y="1340916"/>
            <a:ext cx="3379800" cy="1408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явления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миграция охватывает перемещения между государствами и затрагивает сотни миллионов людей. Она стала устойчивой частью современного мира и влияет на жизнь стран-отправителей и стран-приемников.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373550" y="3184251"/>
            <a:ext cx="3379800" cy="1408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направления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поток идет из стран с более низкими доходами в экономически развитые государства. Люди стремятся к более высокой оплате труда, стабильности, качественным услугам и безопасной среде.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472375" y="1340916"/>
            <a:ext cx="3379800" cy="1408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распространены трудовая, учебная и семейная миграция, а также вынужденные перемещения. Каждая из них по-своему меняет структуру занятости, возрастной состав и социальные связи.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72375" y="3184251"/>
            <a:ext cx="3379800" cy="1408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перераспределяет рабочую силу, меняет этнический состав и демографический баланс. Одни территории получают кадры и налоги, другие теряют молодых и активных жителей.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4400" y="1632257"/>
            <a:ext cx="4714800" cy="18789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44650" y="128125"/>
            <a:ext cx="4714800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притяжения и страны оттока мигрантов
</a:t>
            </a:r>
            <a:endParaRPr lang="en-US" sz="2921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99800" y="1647300"/>
            <a:ext cx="2480100" cy="18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государства, которые принимают мигрантов, и страны, откуда население уезжает в поисках работы, безопасности и лучших условий жизни.
</a:t>
            </a:r>
            <a:pPr algn="r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притяжения сочетают спрос на труд и более высокий уровень жизни, а страны оттока чаще сталкиваются с экономическими трудностями, конфликтами или ограниченными возможностями для населения.
</a:t>
            </a:r>
            <a:endParaRPr lang="en-US" sz="1089" dirty="0"/>
          </a:p>
        </p:txBody>
      </p:sp>
      <p:sp>
        <p:nvSpPr>
          <p:cNvPr id="7" name="Text 3"/>
          <p:cNvSpPr txBox="1"/>
          <p:nvPr/>
        </p:nvSpPr>
        <p:spPr>
          <a:xfrm>
            <a:off x="4144400" y="4076200"/>
            <a:ext cx="4714800" cy="6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международным миграционным потокам и типичным странам приема и оттока населения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1908" y="1035875"/>
            <a:ext cx="4076833" cy="3443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74778" y="171450"/>
            <a:ext cx="69462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29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миграции для регионов
</a:t>
            </a:r>
            <a:endParaRPr lang="en-US" sz="2933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839725" y="4629675"/>
            <a:ext cx="40812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ключевым эффектам миграции для регионов-реципиентов и регионов-доноров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974775" y="1675925"/>
            <a:ext cx="2480100" cy="21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приносит не только экономические, но и социальные изменения: меняются рынок труда, структура потребления, нагрузка на услуги и повседневная культурная среда.
</a:t>
            </a:r>
            <a:pPr algn="r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для принимающих территорий сочетаются с нагрузкой на инфраструктуру, а для регионов-источников особенно заметны потеря кадров и зависимость семей от переводов.
</a:t>
            </a:r>
            <a:endParaRPr lang="en-US" sz="11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5390" y="0"/>
            <a:ext cx="374712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430200" y="171450"/>
            <a:ext cx="5971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Вынужденные мигранты и беженцы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30200" y="1121527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перемещения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Вооруженные конфликты, преследования, стихийные бедствия и разрушение инфраструктуры лишают людей возможности оставаться дома. В таких условиях переезд становится не выбором, а способом спасти жизнь и здоровье.
</a:t>
            </a:r>
            <a:endParaRPr lang="en-US" sz="1274" dirty="0"/>
          </a:p>
        </p:txBody>
      </p:sp>
      <p:sp>
        <p:nvSpPr>
          <p:cNvPr id="11" name="Text 3"/>
          <p:cNvSpPr txBox="1"/>
          <p:nvPr/>
        </p:nvSpPr>
        <p:spPr>
          <a:xfrm>
            <a:off x="430200" y="1952202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относится к категории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вынужденно перемещенным людям относятся беженцы, внутренне перемещенные лица и просители убежища. Их правовой статус различается, но всех объединяет потеря привычной среды и необходимость срочной помощи.
</a:t>
            </a:r>
            <a:endParaRPr lang="en-US" sz="1274" dirty="0"/>
          </a:p>
        </p:txBody>
      </p:sp>
      <p:sp>
        <p:nvSpPr>
          <p:cNvPr id="12" name="Text 4"/>
          <p:cNvSpPr txBox="1"/>
          <p:nvPr/>
        </p:nvSpPr>
        <p:spPr>
          <a:xfrm>
            <a:off x="430200" y="2782877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проблемы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оценкам 2024 года, число людей, перемещенных насильно, превышает 120 миллионов. Это показывает, что вынужденная миграция стала одной из крупнейших гуманитарных проблем современности.
</a:t>
            </a:r>
            <a:endParaRPr lang="en-US" sz="1274" dirty="0"/>
          </a:p>
        </p:txBody>
      </p:sp>
      <p:sp>
        <p:nvSpPr>
          <p:cNvPr id="13" name="Text 5"/>
          <p:cNvSpPr txBox="1"/>
          <p:nvPr/>
        </p:nvSpPr>
        <p:spPr>
          <a:xfrm>
            <a:off x="430200" y="3613552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требуется людям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месте стоят безопасность, временное жилье, питание, медицинская помощь и документы. Долгосрочная задача — обучение, трудоустройство и адаптация в новой среде без утраты достоинства.
</a:t>
            </a:r>
            <a:endParaRPr lang="en-US" sz="127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319" y="1155650"/>
            <a:ext cx="22275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744" y="3090392"/>
            <a:ext cx="309900" cy="275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6744" y="1166417"/>
            <a:ext cx="309900" cy="2754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46744" y="3104165"/>
            <a:ext cx="309900" cy="2479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2" name="Text 1"/>
          <p:cNvSpPr txBox="1"/>
          <p:nvPr/>
        </p:nvSpPr>
        <p:spPr>
          <a:xfrm>
            <a:off x="226750" y="171450"/>
            <a:ext cx="67041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в России: основные направления
</a:t>
            </a:r>
            <a:endParaRPr lang="en-US" sz="2783" dirty="0"/>
          </a:p>
        </p:txBody>
      </p:sp>
      <p:sp>
        <p:nvSpPr>
          <p:cNvPr id="13" name="Text 2"/>
          <p:cNvSpPr txBox="1"/>
          <p:nvPr/>
        </p:nvSpPr>
        <p:spPr>
          <a:xfrm>
            <a:off x="226750" y="1591220"/>
            <a:ext cx="32829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центры притяжения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Москва, Санкт-Петербург и крупные промышленные города привлекают жителей более широким рынком труда, развитой инфраструктурой, образовательными возможностями и разнообразием социальных услуг.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226750" y="3515198"/>
            <a:ext cx="32829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Ресурсные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Нефтегазовые территории Западной Сибири остаются важными центрами притяжения благодаря высокому спросу на рабочую силу, более высоким заработкам и специфике отраслевой занятости.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3646750" y="1591220"/>
            <a:ext cx="32829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оттока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Северные, восточные и многие сельские территории теряют жителей из-за ограниченного выбора работы, удаленности от сервисов и более сложных условий повседневной жизни.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646750" y="3515198"/>
            <a:ext cx="32829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расселения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перемещения усиливают различия между центром и периферией страны. Население и ресурсы концентрируются в немногих узлах, а удаленные районы постепенно ослабевают.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1908" y="1035875"/>
            <a:ext cx="4076833" cy="3443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74778" y="171450"/>
            <a:ext cx="69462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27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усиливающие миграцию сегодня
</a:t>
            </a:r>
            <a:endParaRPr lang="en-US" sz="2783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839725" y="4629675"/>
            <a:ext cx="40812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факторов современной миграции по международным и социально-географическим исследованиям
</a:t>
            </a:r>
            <a:endParaRPr lang="en-US" sz="1092" dirty="0"/>
          </a:p>
        </p:txBody>
      </p:sp>
      <p:sp>
        <p:nvSpPr>
          <p:cNvPr id="7" name="Text 3"/>
          <p:cNvSpPr txBox="1"/>
          <p:nvPr/>
        </p:nvSpPr>
        <p:spPr>
          <a:xfrm>
            <a:off x="1974775" y="1675925"/>
            <a:ext cx="2480100" cy="21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решения о переезде все чаще связаны не только с заработком, но и с устойчивостью территории, качеством повседневной среды и доступом к жизненно важным услугам.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неравенство и безопасность остаются главными драйверами миграции, однако климатические риски и качество жизни быстро усиливают свое значение.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700" y="161425"/>
            <a:ext cx="80016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государства регулируют расселение и миграцию
</a:t>
            </a:r>
            <a:endParaRPr lang="en-US" sz="2783" dirty="0"/>
          </a:p>
        </p:txBody>
      </p:sp>
      <p:sp>
        <p:nvSpPr>
          <p:cNvPr id="8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1750" y="1437325"/>
            <a:ext cx="34011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инфраструктуры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дорог, жилья, школ и больниц повышает привлекательность территорий и делает жизнь вне крупнейших центров более удобной и устойчивой для семей и специалистов.
</a:t>
            </a:r>
            <a:endParaRPr lang="en-US" sz="1358" dirty="0"/>
          </a:p>
        </p:txBody>
      </p:sp>
      <p:sp>
        <p:nvSpPr>
          <p:cNvPr id="10" name="Text 3"/>
          <p:cNvSpPr txBox="1"/>
          <p:nvPr/>
        </p:nvSpPr>
        <p:spPr>
          <a:xfrm>
            <a:off x="771750" y="2824125"/>
            <a:ext cx="34011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регионов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развития малых городов и сельских территорий помогают сокращать различия между центром и периферией, создавая рабочие места и улучшая качество базовых услуг.
</a:t>
            </a:r>
            <a:endParaRPr lang="en-US" sz="1358" dirty="0"/>
          </a:p>
        </p:txBody>
      </p:sp>
      <p:sp>
        <p:nvSpPr>
          <p:cNvPr id="11" name="Text 4"/>
          <p:cNvSpPr txBox="1"/>
          <p:nvPr/>
        </p:nvSpPr>
        <p:spPr>
          <a:xfrm>
            <a:off x="4849200" y="1437325"/>
            <a:ext cx="34011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потоками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регулируют въезд и выезд, помогают беженцам и адаптируют приезжающих, чтобы снизить социальную напряженность и лучше распределить нагрузку на рынок труда.
</a:t>
            </a:r>
            <a:endParaRPr lang="en-US" sz="1358" dirty="0"/>
          </a:p>
        </p:txBody>
      </p:sp>
      <p:sp>
        <p:nvSpPr>
          <p:cNvPr id="12" name="Text 5"/>
          <p:cNvSpPr txBox="1"/>
          <p:nvPr/>
        </p:nvSpPr>
        <p:spPr>
          <a:xfrm>
            <a:off x="4849200" y="2824125"/>
            <a:ext cx="34011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в 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Образование, здравоохранение и профессиональная подготовка повышают конкурентоспособность территории. Чем выше качество человеческого капитала, тем выше шансы удержать и привлечь население.
</a:t>
            </a:r>
            <a:endParaRPr lang="en-US" sz="135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07874" y="1015875"/>
            <a:ext cx="5404800" cy="22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населения: где живут люди и почему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и миграции показывают, как природа, экономика и история вместе формируют карту мира. Люди выбирают территории, где есть безопасность, работа и условия для достойной жизни.
</a:t>
            </a:r>
            <a:endParaRPr lang="en-US" sz="3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2026-06-02T23:54:38Z</dcterms:created>
  <dcterms:modified xsi:type="dcterms:W3CDTF">2026-06-02T23:54:38Z</dcterms:modified>
</cp:coreProperties>
</file>