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тождества для квадратных корней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применять свойства корней без ошибок и лишних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квадратные корни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корни встречаются в уравнениях, геометрии и при упрощении выражений. В 8 классе важно не только находить корень, но и правильно преобразовывать записи, опираясь на область допустимых значений и неотрицательность результата.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3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320040" y="3443207"/>  <a:ext cx="8503920" cy="1577876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0" y="0"/>  <a:ext cx="9144000" cy="5143500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0" y="0"/>  <a:ext cx="9144000" cy="5143500"/> </a:xfrm> <a:prstGeom prst="rect"><a:avLst/></a:prstGeom></p:spPr></p:pic><p:pic>  <p:nvPicPr><p:cNvPr id="8" name="Image 6" descr="preencoded.png">    </p:cNvPr>    <p:cNvPicPr><a:picLocks noChangeAspect="1"/></p:cNvPicPr>    <p:nvPr></p:nvPr>  </p:nvPicPr><p:blipFill><a:blip r:embed="rId7"></a:blip>  <a:stretch><a:fillRect/></a:stretch></p:blipFill><p:spPr> <a:xfrm>  <a:off x="0" y="0"/>  <a:ext cx="9144000" cy="5143500"/> </a:xfrm> <a:prstGeom prst="rect"><a:avLst/></a:prstGeom></p:spPr></p:pic><p:sp><p:nvSpPr><p:cNvPr id="9" name="Text 0"></p:cNvPr><p:cNvSpPr txBox="1"/><p:nvPr></p:nvPr></p:nvSpPr><p:spPr><a:xfrm><a:off x="391275" y="397625"/><a:ext cx="6628800" cy="3879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90000"/></a:lnSpc><a:buNone/></a:pPr><a:r><a:rPr lang="en-US" sz="2800" b="1" dirty="0"><a:solidFill><a:srgbClr val="180939"/></a:solidFill><a:latin typeface="Arial" pitchFamily="34" charset="0"/><a:ea typeface="Arial" pitchFamily="34" charset="-122"/><a:cs typeface="Arial" pitchFamily="34" charset="-120"/></a:rPr><a:t>Что такое квадратный корень
</a:t></a:r><a:endParaRPr lang="en-US" sz="2800" dirty="0"/></a:p></p:txBody></p:sp><p:sp><p:nvSpPr><p:cNvPr id="10" name="Text 1"></p:cNvPr><p:cNvSpPr txBox="1"/><p:nvPr></p:nvPr></p:nvSpPr><p:spPr><a:xfrm><a:off x="5877982" y="2090562"/><a:ext cx="2019639" cy="942198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054" b="1" dirty="0"><a:solidFill><a:srgbClr val="000000"/></a:solidFill><a:latin typeface="Arial" pitchFamily="34" charset="0"/><a:ea typeface="Arial" pitchFamily="34" charset="-122"/><a:cs typeface="Arial" pitchFamily="34" charset="-120"/></a:rPr><a:t>Когда корень не определён
</a:t></a:r><a:pPr algn="l" indent="0" marL="0"><a:lnSpc><a:spcPct val="100000"/></a:lnSpc><a:buNone/></a:pPr><a:r><a:rPr lang="en-US" sz="176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527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22" dirty="0"><a:solidFill><a:srgbClr val="000000"/></a:solidFill><a:latin typeface="Arial" pitchFamily="34" charset="0"/><a:ea typeface="Arial" pitchFamily="34" charset="-122"/><a:cs typeface="Arial" pitchFamily="34" charset="-120"/></a:rPr><a:t>Для отрицательных чисел, например -9, в курсе действительных чисел значение не определено. Это связано с тем, что никакое действительное число в квадрате не даёт отрицательный результат.
</a:t></a:r><a:endParaRPr lang="en-US" sz="1054" dirty="0"/></a:p></p:txBody></p:sp><p:sp><p:nvSpPr><p:cNvPr id="11" name="Text 2"></p:cNvPr><p:cNvSpPr txBox="1"/><p:nvPr></p:nvPr></p:nvSpPr><p:spPr><a:xfrm><a:off x="3231992" y="2090562"/><a:ext cx="2019639" cy="942198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81" b="1" dirty="0"><a:solidFill><a:srgbClr val="000000"/></a:solidFill><a:latin typeface="Arial" pitchFamily="34" charset="0"/><a:ea typeface="Arial" pitchFamily="34" charset="-122"/><a:cs typeface="Arial" pitchFamily="34" charset="-120"/></a:rPr><a:t>Примеры
</a:t></a:r><a:pPr algn="l" indent="0" marL="0"><a:lnSpc><a:spcPct val="100000"/></a:lnSpc><a:buNone/></a:pPr><a:r><a:rPr lang="en-US" sz="492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295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034" dirty="0"><a:solidFill><a:srgbClr val="000000"/></a:solidFill><a:latin typeface="Arial" pitchFamily="34" charset="0"/><a:ea typeface="Arial" pitchFamily="34" charset="-122"/><a:cs typeface="Arial" pitchFamily="34" charset="-120"/></a:rPr><a:t>Если 49, то ответ 7, потому что 7² = 49. Аналогично  = 0, так как 0² = 0. Такие примеры помогают увидеть смысл определения на простых числах.
</a:t></a:r><a:endParaRPr lang="en-US" sz="1181" dirty="0"/></a:p></p:txBody></p:sp><p:sp><p:nvSpPr><p:cNvPr id="12" name="Text 3"></p:cNvPr><p:cNvSpPr txBox="1"/><p:nvPr></p:nvPr></p:nvSpPr><p:spPr><a:xfrm><a:off x="594955" y="2090563"/><a:ext cx="2019600" cy="942232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072" b="1" dirty="0"><a:solidFill><a:srgbClr val="000000"/></a:solidFill><a:latin typeface="Arial" pitchFamily="34" charset="0"/><a:ea typeface="Arial" pitchFamily="34" charset="-122"/><a:cs typeface="Arial" pitchFamily="34" charset="-120"/></a:rPr><a:t>Определение
</a:t></a:r><a:pPr algn="l" indent="0" marL="0"><a:lnSpc><a:spcPct val="100000"/></a:lnSpc><a:buNone/></a:pPr><a:r><a:rPr lang="en-US" sz="179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536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38" dirty="0"><a:solidFill><a:srgbClr val="000000"/></a:solidFill><a:latin typeface="Arial" pitchFamily="34" charset="0"/><a:ea typeface="Arial" pitchFamily="34" charset="-122"/><a:cs typeface="Arial" pitchFamily="34" charset="-120"/></a:rPr><a:t>Квадратный корень из числа a — это неотрицательное число, квадрат которого равен a. Обозначение . В действительных числах корень существует только для неотрицательных значений.
</a:t></a:r><a:endParaRPr lang="en-US" sz="1072" dirty="0"/></a:p></p:txBody></p:sp><p:sp><p:nvSpPr><p:cNvPr id="13" name="Text 4"></p:cNvPr><p:cNvSpPr txBox="1"/><p:nvPr></p:nvPr></p:nvSpPr><p:spPr><a:xfrm><a:off x="8435340" y="4482077"/><a:ext cx="326431" cy="1846659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00000"/></a:lnSpc><a:buNone/></a:pPr><a:r><a:rPr lang="en-US" sz="2000" b="1" dirty="0"><a:solidFill><a:srgbClr val="000000"/></a:solidFill><a:latin typeface="Arial" pitchFamily="34" charset="0"/><a:ea typeface="Arial" pitchFamily="34" charset="-122"/><a:cs typeface="Arial" pitchFamily="34" charset="-120"/></a:rPr><a:t>3</a:t></a:r><a:endParaRPr lang="en-US" sz="2000" dirty="0"/></a:p></p:txBody></p:sp></p:spTree></p:cSld><p:clrMapOvr><a:masterClrMapping/></p:clrMapOvr></p:sld>
</file>

<file path=ppt/slides/slide4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4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5446085" y="1088975"/>  <a:ext cx="3696624" cy="3934868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0" y="0"/>  <a:ext cx="9144000" cy="5143500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0" y="0"/>  <a:ext cx="9144000" cy="5143500"/> </a:xfrm> <a:prstGeom prst="rect"><a:avLst/></a:prstGeom></p:spPr></p:pic><p:sp><p:nvSpPr><p:cNvPr id="8" name="Text 0"></p:cNvPr><p:cNvSpPr txBox="1"/><p:nvPr></p:nvPr></p:nvSpPr><p:spPr><a:xfrm><a:off x="391275" y="397625"/><a:ext cx="6628800" cy="3879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90000"/></a:lnSpc><a:buNone/></a:pPr><a:r><a:rPr lang="en-US" sz="2800" b="1" dirty="0"><a:solidFill><a:srgbClr val="FFFFFF"/></a:solidFill><a:latin typeface="Arial" pitchFamily="34" charset="0"/><a:ea typeface="Arial" pitchFamily="34" charset="-122"/><a:cs typeface="Arial" pitchFamily="34" charset="-120"/></a:rPr><a:t>Тождество (√a)²=a
</a:t></a:r><a:endParaRPr lang="en-US" sz="2800" dirty="0"/></a:p></p:txBody></p:sp><p:sp><p:nvSpPr><p:cNvPr id="9" name="Text 1"></p:cNvPr><p:cNvSpPr txBox="1"/><p:nvPr></p:nvPr></p:nvSpPr><p:spPr><a:xfrm><a:off x="594949" y="1471836"/><a:ext cx="1953300" cy="14736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b="1" dirty="0"><a:solidFill><a:srgbClr val="000000"/></a:solidFill><a:latin typeface="Arial" pitchFamily="34" charset="0"/><a:ea typeface="Arial" pitchFamily="34" charset="-122"/><a:cs typeface="Arial" pitchFamily="34" charset="-120"/></a:rPr><a:t>Основная идея
</a:t></a:r><a:pPr algn="l" indent="0" marL="0"><a:lnSpc><a:spcPct val="100000"/></a:lnSpc><a:buNone/></a:pPr><a:r><a:rPr lang="en-US" sz="4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2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50" dirty="0"><a:solidFill><a:srgbClr val="000000"/></a:solidFill><a:latin typeface="Arial" pitchFamily="34" charset="0"/><a:ea typeface="Arial" pitchFamily="34" charset="-122"/><a:cs typeface="Arial" pitchFamily="34" charset="-120"/></a:rPr><a:t>Если a неотрицательно, то возведение a в квадрат возвращает исходное число. Это тождество удобно использовать, когда нужно убрать корень и получить более простую запись.
</a:t></a:r><a:endParaRPr lang="en-US" sz="1100" dirty="0"/></a:p></p:txBody></p:sp><p:sp><p:nvSpPr><p:cNvPr id="10" name="Text 2"></p:cNvPr><p:cNvSpPr txBox="1"/><p:nvPr></p:nvPr></p:nvSpPr><p:spPr><a:xfrm><a:off x="3134224" y="1471836"/><a:ext cx="1926600" cy="14736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b="1" dirty="0"><a:solidFill><a:srgbClr val="FFFFFF"/></a:solidFill><a:latin typeface="Arial" pitchFamily="34" charset="0"/><a:ea typeface="Arial" pitchFamily="34" charset="-122"/><a:cs typeface="Arial" pitchFamily="34" charset="-120"/></a:rPr><a:t>Примеры
</a:t></a:r><a:pPr algn="l" indent="0" marL="0"><a:lnSpc><a:spcPct val="100000"/></a:lnSpc><a:buNone/></a:pPr><a:r><a:rPr lang="en-US" sz="1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5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50" dirty="0"><a:solidFill><a:srgbClr val="FFFFFF"/></a:solidFill><a:latin typeface="Arial" pitchFamily="34" charset="0"/><a:ea typeface="Arial" pitchFamily="34" charset="-122"/><a:cs typeface="Arial" pitchFamily="34" charset="-120"/></a:rPr><a:t>16² = 16 и 0,81² = 0,81. В обоих случаях корень и квадрат взаимно уничтожают друг друга, если подкоренное выражение неотрицательно.
</a:t></a:r><a:endParaRPr lang="en-US" sz="1100" dirty="0"/></a:p></p:txBody></p:sp><p:sp><p:nvSpPr><p:cNvPr id="11" name="Text 3"></p:cNvPr><p:cNvSpPr txBox="1"/><p:nvPr></p:nvPr></p:nvSpPr><p:spPr><a:xfrm><a:off x="610525" y="3572725"/><a:ext cx="3596100" cy="10194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b="1" dirty="0"><a:solidFill><a:srgbClr val="000000"/></a:solidFill><a:latin typeface="Arial" pitchFamily="34" charset="0"/><a:ea typeface="Arial" pitchFamily="34" charset="-122"/><a:cs typeface="Arial" pitchFamily="34" charset="-120"/></a:rPr><a:t>Важное условие
</a:t></a:r><a:pPr algn="l" indent="0" marL="0"><a:lnSpc><a:spcPct val="100000"/></a:lnSpc><a:buNone/></a:pPr><a:r><a:rPr lang="en-US" sz="4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2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50" dirty="0"><a:solidFill><a:srgbClr val="000000"/></a:solidFill><a:latin typeface="Arial" pitchFamily="34" charset="0"/><a:ea typeface="Arial" pitchFamily="34" charset="-122"/><a:cs typeface="Arial" pitchFamily="34" charset="-120"/></a:rPr><a:t>Запись работает только при a . Под знаком корня не может стоять отрицательное число, поэтому перед применением формулы всегда проверяют область допустимых значений.
</a:t></a:r><a:endParaRPr lang="en-US" sz="1100" dirty="0"/></a:p></p:txBody></p:sp><p:sp><p:nvSpPr><p:cNvPr id="12" name="Text 4"></p:cNvPr><p:cNvSpPr txBox="1"/><p:nvPr></p:nvPr></p:nvSpPr><p:spPr><a:xfrm><a:off x="8435340" y="4482077"/><a:ext cx="326431" cy="1661993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00000"/></a:lnSpc><a:buNone/></a:pPr><a:r><a:rPr lang="en-US" sz="1800" b="1" dirty="0"><a:solidFill><a:srgbClr val="000000"/></a:solidFill><a:latin typeface="Arial" pitchFamily="34" charset="0"/><a:ea typeface="Arial" pitchFamily="34" charset="-122"/><a:cs typeface="Arial" pitchFamily="34" charset="-120"/></a:rPr><a:t>4</a:t></a:r><a:endParaRPr lang="en-US" sz="1800" dirty="0"/></a:p></p:txBody></p:sp></p:spTree></p:cSld><p:clrMapOvr><a:masterClrMapping/></p:clrMapOvr></p:sld>
</file>

<file path=ppt/slides/slide5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5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266700" y="3128035"/>  <a:ext cx="8582025" cy="1659415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0" y="0"/>  <a:ext cx="9144000" cy="5143500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0" y="0"/>  <a:ext cx="9144000" cy="5143500"/> </a:xfrm> <a:prstGeom prst="rect"><a:avLst/></a:prstGeom></p:spPr></p:pic><p:pic>  <p:nvPicPr><p:cNvPr id="8" name="Image 6" descr="preencoded.png">    </p:cNvPr>    <p:cNvPicPr><a:picLocks noChangeAspect="1"/></p:cNvPicPr>    <p:nvPr></p:nvPr>  </p:nvPicPr><p:blipFill><a:blip r:embed="rId7"></a:blip>  <a:stretch><a:fillRect/></a:stretch></p:blipFill><p:spPr> <a:xfrm>  <a:off x="0" y="0"/>  <a:ext cx="9144000" cy="5143500"/> </a:xfrm> <a:prstGeom prst="rect"><a:avLst/></a:prstGeom></p:spPr></p:pic><p:sp><p:nvSpPr><p:cNvPr id="9" name="Text 0"></p:cNvPr><p:cNvSpPr txBox="1"/><p:nvPr></p:nvPr></p:nvSpPr><p:spPr><a:xfrm><a:off x="403662" y="409922"/><a:ext cx="6624600" cy="3879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90000"/></a:lnSpc><a:buNone/></a:pPr><a:r><a:rPr lang="en-US" sz="2800" b="1" dirty="0"><a:solidFill><a:srgbClr val="180939"/></a:solidFill><a:latin typeface="Arial" pitchFamily="34" charset="0"/><a:ea typeface="Arial" pitchFamily="34" charset="-122"/><a:cs typeface="Arial" pitchFamily="34" charset="-120"/></a:rPr><a:t>Тождество √(x²)=|x|
</a:t></a:r><a:endParaRPr lang="en-US" sz="2800" dirty="0"/></a:p></p:txBody></p:sp><p:sp><p:nvSpPr><p:cNvPr id="10" name="Text 1"></p:cNvPr><p:cNvSpPr txBox="1"/><p:nvPr></p:nvPr></p:nvSpPr><p:spPr><a:xfrm><a:off x="8435340" y="4482077"/><a:ext cx="326431" cy="1661993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00000"/></a:lnSpc><a:buNone/></a:pPr><a:r><a:rPr lang="en-US" sz="1800" b="1" dirty="0"><a:solidFill><a:srgbClr val="000000"/></a:solidFill><a:latin typeface="Arial" pitchFamily="34" charset="0"/><a:ea typeface="Arial" pitchFamily="34" charset="-122"/><a:cs typeface="Arial" pitchFamily="34" charset="-120"/></a:rPr><a:t>5</a:t></a:r><a:endParaRPr lang="en-US" sz="1800" dirty="0"/></a:p></p:txBody></p:sp><p:sp><p:nvSpPr><p:cNvPr id="11" name="Text 2"></p:cNvPr><p:cNvSpPr txBox="1"/><p:nvPr></p:nvPr></p:nvSpPr><p:spPr><a:xfrm><a:off x="611204" y="1280387"/><a:ext cx="2348100" cy="16644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400" b="1" dirty="0"><a:solidFill><a:srgbClr val="000000"/></a:solidFill><a:latin typeface="Arial" pitchFamily="34" charset="0"/><a:ea typeface="Arial" pitchFamily="34" charset="-122"/><a:cs typeface="Arial" pitchFamily="34" charset="-120"/></a:rPr><a:t>Почему нужен модуль
</a:t></a:r><a:pPr algn="l" indent="0" marL="0"><a:lnSpc><a:spcPct val="100000"/></a:lnSpc><a:buNone/></a:pPr><a:r><a:rPr lang="en-US" sz="4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5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200" dirty="0"><a:solidFill><a:srgbClr val="000000"/></a:solidFill><a:latin typeface="Arial" pitchFamily="34" charset="0"/><a:ea typeface="Arial" pitchFamily="34" charset="-122"/><a:cs typeface="Arial" pitchFamily="34" charset="-120"/></a:rPr><a:t>После извлечения корня получается не само x, а его модуль. Это связано с тем, что квадрат любого числа неотрицателен, а квадратный корень по определению тоже неотрицателен.
</a:t></a:r><a:endParaRPr lang="en-US" sz="1400" dirty="0"/></a:p></p:txBody></p:sp><p:sp><p:nvSpPr><p:cNvPr id="12" name="Text 3"></p:cNvPr><p:cNvSpPr txBox="1"/><p:nvPr></p:nvPr></p:nvSpPr><p:spPr><a:xfrm><a:off x="3512533" y="1280387"/><a:ext cx="2348015" cy="1664386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400" b="1" dirty="0"><a:solidFill><a:srgbClr val="000000"/></a:solidFill><a:latin typeface="Arial" pitchFamily="34" charset="0"/><a:ea typeface="Arial" pitchFamily="34" charset="-122"/><a:cs typeface="Arial" pitchFamily="34" charset="-120"/></a:rPr><a:t>Примеры
</a:t></a:r><a:pPr algn="l" indent="0" marL="0"><a:lnSpc><a:spcPct val="100000"/></a:lnSpc><a:buNone/></a:pPr><a:r><a:rPr lang="en-US" sz="4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5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200" dirty="0"><a:solidFill><a:srgbClr val="000000"/></a:solidFill><a:latin typeface="Arial" pitchFamily="34" charset="0"/><a:ea typeface="Arial" pitchFamily="34" charset="-122"/><a:cs typeface="Arial" pitchFamily="34" charset="-120"/></a:rPr><a:t>(-5)² = 5, 8² = 8, 0² = 0. В каждом случае результат не может быть отрицательным, даже если исходное число было меньше нуля.
</a:t></a:r><a:endParaRPr lang="en-US" sz="1400" dirty="0"/></a:p></p:txBody></p:sp><p:sp><p:nvSpPr><p:cNvPr id="13" name="Text 4"></p:cNvPr><p:cNvSpPr txBox="1"/><p:nvPr></p:nvPr></p:nvSpPr><p:spPr><a:xfrm><a:off x="6413862" y="1280387"/><a:ext cx="2348015" cy="1664386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400" b="1" dirty="0"><a:solidFill><a:srgbClr val="000000"/></a:solidFill><a:latin typeface="Arial" pitchFamily="34" charset="0"/><a:ea typeface="Arial" pitchFamily="34" charset="-122"/><a:cs typeface="Arial" pitchFamily="34" charset="-120"/></a:rPr><a:t>Главный вывод
</a:t></a:r><a:pPr algn="l" indent="0" marL="0"><a:lnSpc><a:spcPct val="100000"/></a:lnSpc><a:buNone/></a:pPr><a:r><a:rPr lang="en-US" sz="4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5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200" dirty="0"><a:solidFill><a:srgbClr val="000000"/></a:solidFill><a:latin typeface="Arial" pitchFamily="34" charset="0"/><a:ea typeface="Arial" pitchFamily="34" charset="-122"/><a:cs typeface="Arial" pitchFamily="34" charset="-120"/></a:rPr><a:t>Формулу (x²)=|x| нужно помнить особенно внимательно. Если написать просто x, можно получить неверный ответ при отрицательных значениях переменной.
</a:t></a:r><a:endParaRPr lang="en-US" sz="1400" dirty="0"/></a:p></p:txBody></p:sp></p:spTree></p:cSld><p:clrMapOvr><a:masterClrMapping/></p:clrMapOvr></p:sld>
</file>

<file path=ppt/slides/slide6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6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320040" y="3443207"/>  <a:ext cx="8503920" cy="1577876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0" y="0"/>  <a:ext cx="9144000" cy="5143500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0" y="0"/>  <a:ext cx="9144000" cy="5143500"/> </a:xfrm> <a:prstGeom prst="rect"><a:avLst/></a:prstGeom></p:spPr></p:pic><p:pic>  <p:nvPicPr><p:cNvPr id="8" name="Image 6" descr="preencoded.png">    </p:cNvPr>    <p:cNvPicPr><a:picLocks noChangeAspect="1"/></p:cNvPicPr>    <p:nvPr></p:nvPr>  </p:nvPicPr><p:blipFill><a:blip r:embed="rId7"></a:blip>  <a:stretch><a:fillRect/></a:stretch></p:blipFill><p:spPr> <a:xfrm>  <a:off x="0" y="0"/>  <a:ext cx="9144000" cy="5143500"/> </a:xfrm> <a:prstGeom prst="rect"><a:avLst/></a:prstGeom></p:spPr></p:pic><p:sp><p:nvSpPr><p:cNvPr id="9" name="Text 0"></p:cNvPr><p:cNvSpPr txBox="1"/><p:nvPr></p:nvPr></p:nvSpPr><p:spPr><a:xfrm><a:off x="391275" y="397625"/><a:ext cx="6628800" cy="3879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90000"/></a:lnSpc><a:buNone/></a:pPr><a:r><a:rPr lang="en-US" sz="2800" b="1" dirty="0"><a:solidFill><a:srgbClr val="180939"/></a:solidFill><a:latin typeface="Arial" pitchFamily="34" charset="0"/><a:ea typeface="Arial" pitchFamily="34" charset="-122"/><a:cs typeface="Arial" pitchFamily="34" charset="-120"/></a:rPr><a:t>Тождество √(ab)=√a·√b
</a:t></a:r><a:endParaRPr lang="en-US" sz="2800" dirty="0"/></a:p></p:txBody></p:sp><p:sp><p:nvSpPr><p:cNvPr id="10" name="Text 1"></p:cNvPr><p:cNvSpPr txBox="1"/><p:nvPr></p:nvPr></p:nvSpPr><p:spPr><a:xfrm><a:off x="5877982" y="2090562"/><a:ext cx="2019639" cy="942198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072" b="1" dirty="0"><a:solidFill><a:srgbClr val="000000"/></a:solidFill><a:latin typeface="Arial" pitchFamily="34" charset="0"/><a:ea typeface="Arial" pitchFamily="34" charset="-122"/><a:cs typeface="Arial" pitchFamily="34" charset="-120"/></a:rPr><a:t>Условия формулы
</a:t></a:r><a:pPr algn="l" indent="0" marL="0"><a:lnSpc><a:spcPct val="100000"/></a:lnSpc><a:buNone/></a:pPr><a:r><a:rPr lang="en-US" sz="179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536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38" dirty="0"><a:solidFill><a:srgbClr val="000000"/></a:solidFill><a:latin typeface="Arial" pitchFamily="34" charset="0"/><a:ea typeface="Arial" pitchFamily="34" charset="-122"/><a:cs typeface="Arial" pitchFamily="34" charset="-120"/></a:rPr><a:t>Формула верна только при a  и b . Если хотя бы один множитель отрицателен, применять это тождество нельзя, потому что подкоренное выражение должно быть неотрицательным.
</a:t></a:r><a:endParaRPr lang="en-US" sz="1072" dirty="0"/></a:p></p:txBody></p:sp><p:sp><p:nvSpPr><p:cNvPr id="11" name="Text 2"></p:cNvPr><p:cNvSpPr txBox="1"/><p:nvPr></p:nvPr></p:nvSpPr><p:spPr><a:xfrm><a:off x="3231992" y="2090562"/><a:ext cx="2019639" cy="942198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200" b="1" dirty="0"><a:solidFill><a:srgbClr val="000000"/></a:solidFill><a:latin typeface="Arial" pitchFamily="34" charset="0"/><a:ea typeface="Arial" pitchFamily="34" charset="-122"/><a:cs typeface="Arial" pitchFamily="34" charset="-120"/></a:rPr><a:t>Примеры преобразования
</a:t></a:r><a:pPr algn="l" indent="0" marL="0"><a:lnSpc><a:spcPct val="100000"/></a:lnSpc><a:buNone/></a:pPr><a:r><a:rPr lang="en-US" sz="5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3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050" dirty="0"><a:solidFill><a:srgbClr val="000000"/></a:solidFill><a:latin typeface="Arial" pitchFamily="34" charset="0"/><a:ea typeface="Arial" pitchFamily="34" charset="-122"/><a:cs typeface="Arial" pitchFamily="34" charset="-120"/></a:rPr><a:t>36 = (9·4) = 3·2 = 6. Другой пример: 72 = (36·2) = 62. Такой способ делает выражение короче и удобнее для дальнейших действий.
</a:t></a:r><a:endParaRPr lang="en-US" sz="1200" dirty="0"/></a:p></p:txBody></p:sp><p:sp><p:nvSpPr><p:cNvPr id="12" name="Text 3"></p:cNvPr><p:cNvSpPr txBox="1"/><p:nvPr></p:nvPr></p:nvSpPr><p:spPr><a:xfrm><a:off x="594955" y="2090563"/><a:ext cx="2019600" cy="942232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016" b="1" dirty="0"><a:solidFill><a:srgbClr val="000000"/></a:solidFill><a:latin typeface="Arial" pitchFamily="34" charset="0"/><a:ea typeface="Arial" pitchFamily="34" charset="-122"/><a:cs typeface="Arial" pitchFamily="34" charset="-120"/></a:rPr><a:t>Когда применяют
</a:t></a:r><a:pPr algn="l" indent="0" marL="0"><a:lnSpc><a:spcPct val="100000"/></a:lnSpc><a:buNone/></a:pPr><a:r><a:rPr lang="en-US" sz="169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508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889" dirty="0"><a:solidFill><a:srgbClr val="000000"/></a:solidFill><a:latin typeface="Arial" pitchFamily="34" charset="0"/><a:ea typeface="Arial" pitchFamily="34" charset="-122"/><a:cs typeface="Arial" pitchFamily="34" charset="-120"/></a:rPr><a:t>Если оба множителя неотрицательны, корень из произведения можно заменить произведением корней. Это удобно, когда подкоренное число раскладывается на множители, среди которых есть полный квадрат.
</a:t></a:r><a:endParaRPr lang="en-US" sz="1016" dirty="0"/></a:p></p:txBody></p:sp><p:sp><p:nvSpPr><p:cNvPr id="13" name="Text 4"></p:cNvPr><p:cNvSpPr txBox="1"/><p:nvPr></p:nvPr></p:nvSpPr><p:spPr><a:xfrm><a:off x="8435340" y="4482077"/><a:ext cx="326431" cy="1846659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00000"/></a:lnSpc><a:buNone/></a:pPr><a:r><a:rPr lang="en-US" sz="2000" b="1" dirty="0"><a:solidFill><a:srgbClr val="000000"/></a:solidFill><a:latin typeface="Arial" pitchFamily="34" charset="0"/><a:ea typeface="Arial" pitchFamily="34" charset="-122"/><a:cs typeface="Arial" pitchFamily="34" charset="-120"/></a:rPr><a:t>6</a:t></a:r><a:endParaRPr lang="en-US" sz="2000" dirty="0"/></a:p></p:txBody></p:sp></p:spTree></p:cSld><p:clrMapOvr><a:masterClrMapping/></p:clrMapOvr></p:sld>
</file>

<file path=ppt/slides/slide7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7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266700" y="3128035"/>  <a:ext cx="8582025" cy="1659415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0" y="0"/>  <a:ext cx="9144000" cy="5143500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0" y="0"/>  <a:ext cx="9144000" cy="5143500"/> </a:xfrm> <a:prstGeom prst="rect"><a:avLst/></a:prstGeom></p:spPr></p:pic><p:sp><p:nvSpPr><p:cNvPr id="8" name="Text 0"></p:cNvPr><p:cNvSpPr txBox="1"/><p:nvPr></p:nvPr></p:nvSpPr><p:spPr><a:xfrm><a:off x="397150" y="397625"/><a:ext cx="6622800" cy="3879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90000"/></a:lnSpc><a:buNone/></a:pPr><a:r><a:rPr lang="en-US" sz="2800" b="1" dirty="0"><a:solidFill><a:srgbClr val="FFFFFF"/></a:solidFill><a:latin typeface="Arial" pitchFamily="34" charset="0"/><a:ea typeface="Arial" pitchFamily="34" charset="-122"/><a:cs typeface="Arial" pitchFamily="34" charset="-120"/></a:rPr><a:t>Тождество √(a/b)=√a/√b
</a:t></a:r><a:endParaRPr lang="en-US" sz="2800" dirty="0"/></a:p></p:txBody></p:sp><p:sp><p:nvSpPr><p:cNvPr id="9" name="Text 1"></p:cNvPr><p:cNvSpPr txBox="1"/><p:nvPr></p:nvPr></p:nvSpPr><p:spPr><a:xfrm><a:off x="607915" y="1274858"/><a:ext cx="2365212" cy="1664387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400" b="1" dirty="0"><a:solidFill><a:srgbClr val="FFFFFF"/></a:solidFill><a:latin typeface="Arial" pitchFamily="34" charset="0"/><a:ea typeface="Arial" pitchFamily="34" charset="-122"/><a:cs typeface="Arial" pitchFamily="34" charset="-120"/></a:rPr><a:t>Для дробей под корнем
</a:t></a:r><a:pPr algn="l" indent="0" marL="0"><a:lnSpc><a:spcPct val="100000"/></a:lnSpc><a:buNone/></a:pPr><a:r><a:rPr lang="en-US" sz="4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5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200" dirty="0"><a:solidFill><a:srgbClr val="FFFFFF"/></a:solidFill><a:latin typeface="Arial" pitchFamily="34" charset="0"/><a:ea typeface="Arial" pitchFamily="34" charset="-122"/><a:cs typeface="Arial" pitchFamily="34" charset="-120"/></a:rPr><a:t>Если числитель неотрицателен, а знаменатель положителен, корень из дроби можно представить как дробь из корней. Это помогает упростить запись и быстрее получить ответ.
</a:t></a:r><a:endParaRPr lang="en-US" sz="1400" dirty="0"/></a:p></p:txBody></p:sp><p:sp><p:nvSpPr><p:cNvPr id="10" name="Text 2"></p:cNvPr><p:cNvSpPr txBox="1"/><p:nvPr></p:nvPr></p:nvSpPr><p:spPr><a:xfrm><a:off x="3502352" y="1274858"/><a:ext cx="2365212" cy="1664387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400" b="1" dirty="0"><a:solidFill><a:srgbClr val="FFFFFF"/></a:solidFill><a:latin typeface="Arial" pitchFamily="34" charset="0"/><a:ea typeface="Arial" pitchFamily="34" charset="-122"/><a:cs typeface="Arial" pitchFamily="34" charset="-120"/></a:rPr><a:t>Примеры
</a:t></a:r><a:pPr algn="l" indent="0" marL="0"><a:lnSpc><a:spcPct val="100000"/></a:lnSpc><a:buNone/></a:pPr><a:r><a:rPr lang="en-US" sz="4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5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200" dirty="0"><a:solidFill><a:srgbClr val="FFFFFF"/></a:solidFill><a:latin typeface="Arial" pitchFamily="34" charset="0"/><a:ea typeface="Arial" pitchFamily="34" charset="-122"/><a:cs typeface="Arial" pitchFamily="34" charset="-120"/></a:rPr><a:t>(49/64) = 7/8, а (100/25) = 10/5 = 2. В обоих случаях удобно отдельно находить корень числителя и знаменателя.
</a:t></a:r><a:endParaRPr lang="en-US" sz="1400" dirty="0"/></a:p></p:txBody></p:sp><p:sp><p:nvSpPr><p:cNvPr id="11" name="Text 3"></p:cNvPr><p:cNvSpPr txBox="1"/><p:nvPr></p:nvPr></p:nvSpPr><p:spPr><a:xfrm><a:off x="6391835" y="1274858"/><a:ext cx="2365212" cy="1664387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400" b="1" dirty="0"><a:solidFill><a:srgbClr val="FFFFFF"/></a:solidFill><a:latin typeface="Arial" pitchFamily="34" charset="0"/><a:ea typeface="Arial" pitchFamily="34" charset="-122"/><a:cs typeface="Arial" pitchFamily="34" charset="-120"/></a:rPr><a:t>Почему нужен знаменатель
</a:t></a:r><a:pPr algn="l" indent="0" marL="0"><a:lnSpc><a:spcPct val="100000"/></a:lnSpc><a:buNone/></a:pPr><a:r><a:rPr lang="en-US" sz="4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5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200" dirty="0"><a:solidFill><a:srgbClr val="FFFFFF"/></a:solidFill><a:latin typeface="Arial" pitchFamily="34" charset="0"/><a:ea typeface="Arial" pitchFamily="34" charset="-122"/><a:cs typeface="Arial" pitchFamily="34" charset="-120"/></a:rPr><a:t>Условие b  0 обязательно, потому что деление на ноль невозможно. Поэтому перед преобразованием дроби всегда проверяют, что знаменатель действительно положителен.
</a:t></a:r><a:endParaRPr lang="en-US" sz="1400" dirty="0"/></a:p></p:txBody></p:sp><p:sp><p:nvSpPr><p:cNvPr id="12" name="Text 4"></p:cNvPr><p:cNvSpPr txBox="1"/><p:nvPr></p:nvPr></p:nvSpPr><p:spPr><a:xfrm><a:off x="8435340" y="4482077"/><a:ext cx="326431" cy="1661993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00000"/></a:lnSpc><a:buNone/></a:pPr><a:r><a:rPr lang="en-US" sz="1800" b="1" dirty="0"><a:solidFill><a:srgbClr val="000000"/></a:solidFill><a:latin typeface="Arial" pitchFamily="34" charset="0"/><a:ea typeface="Arial" pitchFamily="34" charset="-122"/><a:cs typeface="Arial" pitchFamily="34" charset="-120"/></a:rPr><a:t>7</a:t></a:r><a:endParaRPr lang="en-US" sz="1800" dirty="0"/></a:p></p:txBody></p:sp></p:spTree></p:cSld><p:clrMapOvr><a:masterClrMapping/></p:clrMapOvr>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тождества для выражения с корнем
</a:t>
            </a:r>
            <a:pPr algn="l" indent="0" marL="0">
              <a:lnSpc>
                <a:spcPct val="90000"/>
              </a:lnSpc>
              <a:buNone/>
            </a:pPr>
            <a:r>
              <a:rPr lang="en-US" sz="2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формулы зависит от вида подкоренного выражения и его допустимых значений.
</a:t>
            </a:r>
            <a:endParaRPr lang="en-US" sz="2404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опорные значения квадратов чисел и их корней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чисел и соответствующие корни
</a:t>
            </a:r>
            <a:endParaRPr lang="en-US" sz="243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опорных значений помогает быстро оценивать ответы и замечать ошибки без вычисления десятичных приближений.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квадрат числа, тем больше его корень; эти пары удобно запоминать для проверки вычислений.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10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266700" y="3128035"/>  <a:ext cx="8582025" cy="1659415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0" y="0"/>  <a:ext cx="9144000" cy="5143500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0" y="0"/>  <a:ext cx="9144000" cy="5143500"/> </a:xfrm> <a:prstGeom prst="rect"><a:avLst/></a:prstGeom></p:spPr></p:pic><p:pic>  <p:nvPicPr><p:cNvPr id="8" name="Image 6" descr="preencoded.png">    </p:cNvPr>    <p:cNvPicPr><a:picLocks noChangeAspect="1"/></p:cNvPicPr>    <p:nvPr></p:nvPr>  </p:nvPicPr><p:blipFill><a:blip r:embed="rId7"></a:blip>  <a:stretch><a:fillRect/></a:stretch></p:blipFill><p:spPr> <a:xfrm>  <a:off x="0" y="0"/>  <a:ext cx="9144000" cy="5143500"/> </a:xfrm> <a:prstGeom prst="rect"><a:avLst/></a:prstGeom></p:spPr></p:pic><p:sp><p:nvSpPr><p:cNvPr id="9" name="Text 0"></p:cNvPr><p:cNvSpPr txBox="1"/><p:nvPr></p:nvPr></p:nvSpPr><p:spPr><a:xfrm><a:off x="403662" y="409922"/><a:ext cx="6624600" cy="3879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90000"/></a:lnSpc><a:buNone/></a:pPr><a:r><a:rPr lang="en-US" sz="2562" b="1" dirty="0"><a:solidFill><a:srgbClr val="180939"/></a:solidFill><a:latin typeface="Arial" pitchFamily="34" charset="0"/><a:ea typeface="Arial" pitchFamily="34" charset="-122"/><a:cs typeface="Arial" pitchFamily="34" charset="-120"/></a:rPr><a:t>Квадратный корень и площадь квадрата
</a:t></a:r><a:endParaRPr lang="en-US" sz="2562" dirty="0"/></a:p></p:txBody></p:sp><p:sp><p:nvSpPr><p:cNvPr id="10" name="Text 1"></p:cNvPr><p:cNvSpPr txBox="1"/><p:nvPr></p:nvPr></p:nvSpPr><p:spPr><a:xfrm><a:off x="8435340" y="4482077"/><a:ext cx="326431" cy="1661993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00000"/></a:lnSpc><a:buNone/></a:pPr><a:r><a:rPr lang="en-US" sz="1800" b="1" dirty="0"><a:solidFill><a:srgbClr val="000000"/></a:solidFill><a:latin typeface="Arial" pitchFamily="34" charset="0"/><a:ea typeface="Arial" pitchFamily="34" charset="-122"/><a:cs typeface="Arial" pitchFamily="34" charset="-120"/></a:rPr><a:t>10</a:t></a:r><a:endParaRPr lang="en-US" sz="1800" dirty="0"/></a:p></p:txBody></p:sp><p:sp><p:nvSpPr><p:cNvPr id="11" name="Text 2"></p:cNvPr><p:cNvSpPr txBox="1"/><p:nvPr></p:nvPr></p:nvSpPr><p:spPr><a:xfrm><a:off x="611204" y="1280387"/><a:ext cx="2348100" cy="16644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400" b="1" dirty="0"><a:solidFill><a:srgbClr val="000000"/></a:solidFill><a:latin typeface="Arial" pitchFamily="34" charset="0"/><a:ea typeface="Arial" pitchFamily="34" charset="-122"/><a:cs typeface="Arial" pitchFamily="34" charset="-120"/></a:rPr><a:t>Смысл корня
</a:t></a:r><a:pPr algn="l" indent="0" marL="0"><a:lnSpc><a:spcPct val="100000"/></a:lnSpc><a:buNone/></a:pPr><a:r><a:rPr lang="en-US" sz="4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5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200" dirty="0"><a:solidFill><a:srgbClr val="000000"/></a:solidFill><a:latin typeface="Arial" pitchFamily="34" charset="0"/><a:ea typeface="Arial" pitchFamily="34" charset="-122"/><a:cs typeface="Arial" pitchFamily="34" charset="-120"/></a:rPr><a:t>Если площадь квадрата известна, можно найти длину его стороны с помощью квадратного корня. Это показывает, что корень — действие, обратное возведению в квадрат.
</a:t></a:r><a:endParaRPr lang="en-US" sz="1400" dirty="0"/></a:p></p:txBody></p:sp><p:sp><p:nvSpPr><p:cNvPr id="12" name="Text 3"></p:cNvPr><p:cNvSpPr txBox="1"/><p:nvPr></p:nvPr></p:nvSpPr><p:spPr><a:xfrm><a:off x="3512533" y="1280387"/><a:ext cx="2348015" cy="1664386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400" b="1" dirty="0"><a:solidFill><a:srgbClr val="000000"/></a:solidFill><a:latin typeface="Arial" pitchFamily="34" charset="0"/><a:ea typeface="Arial" pitchFamily="34" charset="-122"/><a:cs typeface="Arial" pitchFamily="34" charset="-120"/></a:rPr><a:t>Примеры из геометрии
</a:t></a:r><a:pPr algn="l" indent="0" marL="0"><a:lnSpc><a:spcPct val="100000"/></a:lnSpc><a:buNone/></a:pPr><a:r><a:rPr lang="en-US" sz="4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5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200" dirty="0"><a:solidFill><a:srgbClr val="000000"/></a:solidFill><a:latin typeface="Arial" pitchFamily="34" charset="0"/><a:ea typeface="Arial" pitchFamily="34" charset="-122"/><a:cs typeface="Arial" pitchFamily="34" charset="-120"/></a:rPr><a:t>У квадрата со стороной 7 см площадь равна 49 см², поэтому 49 = 7. Если сторона 5 см, площадь равна 25 см², значит 25 = 5.
</a:t></a:r><a:endParaRPr lang="en-US" sz="1400" dirty="0"/></a:p></p:txBody></p:sp><p:sp><p:nvSpPr><p:cNvPr id="13" name="Text 4"></p:cNvPr><p:cNvSpPr txBox="1"/><p:nvPr></p:nvPr></p:nvSpPr><p:spPr><a:xfrm><a:off x="6413862" y="1280387"/><a:ext cx="2348015" cy="1664386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400" b="1" dirty="0"><a:solidFill><a:srgbClr val="000000"/></a:solidFill><a:latin typeface="Arial" pitchFamily="34" charset="0"/><a:ea typeface="Arial" pitchFamily="34" charset="-122"/><a:cs typeface="Arial" pitchFamily="34" charset="-120"/></a:rPr><a:t>Почему это удобно
</a:t></a:r><a:pPr algn="l" indent="0" marL="0"><a:lnSpc><a:spcPct val="100000"/></a:lnSpc><a:buNone/></a:pPr><a:r><a:rPr lang="en-US" sz="4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500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200" dirty="0"><a:solidFill><a:srgbClr val="000000"/></a:solidFill><a:latin typeface="Arial" pitchFamily="34" charset="0"/><a:ea typeface="Arial" pitchFamily="34" charset="-122"/><a:cs typeface="Arial" pitchFamily="34" charset="-120"/></a:rPr><a:t>Такие задачи помогают увидеть, как формулы работают в реальной геометрии. Изображение квадрата со стороной и площадью делает связь между числом и фигурой наглядной.
</a:t></a:r><a:endParaRPr lang="en-US" sz="1400" dirty="0"/></a:p></p:txBody></p:sp></p:spTree></p:cSld><p:clrMapOvr><a:masterClrMapping/></p:clrMapOvr>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формула верна только при своих условиях; именно они определяют, можно ли применять тождество без ошибки.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8 класс: свойства квадратного корня и тождества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формул, условий применения и типичных результатов. Таблица помогает быстро выбрать нужное тождество и не нарушить область допустимых значений.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основных тождеств
</a:t>
            </a:r>
            <a:endParaRPr lang="en-US" sz="2767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484" y="1384985"/>
            <a:ext cx="316078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470" y="1384985"/>
            <a:ext cx="42143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0329" y="1384985"/>
            <a:ext cx="316078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корнями
</a:t>
            </a:r>
            <a:endParaRPr lang="en-US" sz="2579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Заменять модуль обычной записью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пишут √(x²)=x. На самом деле результатом всегда является неотрицательное число, поэтому правильно записывать √(x²)=|x|, особенно если x может быть отрицательным.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Игнорировать область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считать, что √((-8)²)=-8. Сначала вычисляют квадрат: получается 64, а затем корень из 64 равен 8. Подкоренное выражение должно быть неотрицательным.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Применять формулу без 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√(ab)=√a·√b нельзя использовать, если один из множителей отрицателен. Перед преобразованием всегда проверяют, что оба множителя или оба члена дроби допустимы.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 с корнями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 полный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ищите множитель, который является полным квадратом. В примере √45 удобно представить 45 как 9·5, после чего получаем 3√5 и сокращаем запись.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Разложите число на удобные 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 корнем есть составное число, разложите его так, чтобы один множитель был точным квадратом. Поэтому √80 превращается в √(16·5), а затем в 4√5.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полезно убедиться, что ответ не изменил значение выражения. Например, √(18/2) сначала становится √9, а затем даёт 3, что легко проверить в уме.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без вычислений
</a:t>
            </a:r>
            <a:endParaRPr lang="en-US" sz="2775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627560" y="1524023"/>
            <a:ext cx="3209504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подкоренные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выражения неотрицательны, то большему числу под корнем соответствует больший корень. Поэтому √5 меньше √7, потому что 5 меньше 7.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611470" y="1524023"/>
            <a:ext cx="3209504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известные квадраты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легко распознаются как квадраты, сравнение становится ещё проще. Например, √36 больше √25, потому что 36 больше 25, а значит и корень больше.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приёмов по заданиям по теме «Квадратные корни», 8 класс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используются разные тождества на уроках
</a:t>
            </a:r>
            <a:endParaRPr lang="en-US" sz="196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примерное распределение приёмов в заданиях на преобразование выражений с корнями. Значения отражают учебную модель, а не статистику всего курса.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разложение на множители и аккуратная запись результата через корень или модуль.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с помощью обратного действия
</a:t>
            </a:r>
            <a:endParaRPr lang="en-US" sz="2119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Возведите результат в 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преобразования получено выражение с корнем, проверьте его обратным действием. Например, для 6√2 квадрат равен 72, потому что (6√2)²=36·2.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 исходным 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полезна, когда ответ должен дать исходное подкоренное значение. Если после возведения в квадрат получилось то же число, преобразование выполнено верно.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забывайте про модуль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выражениях вида √(x²) проверка помогает заметить, что результатом является |x|, а не x. Это важно, если переменная может быть отрицательной.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выделяют удобную структуру выражения, а затем применяют подходящее тождество с учётом условий.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закрепления темы «Основные тождества для квадратных корней»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Пошаговые примеры преобразований
</a:t>
            </a:r>
            <a:endParaRPr lang="en-US" sz="2718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какое тождество применяется в каждом случае и какой ответ получается после упрощения выражения.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выражениями с корнями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выражений по правилам квадратного корня.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5783" y="1354071"/>
            <a:ext cx="2590141" cy="211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корни в реальных задачах
</a:t>
            </a:r>
            <a:endParaRPr lang="en-US" sz="2658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сторона квадрата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площадь квадрата, квадратный корень помогает найти длину его стороны. Например, площадь 49 см² означает сторону 7 см. Так математика связывает одно измерение с другим и делает вычисления наглядными.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на чертеже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корни часто появляются при нахождении диагонали. У квадрата со стороной 5 см диагональ равна 5√2, поэтому ответ записывают точно, без округления. Это удобно в чертежах и при сравнении размеров.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на координатной плоскости
</a:t>
            </a:r>
            <a:pPr algn="l" indent="0" marL="0">
              <a:lnSpc>
                <a:spcPct val="90000"/>
              </a:lnSpc>
              <a:buNone/>
            </a:pPr>
            <a:r>
              <a:rPr lang="en-US" sz="3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и в координатной плоскости длины отрезков нередко выражаются через корни. Такой ответ показывает расстояние точно, а не приблизительно, поэтому его можно использовать дальше в решении без потери точности.
</a:t>
            </a:r>
            <a:endParaRPr lang="en-US" sz="96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корни в реальных задачах
</a:t>
            </a:r>
            <a:endParaRPr lang="en-US" sz="2658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тождествах с квадратными корнями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корни удобно преобразовывать, если помнить условия: подкоренное выражение неотрицательно, а результат корня тоже неотрицателен. Правильный выбор тождества помогает упростить выражение и проверить ответ.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2026-05-30T00:42:37Z</dcterms:created>
  <dcterms:modified xsi:type="dcterms:W3CDTF">2026-05-30T00:42:37Z</dcterms:modified>
</cp:coreProperties>
</file>