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jpe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jpeg"/><Relationship Id="rId5" Type="http://schemas.openxmlformats.org/officeDocument/2006/relationships/image" Target="../media/image-18-5.jpe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jpeg"/><Relationship Id="rId3" Type="http://schemas.openxmlformats.org/officeDocument/2006/relationships/image" Target="../media/image-20-3.png"/><Relationship Id="rId4" Type="http://schemas.openxmlformats.org/officeDocument/2006/relationships/image" Target="../media/image-20-4.png"/><Relationship Id="rId5" Type="http://schemas.openxmlformats.org/officeDocument/2006/relationships/slideLayout" Target="../slideLayouts/slideLayout1.xml"/><Relationship Id="rId6"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2883495"/>
            <a:ext cx="9144000" cy="225921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990800" y="678174"/>
            <a:ext cx="5162400" cy="673200"/>
          </a:xfrm>
          <a:prstGeom prst="rect">
            <a:avLst/>
          </a:prstGeom>
          <a:noFill/>
          <a:ln/>
        </p:spPr>
        <p:txBody>
          <a:bodyPr wrap="square" lIns="0" tIns="0" rIns="0" bIns="0" rtlCol="0" anchor="ctr"/>
          <a:lstStyle/>
          <a:p>
            <a:pPr algn="ctr" indent="0" marL="0">
              <a:lnSpc>
                <a:spcPct val="100000"/>
              </a:lnSpc>
              <a:buNone/>
            </a:pPr>
            <a:r>
              <a:rPr lang="en-US" sz="2650" b="1" dirty="0">
                <a:solidFill>
                  <a:srgbClr val="FFFFFF"/>
                </a:solidFill>
                <a:latin typeface="Arial" pitchFamily="34" charset="0"/>
                <a:ea typeface="Arial" pitchFamily="34" charset="-122"/>
                <a:cs typeface="Arial" pitchFamily="34" charset="-120"/>
              </a:rPr>
              <a:t>Атмосфера Земли: воздушная оболочка нашей планеты
</a:t>
            </a:r>
            <a:endParaRPr lang="en-US" sz="2650" dirty="0"/>
          </a:p>
        </p:txBody>
      </p:sp>
      <p:sp>
        <p:nvSpPr>
          <p:cNvPr id="7" name="Text 1"/>
          <p:cNvSpPr txBox="1"/>
          <p:nvPr/>
        </p:nvSpPr>
        <p:spPr>
          <a:xfrm>
            <a:off x="1990800" y="1501199"/>
            <a:ext cx="5162400" cy="874800"/>
          </a:xfrm>
          <a:prstGeom prst="rect">
            <a:avLst/>
          </a:prstGeom>
          <a:noFill/>
          <a:ln/>
        </p:spPr>
        <p:txBody>
          <a:bodyPr wrap="square" lIns="0" tIns="0" rIns="0" bIns="0" rtlCol="0" anchor="t"/>
          <a:lstStyle/>
          <a:p>
            <a:pPr algn="ctr" indent="0" marL="0">
              <a:lnSpc>
                <a:spcPct val="115000"/>
              </a:lnSpc>
              <a:buNone/>
            </a:pPr>
            <a:r>
              <a:rPr lang="en-US" sz="1200" dirty="0">
                <a:solidFill>
                  <a:srgbClr val="FFFFFF"/>
                </a:solidFill>
                <a:latin typeface="Arial" pitchFamily="34" charset="0"/>
                <a:ea typeface="Arial" pitchFamily="34" charset="-122"/>
                <a:cs typeface="Arial" pitchFamily="34" charset="-120"/>
              </a:rPr>
              <a:t>Атмосфера удерживается гравитацией и состоит в основном из азота, кислорода и следов других газов.
</a:t>
            </a:r>
            <a:endParaRPr lang="en-US" sz="1200" dirty="0"/>
          </a:p>
        </p:txBody>
      </p:sp>
      <p:sp>
        <p:nvSpPr>
          <p:cNvPr id="8" name="Text 2"/>
          <p:cNvSpPr txBox="1"/>
          <p:nvPr/>
        </p:nvSpPr>
        <p:spPr>
          <a:xfrm>
            <a:off x="2020950" y="2525823"/>
            <a:ext cx="5102100" cy="196200"/>
          </a:xfrm>
          <a:prstGeom prst="rect">
            <a:avLst/>
          </a:prstGeom>
          <a:noFill/>
          <a:ln/>
        </p:spPr>
        <p:txBody>
          <a:bodyPr wrap="square" lIns="0" tIns="0" rIns="0" bIns="0" rtlCol="0" anchor="ctr"/>
          <a:lstStyle/>
          <a:p>
            <a:pPr algn="ctr" indent="0" marL="0">
              <a:lnSpc>
                <a:spcPct val="115000"/>
              </a:lnSpc>
              <a:buNone/>
            </a:pPr>
            <a:r>
              <a:rPr lang="en-US" sz="1100" b="1" dirty="0">
                <a:solidFill>
                  <a:srgbClr val="FFFFFF"/>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57675" y="702804"/>
            <a:ext cx="3816600" cy="376069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70000" y="1440987"/>
            <a:ext cx="4494600" cy="673200"/>
          </a:xfrm>
          <a:prstGeom prst="rect">
            <a:avLst/>
          </a:prstGeom>
          <a:noFill/>
          <a:ln/>
        </p:spPr>
        <p:txBody>
          <a:bodyPr wrap="square" lIns="0" tIns="0" rIns="0" bIns="0" rtlCol="0" anchor="t"/>
          <a:lstStyle/>
          <a:p>
            <a:pPr algn="l" indent="0" marL="0">
              <a:lnSpc>
                <a:spcPct val="100000"/>
              </a:lnSpc>
              <a:buNone/>
            </a:pPr>
            <a:r>
              <a:rPr lang="en-US" sz="2648" b="1" dirty="0">
                <a:solidFill>
                  <a:srgbClr val="FFFFFF"/>
                </a:solidFill>
                <a:latin typeface="Arial" pitchFamily="34" charset="0"/>
                <a:ea typeface="Arial" pitchFamily="34" charset="-122"/>
                <a:cs typeface="Arial" pitchFamily="34" charset="-120"/>
              </a:rPr>
              <a:t>Где находится атмосфера и зачем она нужна Земле
</a:t>
            </a:r>
            <a:endParaRPr lang="en-US" sz="2648" dirty="0"/>
          </a:p>
        </p:txBody>
      </p:sp>
      <p:sp>
        <p:nvSpPr>
          <p:cNvPr id="7" name="Text 1"/>
          <p:cNvSpPr txBox="1"/>
          <p:nvPr/>
        </p:nvSpPr>
        <p:spPr>
          <a:xfrm>
            <a:off x="270000" y="2622025"/>
            <a:ext cx="4494600" cy="12654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Атмосфера простирается на сотни километров вверх, но больше всего воздуха — внизу. Она защищает от опасного излучения, помогает сохранять тепло и поддерживает существование жидкой воды, а значит — и жизни.
</a:t>
            </a:r>
            <a:endParaRPr lang="en-US" sz="1200" dirty="0"/>
          </a:p>
        </p:txBody>
      </p:sp>
      <p:sp>
        <p:nvSpPr>
          <p:cNvPr id="8" name="Text 2"/>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7" name="Text 1"/>
          <p:cNvSpPr txBox="1"/>
          <p:nvPr/>
        </p:nvSpPr>
        <p:spPr>
          <a:xfrm>
            <a:off x="4881750" y="3805652"/>
            <a:ext cx="3992400" cy="924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Водяной пар меняется из‑за климата и погоды, поэтому влажность бывает разной. От влажности зависят облака, туман и то, как быстро образуются осадки.
</a:t>
            </a:r>
            <a:endParaRPr lang="en-US" sz="1000" dirty="0"/>
          </a:p>
        </p:txBody>
      </p:sp>
      <p:sp>
        <p:nvSpPr>
          <p:cNvPr id="8" name="Text 2"/>
          <p:cNvSpPr txBox="1"/>
          <p:nvPr/>
        </p:nvSpPr>
        <p:spPr>
          <a:xfrm>
            <a:off x="3960000" y="2407852"/>
            <a:ext cx="3992400" cy="924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Кислород нужен для дыхания человека, животных и многих процессов в растениях. Углекислый газ содержится в малых количествах, но именно он важен для фотосинтеза и влияет на нагрев Земли.
</a:t>
            </a:r>
            <a:endParaRPr lang="en-US" sz="1000" dirty="0"/>
          </a:p>
        </p:txBody>
      </p:sp>
      <p:sp>
        <p:nvSpPr>
          <p:cNvPr id="9" name="Text 3"/>
          <p:cNvSpPr txBox="1"/>
          <p:nvPr/>
        </p:nvSpPr>
        <p:spPr>
          <a:xfrm>
            <a:off x="3051450" y="1010052"/>
            <a:ext cx="3992400" cy="924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Азот занимает большую часть воздуха и почти не участвует в горении. Благодаря этому он «разбавляет» кислород и делает атмосферу пригодной для дыхания большинства живых организмов.
</a:t>
            </a:r>
            <a:endParaRPr lang="en-US" sz="1000" dirty="0"/>
          </a:p>
        </p:txBody>
      </p:sp>
      <p:sp>
        <p:nvSpPr>
          <p:cNvPr id="10" name="Text 4"/>
          <p:cNvSpPr txBox="1"/>
          <p:nvPr/>
        </p:nvSpPr>
        <p:spPr>
          <a:xfrm>
            <a:off x="280350" y="270000"/>
            <a:ext cx="7052100" cy="4311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Состав воздуха
</a:t>
            </a:r>
            <a:endParaRPr lang="en-US"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0000" y="1732496"/>
            <a:ext cx="4646100" cy="185160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7" name="Text 1"/>
          <p:cNvSpPr txBox="1"/>
          <p:nvPr/>
        </p:nvSpPr>
        <p:spPr>
          <a:xfrm>
            <a:off x="5344350" y="1584760"/>
            <a:ext cx="3529800" cy="893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Сравнение основных слоёв по примерной высоте и характерным признакам. Ключевое: почти все погодные явления связаны с тропосферой.
</a:t>
            </a:r>
            <a:endParaRPr lang="en-US" sz="1000" dirty="0"/>
          </a:p>
        </p:txBody>
      </p:sp>
      <p:sp>
        <p:nvSpPr>
          <p:cNvPr id="8" name="Text 2"/>
          <p:cNvSpPr txBox="1"/>
          <p:nvPr/>
        </p:nvSpPr>
        <p:spPr>
          <a:xfrm>
            <a:off x="270000" y="4694275"/>
            <a:ext cx="26898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Школьный курс географии
</a:t>
            </a:r>
            <a:endParaRPr lang="en-US" sz="800" dirty="0"/>
          </a:p>
        </p:txBody>
      </p:sp>
      <p:sp>
        <p:nvSpPr>
          <p:cNvPr id="9" name="Text 3"/>
          <p:cNvSpPr txBox="1"/>
          <p:nvPr/>
        </p:nvSpPr>
        <p:spPr>
          <a:xfrm>
            <a:off x="270000" y="266400"/>
            <a:ext cx="7070100" cy="5619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Слои атмосферы и их особенности
</a:t>
            </a:r>
            <a:endParaRPr lang="en-US" sz="2800" dirty="0"/>
          </a:p>
        </p:txBody>
      </p:sp>
      <p:sp>
        <p:nvSpPr>
          <p:cNvPr id="10" name="Text 4"/>
          <p:cNvSpPr txBox="1"/>
          <p:nvPr/>
        </p:nvSpPr>
        <p:spPr>
          <a:xfrm>
            <a:off x="5344350" y="2631624"/>
            <a:ext cx="3529800" cy="893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Высотные различия объясняют, почему одни явления происходят «внизу» (погода), а другие — высоко над Землёй (метеоры, сияния).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57675" y="1120774"/>
            <a:ext cx="3816600" cy="33432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6" name="Text 1"/>
          <p:cNvSpPr txBox="1"/>
          <p:nvPr/>
        </p:nvSpPr>
        <p:spPr>
          <a:xfrm>
            <a:off x="280350" y="270000"/>
            <a:ext cx="6543900" cy="431700"/>
          </a:xfrm>
          <a:prstGeom prst="rect">
            <a:avLst/>
          </a:prstGeom>
          <a:noFill/>
          <a:ln/>
        </p:spPr>
        <p:txBody>
          <a:bodyPr wrap="square" lIns="0" tIns="0" rIns="0" bIns="0" rtlCol="0" anchor="ctr"/>
          <a:lstStyle/>
          <a:p>
            <a:pPr algn="l" indent="0" marL="0">
              <a:lnSpc>
                <a:spcPct val="100000"/>
              </a:lnSpc>
              <a:buNone/>
            </a:pPr>
            <a:r>
              <a:rPr lang="en-US" sz="2218" b="1" dirty="0">
                <a:solidFill>
                  <a:srgbClr val="FFFFFF"/>
                </a:solidFill>
                <a:latin typeface="Arial" pitchFamily="34" charset="0"/>
                <a:ea typeface="Arial" pitchFamily="34" charset="-122"/>
                <a:cs typeface="Arial" pitchFamily="34" charset="-120"/>
              </a:rPr>
              <a:t>Тропосфера — нижний слой, где живёт погода
</a:t>
            </a:r>
            <a:endParaRPr lang="en-US" sz="2218" dirty="0"/>
          </a:p>
        </p:txBody>
      </p:sp>
      <p:sp>
        <p:nvSpPr>
          <p:cNvPr id="7" name="Text 2"/>
          <p:cNvSpPr txBox="1"/>
          <p:nvPr/>
        </p:nvSpPr>
        <p:spPr>
          <a:xfrm>
            <a:off x="280350" y="1328309"/>
            <a:ext cx="4156500" cy="1265700"/>
          </a:xfrm>
          <a:prstGeom prst="rect">
            <a:avLst/>
          </a:prstGeom>
          <a:noFill/>
          <a:ln/>
        </p:spPr>
        <p:txBody>
          <a:bodyPr wrap="square" lIns="0" tIns="0" rIns="0" bIns="0" rtlCol="0" anchor="t"/>
          <a:lstStyle/>
          <a:p>
            <a:pPr algn="l" indent="0" marL="0">
              <a:lnSpc>
                <a:spcPct val="115000"/>
              </a:lnSpc>
              <a:buNone/>
            </a:pPr>
            <a:r>
              <a:rPr lang="en-US" sz="1500" b="1" dirty="0">
                <a:solidFill>
                  <a:srgbClr val="FFFFFF"/>
                </a:solidFill>
                <a:latin typeface="Arial" pitchFamily="34" charset="0"/>
                <a:ea typeface="Arial" pitchFamily="34" charset="-122"/>
                <a:cs typeface="Arial" pitchFamily="34" charset="-120"/>
              </a:rPr>
              <a:t>Что происходит в тропосфере
</a:t>
            </a:r>
            <a:pPr algn="l" indent="0" marL="0">
              <a:lnSpc>
                <a:spcPct val="115000"/>
              </a:lnSpc>
              <a:buNone/>
            </a:pPr>
            <a:r>
              <a:rPr lang="en-US" sz="15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 тропосфере сосредоточено около 80% массы атмосферы и почти весь водяной пар. Поэтому именно здесь возникают облака, туман, ветер, дождь и снег.
</a:t>
            </a:r>
            <a:endParaRPr lang="en-US" sz="1500" dirty="0"/>
          </a:p>
        </p:txBody>
      </p:sp>
      <p:sp>
        <p:nvSpPr>
          <p:cNvPr id="8" name="Text 3"/>
          <p:cNvSpPr txBox="1"/>
          <p:nvPr/>
        </p:nvSpPr>
        <p:spPr>
          <a:xfrm>
            <a:off x="280350" y="2950930"/>
            <a:ext cx="4156500" cy="1265700"/>
          </a:xfrm>
          <a:prstGeom prst="rect">
            <a:avLst/>
          </a:prstGeom>
          <a:noFill/>
          <a:ln/>
        </p:spPr>
        <p:txBody>
          <a:bodyPr wrap="square" lIns="0" tIns="0" rIns="0" bIns="0" rtlCol="0" anchor="t"/>
          <a:lstStyle/>
          <a:p>
            <a:pPr algn="l" indent="0" marL="0">
              <a:lnSpc>
                <a:spcPct val="115000"/>
              </a:lnSpc>
              <a:buNone/>
            </a:pPr>
            <a:r>
              <a:rPr lang="en-US" sz="1500" b="1" dirty="0">
                <a:solidFill>
                  <a:srgbClr val="FFFFFF"/>
                </a:solidFill>
                <a:latin typeface="Arial" pitchFamily="34" charset="0"/>
                <a:ea typeface="Arial" pitchFamily="34" charset="-122"/>
                <a:cs typeface="Arial" pitchFamily="34" charset="-120"/>
              </a:rPr>
              <a:t>Почему температура меняется с высотой
</a:t>
            </a:r>
            <a:pPr algn="l" indent="0" marL="0">
              <a:lnSpc>
                <a:spcPct val="115000"/>
              </a:lnSpc>
              <a:buNone/>
            </a:pPr>
            <a:r>
              <a:rPr lang="en-US" sz="15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Температура в тропосфере обычно понижается с высотой: примерно на 6,5 °C на каждый километр. Это помогает понять, почему погода меняется при подъёме в горы.
</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27900" y="1119804"/>
            <a:ext cx="4646100" cy="334519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8" name="Text 1"/>
          <p:cNvSpPr txBox="1"/>
          <p:nvPr/>
        </p:nvSpPr>
        <p:spPr>
          <a:xfrm>
            <a:off x="4227900" y="4666200"/>
            <a:ext cx="4646100" cy="207300"/>
          </a:xfrm>
          <a:prstGeom prst="rect">
            <a:avLst/>
          </a:prstGeom>
          <a:noFill/>
          <a:ln/>
        </p:spPr>
        <p:txBody>
          <a:bodyPr wrap="square" lIns="0" tIns="0" rIns="0" bIns="0" rtlCol="0" anchor="ctr"/>
          <a:lstStyle/>
          <a:p>
            <a:pPr algn="l" indent="0" marL="0">
              <a:lnSpc>
                <a:spcPct val="115000"/>
              </a:lnSpc>
              <a:buNone/>
            </a:pPr>
            <a:r>
              <a:rPr lang="en-US" sz="746" i="1" dirty="0">
                <a:solidFill>
                  <a:srgbClr val="595959"/>
                </a:solidFill>
                <a:latin typeface="Arial" pitchFamily="34" charset="0"/>
                <a:ea typeface="Arial" pitchFamily="34" charset="-122"/>
                <a:cs typeface="Arial" pitchFamily="34" charset="-120"/>
              </a:rPr>
              <a:t>Школьный курс географии; график дан качественно, без привязки к точным значениям температуры.
</a:t>
            </a:r>
            <a:endParaRPr lang="en-US" sz="746" dirty="0"/>
          </a:p>
        </p:txBody>
      </p:sp>
      <p:sp>
        <p:nvSpPr>
          <p:cNvPr id="9" name="Text 2"/>
          <p:cNvSpPr txBox="1"/>
          <p:nvPr/>
        </p:nvSpPr>
        <p:spPr>
          <a:xfrm>
            <a:off x="270000" y="270000"/>
            <a:ext cx="6691200" cy="4314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Как меняется температура с высотой
</a:t>
            </a:r>
            <a:endParaRPr lang="en-US" sz="2800" dirty="0"/>
          </a:p>
        </p:txBody>
      </p:sp>
      <p:sp>
        <p:nvSpPr>
          <p:cNvPr id="10" name="Text 3"/>
          <p:cNvSpPr txBox="1"/>
          <p:nvPr/>
        </p:nvSpPr>
        <p:spPr>
          <a:xfrm>
            <a:off x="497300" y="199345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тропосфере температура падает, потому что воздух больше нагревается от поверхности. Выше — нагрев и охлаждение происходят по другим механизмам.
</a:t>
            </a:r>
            <a:endParaRPr lang="en-US" sz="1000" dirty="0"/>
          </a:p>
        </p:txBody>
      </p:sp>
      <p:sp>
        <p:nvSpPr>
          <p:cNvPr id="11" name="Text 4"/>
          <p:cNvSpPr txBox="1"/>
          <p:nvPr/>
        </p:nvSpPr>
        <p:spPr>
          <a:xfrm>
            <a:off x="497300" y="287790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График показывает «зоны» с разным характером изменения температуры: это объясняет, почему атмосфера делится на слои.
</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193750" y="1500373"/>
            <a:ext cx="726600" cy="726600"/>
          </a:xfrm>
          <a:prstGeom prst="rect">
            <a:avLst/>
          </a:prstGeom>
        </p:spPr>
      </p:pic>
      <p:pic>
        <p:nvPicPr>
          <p:cNvPr id="5" name="Image 3" descr="preencoded.png">    </p:cNvPr>
          <p:cNvPicPr>
            <a:picLocks noChangeAspect="1"/>
          </p:cNvPicPr>
          <p:nvPr/>
        </p:nvPicPr>
        <p:blipFill>
          <a:blip r:embed="rId4"/>
          <a:stretch>
            <a:fillRect/>
          </a:stretch>
        </p:blipFill>
        <p:spPr>
          <a:xfrm>
            <a:off x="4208450" y="1500373"/>
            <a:ext cx="726600" cy="726600"/>
          </a:xfrm>
          <a:prstGeom prst="rect">
            <a:avLst/>
          </a:prstGeom>
        </p:spPr>
      </p:pic>
      <p:pic>
        <p:nvPicPr>
          <p:cNvPr id="6" name="Image 4" descr="preencoded.png">    </p:cNvPr>
          <p:cNvPicPr>
            <a:picLocks noChangeAspect="1"/>
          </p:cNvPicPr>
          <p:nvPr/>
        </p:nvPicPr>
        <p:blipFill>
          <a:blip r:embed="rId5"/>
          <a:stretch>
            <a:fillRect/>
          </a:stretch>
        </p:blipFill>
        <p:spPr>
          <a:xfrm>
            <a:off x="7223150" y="1500373"/>
            <a:ext cx="726600" cy="7266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9" name="Text 1"/>
          <p:cNvSpPr txBox="1"/>
          <p:nvPr/>
        </p:nvSpPr>
        <p:spPr>
          <a:xfrm>
            <a:off x="270000" y="270000"/>
            <a:ext cx="7110000" cy="4314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Стратосфера и озоновый слой
</a:t>
            </a:r>
            <a:endParaRPr lang="en-US" sz="2800" dirty="0"/>
          </a:p>
        </p:txBody>
      </p:sp>
      <p:sp>
        <p:nvSpPr>
          <p:cNvPr id="10" name="Text 2"/>
          <p:cNvSpPr txBox="1"/>
          <p:nvPr/>
        </p:nvSpPr>
        <p:spPr>
          <a:xfrm>
            <a:off x="280350" y="2446773"/>
            <a:ext cx="2553900" cy="1673700"/>
          </a:xfrm>
          <a:prstGeom prst="rect">
            <a:avLst/>
          </a:prstGeom>
          <a:noFill/>
          <a:ln/>
        </p:spPr>
        <p:txBody>
          <a:bodyPr wrap="square" lIns="0" tIns="0" rIns="0" bIns="0" rtlCol="0" anchor="t"/>
          <a:lstStyle/>
          <a:p>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Стратосфера как «высотный дом»
</a:t>
            </a:r>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100" dirty="0">
                <a:solidFill>
                  <a:srgbClr val="FFFFFF"/>
                </a:solidFill>
                <a:latin typeface="Arial" pitchFamily="34" charset="0"/>
                <a:ea typeface="Arial" pitchFamily="34" charset="-122"/>
                <a:cs typeface="Arial" pitchFamily="34" charset="-120"/>
              </a:rPr>
              <a:t>Стратосфера расположена выше тропосферы — примерно от 12 до 50 км. Здесь воздух более разреженный, а изменения погоды обычно слабее, чем в нижних слоях.
</a:t>
            </a:r>
            <a:endParaRPr lang="en-US" sz="1700" dirty="0"/>
          </a:p>
        </p:txBody>
      </p:sp>
      <p:sp>
        <p:nvSpPr>
          <p:cNvPr id="11" name="Text 3"/>
          <p:cNvSpPr txBox="1"/>
          <p:nvPr/>
        </p:nvSpPr>
        <p:spPr>
          <a:xfrm>
            <a:off x="3295050" y="2446773"/>
            <a:ext cx="2553900" cy="1673700"/>
          </a:xfrm>
          <a:prstGeom prst="rect">
            <a:avLst/>
          </a:prstGeom>
          <a:noFill/>
          <a:ln/>
        </p:spPr>
        <p:txBody>
          <a:bodyPr wrap="square" lIns="0" tIns="0" rIns="0" bIns="0" rtlCol="0" anchor="t"/>
          <a:lstStyle/>
          <a:p>
            <a:pPr algn="ctr" indent="0" marL="0">
              <a:lnSpc>
                <a:spcPct val="115000"/>
              </a:lnSpc>
              <a:buNone/>
            </a:pPr>
            <a:r>
              <a:rPr lang="en-US" sz="1663" b="1" dirty="0">
                <a:solidFill>
                  <a:srgbClr val="FFFFFF"/>
                </a:solidFill>
                <a:latin typeface="Arial" pitchFamily="34" charset="0"/>
                <a:ea typeface="Arial" pitchFamily="34" charset="-122"/>
                <a:cs typeface="Arial" pitchFamily="34" charset="-120"/>
              </a:rPr>
              <a:t>Озон защищает от ультрафиолета
</a:t>
            </a:r>
            <a:pPr algn="ctr" indent="0" marL="0">
              <a:lnSpc>
                <a:spcPct val="115000"/>
              </a:lnSpc>
              <a:buNone/>
            </a:pPr>
            <a:r>
              <a:rPr lang="en-US" sz="1663"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076" dirty="0">
                <a:solidFill>
                  <a:srgbClr val="FFFFFF"/>
                </a:solidFill>
                <a:latin typeface="Arial" pitchFamily="34" charset="0"/>
                <a:ea typeface="Arial" pitchFamily="34" charset="-122"/>
                <a:cs typeface="Arial" pitchFamily="34" charset="-120"/>
              </a:rPr>
              <a:t>Озоновый слой находится примерно на высоте 15–35 км. Озон поглощает значительную часть опасных ультрафиолетовых лучей, которые могли бы сильнее вредить живым тканям.
</a:t>
            </a:r>
            <a:endParaRPr lang="en-US" sz="1663" dirty="0"/>
          </a:p>
        </p:txBody>
      </p:sp>
      <p:sp>
        <p:nvSpPr>
          <p:cNvPr id="12" name="Text 4"/>
          <p:cNvSpPr txBox="1"/>
          <p:nvPr/>
        </p:nvSpPr>
        <p:spPr>
          <a:xfrm>
            <a:off x="6309750" y="2446773"/>
            <a:ext cx="2553900" cy="1673700"/>
          </a:xfrm>
          <a:prstGeom prst="rect">
            <a:avLst/>
          </a:prstGeom>
          <a:noFill/>
          <a:ln/>
        </p:spPr>
        <p:txBody>
          <a:bodyPr wrap="square" lIns="0" tIns="0" rIns="0" bIns="0" rtlCol="0" anchor="t"/>
          <a:lstStyle/>
          <a:p>
            <a:pPr algn="ctr" indent="0" marL="0">
              <a:lnSpc>
                <a:spcPct val="115000"/>
              </a:lnSpc>
              <a:buNone/>
            </a:pPr>
            <a:r>
              <a:rPr lang="en-US" sz="1687" b="1" dirty="0">
                <a:solidFill>
                  <a:srgbClr val="FFFFFF"/>
                </a:solidFill>
                <a:latin typeface="Arial" pitchFamily="34" charset="0"/>
                <a:ea typeface="Arial" pitchFamily="34" charset="-122"/>
                <a:cs typeface="Arial" pitchFamily="34" charset="-120"/>
              </a:rPr>
              <a:t>Без озона жизнь была бы уязвимой
</a:t>
            </a:r>
            <a:pPr algn="ctr" indent="0" marL="0">
              <a:lnSpc>
                <a:spcPct val="115000"/>
              </a:lnSpc>
              <a:buNone/>
            </a:pPr>
            <a:r>
              <a:rPr lang="en-US" sz="1687"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091" dirty="0">
                <a:solidFill>
                  <a:srgbClr val="FFFFFF"/>
                </a:solidFill>
                <a:latin typeface="Arial" pitchFamily="34" charset="0"/>
                <a:ea typeface="Arial" pitchFamily="34" charset="-122"/>
                <a:cs typeface="Arial" pitchFamily="34" charset="-120"/>
              </a:rPr>
              <a:t>Если бы озонового слоя не было, коже и глазам людей приходилось бы выдерживать гораздо больше вредного излучения. Пострадали бы и растения, так как они тоже поглощают свет.
</a:t>
            </a:r>
            <a:endParaRPr lang="en-US" sz="1687"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0000" y="1078944"/>
            <a:ext cx="8604000" cy="334441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7" name="Text 1"/>
          <p:cNvSpPr txBox="1"/>
          <p:nvPr/>
        </p:nvSpPr>
        <p:spPr>
          <a:xfrm>
            <a:off x="270000" y="270000"/>
            <a:ext cx="6787800" cy="4314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Как образуется погода
</a:t>
            </a:r>
            <a:endParaRPr lang="en-US" sz="2800" dirty="0"/>
          </a:p>
        </p:txBody>
      </p:sp>
      <p:sp>
        <p:nvSpPr>
          <p:cNvPr id="8" name="Text 2"/>
          <p:cNvSpPr txBox="1"/>
          <p:nvPr/>
        </p:nvSpPr>
        <p:spPr>
          <a:xfrm>
            <a:off x="270000" y="750672"/>
            <a:ext cx="6787800" cy="223200"/>
          </a:xfrm>
          <a:prstGeom prst="rect">
            <a:avLst/>
          </a:prstGeom>
          <a:noFill/>
          <a:ln/>
        </p:spPr>
        <p:txBody>
          <a:bodyPr wrap="square" lIns="0" tIns="0" rIns="0" bIns="0" rtlCol="0" anchor="ctr"/>
          <a:lstStyle/>
          <a:p>
            <a:pPr algn="l" indent="0" marL="0">
              <a:lnSpc>
                <a:spcPct val="100000"/>
              </a:lnSpc>
              <a:buNone/>
            </a:pPr>
            <a:r>
              <a:rPr lang="en-US" sz="915" dirty="0">
                <a:solidFill>
                  <a:srgbClr val="FFFFFF"/>
                </a:solidFill>
                <a:latin typeface="Arial" pitchFamily="34" charset="0"/>
                <a:ea typeface="Arial" pitchFamily="34" charset="-122"/>
                <a:cs typeface="Arial" pitchFamily="34" charset="-120"/>
              </a:rPr>
              <a:t>Схема связей между нагревом, испарением, охлаждением и осадками; ветер связан с различиями температуры и давления.
</a:t>
            </a:r>
            <a:endParaRPr lang="en-US" sz="915"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8" name="Text 1"/>
          <p:cNvSpPr txBox="1"/>
          <p:nvPr/>
        </p:nvSpPr>
        <p:spPr>
          <a:xfrm>
            <a:off x="745275"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Атмосферное давление — это давление воздуха на поверхность Земли. Если в одном месте давление выше, а в другом ниже, воздух начинает перемещаться, стремясь выровнять различия.
</a:t>
            </a:r>
            <a:endParaRPr lang="en-US" sz="1000" dirty="0"/>
          </a:p>
        </p:txBody>
      </p:sp>
      <p:sp>
        <p:nvSpPr>
          <p:cNvPr id="9" name="Text 2"/>
          <p:cNvSpPr txBox="1"/>
          <p:nvPr/>
        </p:nvSpPr>
        <p:spPr>
          <a:xfrm>
            <a:off x="3616500"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Чем больше разница давления между областями, тем сильнее движение воздуха и тем вероятнее более заметный ветер. При небольших различиях ветер обычно слабее и менее устойчивый.
</a:t>
            </a:r>
            <a:endParaRPr lang="en-US" sz="1000" dirty="0"/>
          </a:p>
        </p:txBody>
      </p:sp>
      <p:sp>
        <p:nvSpPr>
          <p:cNvPr id="10" name="Text 3"/>
          <p:cNvSpPr txBox="1"/>
          <p:nvPr/>
        </p:nvSpPr>
        <p:spPr>
          <a:xfrm>
            <a:off x="6487725"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У моря и на суше ветер часто меняет направление, потому что вода и почва нагреваются по-разному. Это влияет на то, как быстро меняются температура и давление в течение суток.
</a:t>
            </a:r>
            <a:endParaRPr lang="en-US" sz="1000" dirty="0"/>
          </a:p>
        </p:txBody>
      </p:sp>
      <p:sp>
        <p:nvSpPr>
          <p:cNvPr id="11" name="Text 4"/>
          <p:cNvSpPr txBox="1"/>
          <p:nvPr/>
        </p:nvSpPr>
        <p:spPr>
          <a:xfrm>
            <a:off x="280350" y="270000"/>
            <a:ext cx="6821700" cy="4311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Ветер и атмосферное давление
</a:t>
            </a: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27900" y="1119804"/>
            <a:ext cx="4646100" cy="334519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8" name="Text 1"/>
          <p:cNvSpPr txBox="1"/>
          <p:nvPr/>
        </p:nvSpPr>
        <p:spPr>
          <a:xfrm>
            <a:off x="4227900" y="4666200"/>
            <a:ext cx="4646100" cy="207300"/>
          </a:xfrm>
          <a:prstGeom prst="rect">
            <a:avLst/>
          </a:prstGeom>
          <a:noFill/>
          <a:ln/>
        </p:spPr>
        <p:txBody>
          <a:bodyPr wrap="square" lIns="0" tIns="0" rIns="0" bIns="0" rtlCol="0" anchor="ctr"/>
          <a:lstStyle/>
          <a:p>
            <a:pPr algn="l" indent="0" marL="0">
              <a:lnSpc>
                <a:spcPct val="115000"/>
              </a:lnSpc>
              <a:buNone/>
            </a:pPr>
            <a:r>
              <a:rPr lang="en-US" sz="709" i="1" dirty="0">
                <a:solidFill>
                  <a:srgbClr val="595959"/>
                </a:solidFill>
                <a:latin typeface="Arial" pitchFamily="34" charset="0"/>
                <a:ea typeface="Arial" pitchFamily="34" charset="-122"/>
                <a:cs typeface="Arial" pitchFamily="34" charset="-120"/>
              </a:rPr>
              <a:t>Общее школьное объяснение парникового эффекта; указаны основные газы без точных процентных долей по воздуху.
</a:t>
            </a:r>
            <a:endParaRPr lang="en-US" sz="709" dirty="0"/>
          </a:p>
        </p:txBody>
      </p:sp>
      <p:sp>
        <p:nvSpPr>
          <p:cNvPr id="9" name="Text 2"/>
          <p:cNvSpPr txBox="1"/>
          <p:nvPr/>
        </p:nvSpPr>
        <p:spPr>
          <a:xfrm>
            <a:off x="270000" y="270000"/>
            <a:ext cx="6691200" cy="4314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Атмосфера и парниковый эффект
</a:t>
            </a:r>
            <a:endParaRPr lang="en-US" sz="2800" dirty="0"/>
          </a:p>
        </p:txBody>
      </p:sp>
      <p:sp>
        <p:nvSpPr>
          <p:cNvPr id="10" name="Text 3"/>
          <p:cNvSpPr txBox="1"/>
          <p:nvPr/>
        </p:nvSpPr>
        <p:spPr>
          <a:xfrm>
            <a:off x="497300" y="199345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Парниковые газы задерживают часть теплового излучения. Из‑за этого Земля получает возможность оставаться достаточно тёплой для жизни даже при холодных условиях.
</a:t>
            </a:r>
            <a:endParaRPr lang="en-US" sz="1000" dirty="0"/>
          </a:p>
        </p:txBody>
      </p:sp>
      <p:sp>
        <p:nvSpPr>
          <p:cNvPr id="11" name="Text 4"/>
          <p:cNvSpPr txBox="1"/>
          <p:nvPr/>
        </p:nvSpPr>
        <p:spPr>
          <a:xfrm>
            <a:off x="497300" y="287790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Круговая диаграмма показывает основные компоненты, а вывод простой: усиление концентраций парниковых газов ведёт к более интенсивному потеплению.
</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80350" y="1087457"/>
            <a:ext cx="2745600" cy="1466644"/>
          </a:xfrm>
          <a:prstGeom prst="rect">
            <a:avLst/>
          </a:prstGeom>
        </p:spPr>
      </p:pic>
      <p:pic>
        <p:nvPicPr>
          <p:cNvPr id="5" name="Image 3" descr="preencoded.png">    </p:cNvPr>
          <p:cNvPicPr>
            <a:picLocks noChangeAspect="1"/>
          </p:cNvPicPr>
          <p:nvPr/>
        </p:nvPicPr>
        <p:blipFill>
          <a:blip r:embed="rId4"/>
          <a:stretch>
            <a:fillRect/>
          </a:stretch>
        </p:blipFill>
        <p:spPr>
          <a:xfrm>
            <a:off x="3204421" y="1087428"/>
            <a:ext cx="2745600" cy="1466644"/>
          </a:xfrm>
          <a:prstGeom prst="rect">
            <a:avLst/>
          </a:prstGeom>
        </p:spPr>
      </p:pic>
      <p:pic>
        <p:nvPicPr>
          <p:cNvPr id="6" name="Image 4" descr="preencoded.png">    </p:cNvPr>
          <p:cNvPicPr>
            <a:picLocks noChangeAspect="1"/>
          </p:cNvPicPr>
          <p:nvPr/>
        </p:nvPicPr>
        <p:blipFill>
          <a:blip r:embed="rId5"/>
          <a:stretch>
            <a:fillRect/>
          </a:stretch>
        </p:blipFill>
        <p:spPr>
          <a:xfrm>
            <a:off x="6128500" y="1087428"/>
            <a:ext cx="2745600" cy="1466644"/>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9" name="Text 1"/>
          <p:cNvSpPr txBox="1"/>
          <p:nvPr/>
        </p:nvSpPr>
        <p:spPr>
          <a:xfrm>
            <a:off x="280350" y="270000"/>
            <a:ext cx="7099500" cy="6207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Атмосфера и круговорот воды
</a:t>
            </a:r>
            <a:endParaRPr lang="en-US" sz="2800" dirty="0"/>
          </a:p>
        </p:txBody>
      </p:sp>
      <p:sp>
        <p:nvSpPr>
          <p:cNvPr id="10" name="Text 2"/>
          <p:cNvSpPr txBox="1"/>
          <p:nvPr/>
        </p:nvSpPr>
        <p:spPr>
          <a:xfrm>
            <a:off x="280350" y="2822396"/>
            <a:ext cx="2745600" cy="1821900"/>
          </a:xfrm>
          <a:prstGeom prst="rect">
            <a:avLst/>
          </a:prstGeom>
          <a:noFill/>
          <a:ln/>
        </p:spPr>
        <p:txBody>
          <a:bodyPr wrap="square" lIns="0" tIns="0" rIns="0" bIns="0" rtlCol="0" anchor="t"/>
          <a:lstStyle/>
          <a:p>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Испарение: вода уходит в небо
</a:t>
            </a:r>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25" dirty="0">
                <a:solidFill>
                  <a:srgbClr val="FFFFFF"/>
                </a:solidFill>
                <a:latin typeface="Arial" pitchFamily="34" charset="0"/>
                <a:ea typeface="Arial" pitchFamily="34" charset="-122"/>
                <a:cs typeface="Arial" pitchFamily="34" charset="-120"/>
              </a:rPr>
              <a:t>Солнечные лучи нагревают поверхность океанов, рек и почвы. Вода испаряется — превращается в водяной пар. Вместе с тёплым воздухом этот пар поднимается вверх, где атмосфера становится холоднее.
</a:t>
            </a:r>
            <a:endParaRPr lang="en-US" sz="1389" dirty="0"/>
          </a:p>
        </p:txBody>
      </p:sp>
      <p:sp>
        <p:nvSpPr>
          <p:cNvPr id="11" name="Text 3"/>
          <p:cNvSpPr txBox="1"/>
          <p:nvPr/>
        </p:nvSpPr>
        <p:spPr>
          <a:xfrm>
            <a:off x="3204421" y="2820607"/>
            <a:ext cx="2745600" cy="1821900"/>
          </a:xfrm>
          <a:prstGeom prst="rect">
            <a:avLst/>
          </a:prstGeom>
          <a:noFill/>
          <a:ln/>
        </p:spPr>
        <p:txBody>
          <a:bodyPr wrap="square" lIns="0" tIns="0" rIns="0" bIns="0" rtlCol="0" anchor="t"/>
          <a:lstStyle/>
          <a:p>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Облака рождаются при охлаждении
</a:t>
            </a:r>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25" dirty="0">
                <a:solidFill>
                  <a:srgbClr val="FFFFFF"/>
                </a:solidFill>
                <a:latin typeface="Arial" pitchFamily="34" charset="0"/>
                <a:ea typeface="Arial" pitchFamily="34" charset="-122"/>
                <a:cs typeface="Arial" pitchFamily="34" charset="-120"/>
              </a:rPr>
              <a:t>По мере подъёма водяной пар охлаждается и превращается в мельчайшие капли или кристаллы льда. Они собираются вместе и образуют облака. Когда капель и льдинок становится достаточно, облака начинают «отдавать» влагу.
</a:t>
            </a:r>
            <a:endParaRPr lang="en-US" sz="1389" dirty="0"/>
          </a:p>
        </p:txBody>
      </p:sp>
      <p:sp>
        <p:nvSpPr>
          <p:cNvPr id="12" name="Text 4"/>
          <p:cNvSpPr txBox="1"/>
          <p:nvPr/>
        </p:nvSpPr>
        <p:spPr>
          <a:xfrm>
            <a:off x="6128499" y="2820607"/>
            <a:ext cx="2745600" cy="1821900"/>
          </a:xfrm>
          <a:prstGeom prst="rect">
            <a:avLst/>
          </a:prstGeom>
          <a:noFill/>
          <a:ln/>
        </p:spPr>
        <p:txBody>
          <a:bodyPr wrap="square" lIns="0" tIns="0" rIns="0" bIns="0" rtlCol="0" anchor="t"/>
          <a:lstStyle/>
          <a:p>
            <a:pPr algn="l" indent="0" marL="0">
              <a:lnSpc>
                <a:spcPct val="115000"/>
              </a:lnSpc>
              <a:buNone/>
            </a:pPr>
            <a:r>
              <a:rPr lang="en-US" sz="1355" b="1" dirty="0">
                <a:solidFill>
                  <a:srgbClr val="FFFFFF"/>
                </a:solidFill>
                <a:latin typeface="Arial" pitchFamily="34" charset="0"/>
                <a:ea typeface="Arial" pitchFamily="34" charset="-122"/>
                <a:cs typeface="Arial" pitchFamily="34" charset="-120"/>
              </a:rPr>
              <a:t>Осадки возвращают воду на Землю
</a:t>
            </a:r>
            <a:pPr algn="l" indent="0" marL="0">
              <a:lnSpc>
                <a:spcPct val="115000"/>
              </a:lnSpc>
              <a:buNone/>
            </a:pPr>
            <a:r>
              <a:rPr lang="en-US" sz="1355"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97" dirty="0">
                <a:solidFill>
                  <a:srgbClr val="FFFFFF"/>
                </a:solidFill>
                <a:latin typeface="Arial" pitchFamily="34" charset="0"/>
                <a:ea typeface="Arial" pitchFamily="34" charset="-122"/>
                <a:cs typeface="Arial" pitchFamily="34" charset="-120"/>
              </a:rPr>
              <a:t>Осадки выпадают, когда капли воды или частицы льда становятся слишком тяжёлыми для облака. Это может быть дождь, снег или даже град. Атмосфера переносит влагу на большие расстояния, поэтому вода возвращается на сушу в другом месте, а не только рядом с морем.
</a:t>
            </a:r>
            <a:endParaRPr lang="en-US" sz="135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27900" y="1707065"/>
            <a:ext cx="4646100" cy="186527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7" name="Text 1"/>
          <p:cNvSpPr txBox="1"/>
          <p:nvPr/>
        </p:nvSpPr>
        <p:spPr>
          <a:xfrm>
            <a:off x="486950" y="1935148"/>
            <a:ext cx="3529800" cy="842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Ключевые вещества в воздухе различаются по источникам и по тому, как именно они вредят здоровью и природе. Ниже — четыре наиболее важных загрязнителя и их типичные причины.
</a:t>
            </a:r>
            <a:endParaRPr lang="en-US" sz="1000" dirty="0"/>
          </a:p>
        </p:txBody>
      </p:sp>
      <p:sp>
        <p:nvSpPr>
          <p:cNvPr id="8" name="Text 2"/>
          <p:cNvSpPr txBox="1"/>
          <p:nvPr/>
        </p:nvSpPr>
        <p:spPr>
          <a:xfrm>
            <a:off x="270000" y="4694275"/>
            <a:ext cx="26898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Школьный курс географии
</a:t>
            </a:r>
            <a:endParaRPr lang="en-US" sz="800" dirty="0"/>
          </a:p>
        </p:txBody>
      </p:sp>
      <p:sp>
        <p:nvSpPr>
          <p:cNvPr id="9" name="Text 3"/>
          <p:cNvSpPr txBox="1"/>
          <p:nvPr/>
        </p:nvSpPr>
        <p:spPr>
          <a:xfrm>
            <a:off x="270000" y="270000"/>
            <a:ext cx="6683400" cy="5583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Основные загрязнители воздуха
</a:t>
            </a:r>
            <a:endParaRPr lang="en-US" sz="2800" dirty="0"/>
          </a:p>
        </p:txBody>
      </p:sp>
      <p:sp>
        <p:nvSpPr>
          <p:cNvPr id="10" name="Text 4"/>
          <p:cNvSpPr txBox="1"/>
          <p:nvPr/>
        </p:nvSpPr>
        <p:spPr>
          <a:xfrm>
            <a:off x="486950" y="2936075"/>
            <a:ext cx="3529800" cy="842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Разные загрязнители по-разному возникают и действуют: одни ухудшают дыхание напрямую, другие меняют состояние атмосферы и осадков, что отражается и на здоровье, и на окружающей среде.
</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60491" y="1361819"/>
            <a:ext cx="604800" cy="483840"/>
          </a:xfrm>
          <a:prstGeom prst="rect">
            <a:avLst/>
          </a:prstGeom>
        </p:spPr>
      </p:pic>
      <p:pic>
        <p:nvPicPr>
          <p:cNvPr id="5" name="Image 3" descr="preencoded.png">    </p:cNvPr>
          <p:cNvPicPr>
            <a:picLocks noChangeAspect="1"/>
          </p:cNvPicPr>
          <p:nvPr/>
        </p:nvPicPr>
        <p:blipFill>
          <a:blip r:embed="rId4"/>
          <a:stretch>
            <a:fillRect/>
          </a:stretch>
        </p:blipFill>
        <p:spPr>
          <a:xfrm>
            <a:off x="247381" y="2251415"/>
            <a:ext cx="583538" cy="518700"/>
          </a:xfrm>
          <a:prstGeom prst="rect">
            <a:avLst/>
          </a:prstGeom>
        </p:spPr>
      </p:pic>
      <p:pic>
        <p:nvPicPr>
          <p:cNvPr id="6" name="Image 4" descr="preencoded.png">    </p:cNvPr>
          <p:cNvPicPr>
            <a:picLocks noChangeAspect="1"/>
          </p:cNvPicPr>
          <p:nvPr/>
        </p:nvPicPr>
        <p:blipFill>
          <a:blip r:embed="rId5"/>
          <a:stretch>
            <a:fillRect/>
          </a:stretch>
        </p:blipFill>
        <p:spPr>
          <a:xfrm>
            <a:off x="303541" y="3184796"/>
            <a:ext cx="518700" cy="518700"/>
          </a:xfrm>
          <a:prstGeom prst="rect">
            <a:avLst/>
          </a:prstGeom>
        </p:spPr>
      </p:pic>
      <p:pic>
        <p:nvPicPr>
          <p:cNvPr id="7" name="Image 5" descr="preencoded.png">    </p:cNvPr>
          <p:cNvPicPr>
            <a:picLocks noChangeAspect="1"/>
          </p:cNvPicPr>
          <p:nvPr/>
        </p:nvPicPr>
        <p:blipFill>
          <a:blip r:embed="rId6"/>
          <a:stretch>
            <a:fillRect/>
          </a:stretch>
        </p:blipFill>
        <p:spPr>
          <a:xfrm>
            <a:off x="303541" y="4118196"/>
            <a:ext cx="518700" cy="5187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9" name="Text 1"/>
          <p:cNvSpPr txBox="1"/>
          <p:nvPr/>
        </p:nvSpPr>
        <p:spPr>
          <a:xfrm>
            <a:off x="270000" y="270000"/>
            <a:ext cx="7110000" cy="6090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Чем опасно загрязнение атмосферы
</a:t>
            </a:r>
            <a:endParaRPr lang="en-US" sz="2800" dirty="0"/>
          </a:p>
        </p:txBody>
      </p:sp>
      <p:sp>
        <p:nvSpPr>
          <p:cNvPr id="10" name="Text 2"/>
          <p:cNvSpPr txBox="1"/>
          <p:nvPr/>
        </p:nvSpPr>
        <p:spPr>
          <a:xfrm>
            <a:off x="1008535" y="1243726"/>
            <a:ext cx="4140300" cy="712500"/>
          </a:xfrm>
          <a:prstGeom prst="rect">
            <a:avLst/>
          </a:prstGeom>
          <a:noFill/>
          <a:ln/>
        </p:spPr>
        <p:txBody>
          <a:bodyPr wrap="square" lIns="0" tIns="0" rIns="0" bIns="0" rtlCol="0" anchor="ctr"/>
          <a:lstStyle/>
          <a:p>
            <a:pPr algn="l" indent="0" marL="0">
              <a:lnSpc>
                <a:spcPct val="115000"/>
              </a:lnSpc>
              <a:buNone/>
            </a:pPr>
            <a:r>
              <a:rPr lang="en-US" sz="1315" b="1" dirty="0">
                <a:solidFill>
                  <a:srgbClr val="FFFFFF"/>
                </a:solidFill>
                <a:latin typeface="Arial" pitchFamily="34" charset="0"/>
                <a:ea typeface="Arial" pitchFamily="34" charset="-122"/>
                <a:cs typeface="Arial" pitchFamily="34" charset="-120"/>
              </a:rPr>
              <a:t>Болезни дыхательной системы
</a:t>
            </a:r>
            <a:pPr algn="l" indent="0" marL="0">
              <a:lnSpc>
                <a:spcPct val="115000"/>
              </a:lnSpc>
              <a:buNone/>
            </a:pPr>
            <a:r>
              <a:rPr lang="en-US" sz="89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1" dirty="0">
                <a:solidFill>
                  <a:srgbClr val="FFFFFF"/>
                </a:solidFill>
                <a:latin typeface="Arial" pitchFamily="34" charset="0"/>
                <a:ea typeface="Arial" pitchFamily="34" charset="-122"/>
                <a:cs typeface="Arial" pitchFamily="34" charset="-120"/>
              </a:rPr>
              <a:t>Загрязнённый воздух может провоцировать кашель, аллергию, астму и другие проблемы дыхания. Особенно чувствительны дети, пожилые люди и те, у кого есть хронические заболевания.
</a:t>
            </a:r>
            <a:endParaRPr lang="en-US" sz="1315" dirty="0"/>
          </a:p>
        </p:txBody>
      </p:sp>
      <p:sp>
        <p:nvSpPr>
          <p:cNvPr id="11" name="Text 3"/>
          <p:cNvSpPr txBox="1"/>
          <p:nvPr/>
        </p:nvSpPr>
        <p:spPr>
          <a:xfrm>
            <a:off x="979950" y="2150752"/>
            <a:ext cx="4140300" cy="738900"/>
          </a:xfrm>
          <a:prstGeom prst="rect">
            <a:avLst/>
          </a:prstGeom>
          <a:noFill/>
          <a:ln/>
        </p:spPr>
        <p:txBody>
          <a:bodyPr wrap="square" lIns="0" tIns="0" rIns="0" bIns="0" rtlCol="0" anchor="ctr"/>
          <a:lstStyle/>
          <a:p>
            <a:pPr algn="l" indent="0" marL="0">
              <a:lnSpc>
                <a:spcPct val="115000"/>
              </a:lnSpc>
              <a:buNone/>
            </a:pPr>
            <a:r>
              <a:rPr lang="en-US" sz="1328" b="1" dirty="0">
                <a:solidFill>
                  <a:srgbClr val="FFFFFF"/>
                </a:solidFill>
                <a:latin typeface="Arial" pitchFamily="34" charset="0"/>
                <a:ea typeface="Arial" pitchFamily="34" charset="-122"/>
                <a:cs typeface="Arial" pitchFamily="34" charset="-120"/>
              </a:rPr>
              <a:t>Смог и ухудшение видимости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Когда в воздухе становится много частиц и газов, появляется смог. Он делает городской воздух тяжёлым для дыхания и заметно снижает видимость на улицах и дорогах.
</a:t>
            </a:r>
            <a:endParaRPr lang="en-US" sz="1328" dirty="0"/>
          </a:p>
        </p:txBody>
      </p:sp>
      <p:sp>
        <p:nvSpPr>
          <p:cNvPr id="12" name="Text 4"/>
          <p:cNvSpPr txBox="1"/>
          <p:nvPr/>
        </p:nvSpPr>
        <p:spPr>
          <a:xfrm>
            <a:off x="1008535" y="3084132"/>
            <a:ext cx="4140300" cy="738900"/>
          </a:xfrm>
          <a:prstGeom prst="rect">
            <a:avLst/>
          </a:prstGeom>
          <a:noFill/>
          <a:ln/>
        </p:spPr>
        <p:txBody>
          <a:bodyPr wrap="square" lIns="0" tIns="0" rIns="0" bIns="0" rtlCol="0" anchor="ctr"/>
          <a:lstStyle/>
          <a:p>
            <a:pPr algn="l" indent="0" marL="0">
              <a:lnSpc>
                <a:spcPct val="115000"/>
              </a:lnSpc>
              <a:buNone/>
            </a:pPr>
            <a:r>
              <a:rPr lang="en-US" sz="1328" b="1" dirty="0">
                <a:solidFill>
                  <a:srgbClr val="FFFFFF"/>
                </a:solidFill>
                <a:latin typeface="Arial" pitchFamily="34" charset="0"/>
                <a:ea typeface="Arial" pitchFamily="34" charset="-122"/>
                <a:cs typeface="Arial" pitchFamily="34" charset="-120"/>
              </a:rPr>
              <a:t>Кислотные дожди для природы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Некоторые загрязнители участвуют в образовании кислотных дождей. Они вредят растениям, почвам, водоёмам и даже зданиям, разрушая материалы и меняя качество среды.
</a:t>
            </a:r>
            <a:endParaRPr lang="en-US" sz="1328" dirty="0"/>
          </a:p>
        </p:txBody>
      </p:sp>
      <p:sp>
        <p:nvSpPr>
          <p:cNvPr id="13" name="Text 5"/>
          <p:cNvSpPr txBox="1"/>
          <p:nvPr/>
        </p:nvSpPr>
        <p:spPr>
          <a:xfrm>
            <a:off x="1008535" y="4017527"/>
            <a:ext cx="4140300" cy="738900"/>
          </a:xfrm>
          <a:prstGeom prst="rect">
            <a:avLst/>
          </a:prstGeom>
          <a:noFill/>
          <a:ln/>
        </p:spPr>
        <p:txBody>
          <a:bodyPr wrap="square" lIns="0" tIns="0" rIns="0" bIns="0" rtlCol="0" anchor="ctr"/>
          <a:lstStyle/>
          <a:p>
            <a:pPr algn="l" indent="0" marL="0">
              <a:lnSpc>
                <a:spcPct val="115000"/>
              </a:lnSpc>
              <a:buNone/>
            </a:pPr>
            <a:r>
              <a:rPr lang="en-US" sz="1328" b="1" dirty="0">
                <a:solidFill>
                  <a:srgbClr val="FFFFFF"/>
                </a:solidFill>
                <a:latin typeface="Arial" pitchFamily="34" charset="0"/>
                <a:ea typeface="Arial" pitchFamily="34" charset="-122"/>
                <a:cs typeface="Arial" pitchFamily="34" charset="-120"/>
              </a:rPr>
              <a:t>Связь с изменением климата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Загрязнение воздуха связано и с изменением климата: некоторые выбросы усиливают потепление. Поэтому влияние человека на атмосферу выходит далеко за пределы одного города.
</a:t>
            </a:r>
            <a:endParaRPr lang="en-US" sz="1328"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27900" y="1119804"/>
            <a:ext cx="4646100" cy="334519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8" name="Text 1"/>
          <p:cNvSpPr txBox="1"/>
          <p:nvPr/>
        </p:nvSpPr>
        <p:spPr>
          <a:xfrm>
            <a:off x="4227900" y="4666200"/>
            <a:ext cx="4646100" cy="207300"/>
          </a:xfrm>
          <a:prstGeom prst="rect">
            <a:avLst/>
          </a:prstGeom>
          <a:noFill/>
          <a:ln/>
        </p:spPr>
        <p:txBody>
          <a:bodyPr wrap="square" lIns="0" tIns="0" rIns="0" bIns="0" rtlCol="0" anchor="ctr"/>
          <a:lstStyle/>
          <a:p>
            <a:pPr algn="l" indent="0" marL="0">
              <a:lnSpc>
                <a:spcPct val="115000"/>
              </a:lnSpc>
              <a:buNone/>
            </a:pPr>
            <a:r>
              <a:rPr lang="en-US" sz="763" i="1" dirty="0">
                <a:solidFill>
                  <a:srgbClr val="595959"/>
                </a:solidFill>
                <a:latin typeface="Arial" pitchFamily="34" charset="0"/>
                <a:ea typeface="Arial" pitchFamily="34" charset="-122"/>
                <a:cs typeface="Arial" pitchFamily="34" charset="-120"/>
              </a:rPr>
              <a:t>Школьный курс географии; значения даны как учебная иллюстрация (без привязки к точным долям).
</a:t>
            </a:r>
            <a:endParaRPr lang="en-US" sz="763" dirty="0"/>
          </a:p>
        </p:txBody>
      </p:sp>
      <p:sp>
        <p:nvSpPr>
          <p:cNvPr id="9" name="Text 2"/>
          <p:cNvSpPr txBox="1"/>
          <p:nvPr/>
        </p:nvSpPr>
        <p:spPr>
          <a:xfrm>
            <a:off x="270000" y="270000"/>
            <a:ext cx="6691200" cy="431400"/>
          </a:xfrm>
          <a:prstGeom prst="rect">
            <a:avLst/>
          </a:prstGeom>
          <a:noFill/>
          <a:ln/>
        </p:spPr>
        <p:txBody>
          <a:bodyPr wrap="square" lIns="0" tIns="0" rIns="0" bIns="0" rtlCol="0" anchor="ctr"/>
          <a:lstStyle/>
          <a:p>
            <a:pPr algn="l" indent="0" marL="0">
              <a:lnSpc>
                <a:spcPct val="100000"/>
              </a:lnSpc>
              <a:buNone/>
            </a:pPr>
            <a:r>
              <a:rPr lang="en-US" sz="2576" b="1" dirty="0">
                <a:solidFill>
                  <a:srgbClr val="FFFFFF"/>
                </a:solidFill>
                <a:latin typeface="Arial" pitchFamily="34" charset="0"/>
                <a:ea typeface="Arial" pitchFamily="34" charset="-122"/>
                <a:cs typeface="Arial" pitchFamily="34" charset="-120"/>
              </a:rPr>
              <a:t>Главные источники загрязнения воздуха
</a:t>
            </a:r>
            <a:endParaRPr lang="en-US" sz="2576" dirty="0"/>
          </a:p>
        </p:txBody>
      </p:sp>
      <p:sp>
        <p:nvSpPr>
          <p:cNvPr id="10" name="Text 3"/>
          <p:cNvSpPr txBox="1"/>
          <p:nvPr/>
        </p:nvSpPr>
        <p:spPr>
          <a:xfrm>
            <a:off x="497300" y="199345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городах чаще заметнее вклад транспорта и промышленных предприятий, а в холодных регионах значительную долю дают выбросы при отоплении домов.
</a:t>
            </a:r>
            <a:endParaRPr lang="en-US" sz="1000" dirty="0"/>
          </a:p>
        </p:txBody>
      </p:sp>
      <p:sp>
        <p:nvSpPr>
          <p:cNvPr id="11" name="Text 4"/>
          <p:cNvSpPr txBox="1"/>
          <p:nvPr/>
        </p:nvSpPr>
        <p:spPr>
          <a:xfrm>
            <a:off x="497300" y="287790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Хотя состав источников различается по месту, практически везде решающую роль играют транспорт, промышленность и сжигание топлива; управление выбросами должно быть адресным.
</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9" name="Text 1"/>
          <p:cNvSpPr txBox="1"/>
          <p:nvPr/>
        </p:nvSpPr>
        <p:spPr>
          <a:xfrm>
            <a:off x="2742112" y="849897"/>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предприятиях используют фильтры и другое оборудование для очистки выбросов, а техника регулярно проходит обслуживание. Это снижает количество пыли и вредных газов, попадающих в воздух.
</a:t>
            </a:r>
            <a:endParaRPr lang="en-US" sz="1000" dirty="0"/>
          </a:p>
        </p:txBody>
      </p:sp>
      <p:sp>
        <p:nvSpPr>
          <p:cNvPr id="10" name="Text 2"/>
          <p:cNvSpPr txBox="1"/>
          <p:nvPr/>
        </p:nvSpPr>
        <p:spPr>
          <a:xfrm>
            <a:off x="3562737" y="1912422"/>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Важны и решения «на дороге»: исправные автомобили меньше выбрасывают загрязнители. Развитие общественного транспорта помогает уменьшить число машин и пробок, а значит — и выхлопов.
</a:t>
            </a:r>
            <a:endParaRPr lang="en-US" sz="1000" dirty="0"/>
          </a:p>
        </p:txBody>
      </p:sp>
      <p:sp>
        <p:nvSpPr>
          <p:cNvPr id="11" name="Text 3"/>
          <p:cNvSpPr txBox="1"/>
          <p:nvPr/>
        </p:nvSpPr>
        <p:spPr>
          <a:xfrm>
            <a:off x="4383362" y="2975010"/>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Энергосбережение сокращает потребление топлива для выработки электричества и тепла. Когда в зданиях утепляют стены и используют экономичные приборы, выбросы от отопления уменьшаются.
</a:t>
            </a:r>
            <a:endParaRPr lang="en-US" sz="1000" dirty="0"/>
          </a:p>
        </p:txBody>
      </p:sp>
      <p:sp>
        <p:nvSpPr>
          <p:cNvPr id="12" name="Text 4"/>
          <p:cNvSpPr txBox="1"/>
          <p:nvPr/>
        </p:nvSpPr>
        <p:spPr>
          <a:xfrm>
            <a:off x="5203987" y="4037622"/>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Посадка деревьев и создание зелёных зон улучшают качество воздуха в районе проживания. Раздельный сбор отходов и снижение сжигания мусора также уменьшают загрязнение.
</a:t>
            </a:r>
            <a:endParaRPr lang="en-US" sz="1000" dirty="0"/>
          </a:p>
        </p:txBody>
      </p:sp>
      <p:sp>
        <p:nvSpPr>
          <p:cNvPr id="13" name="Text 5"/>
          <p:cNvSpPr txBox="1"/>
          <p:nvPr/>
        </p:nvSpPr>
        <p:spPr>
          <a:xfrm>
            <a:off x="280350" y="270000"/>
            <a:ext cx="7005600" cy="4311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Как люди защищают атмосферу
</a:t>
            </a:r>
            <a:endParaRPr lang="en-US"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0000" y="1078944"/>
            <a:ext cx="8604000" cy="334441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7" name="Text 1"/>
          <p:cNvSpPr txBox="1"/>
          <p:nvPr/>
        </p:nvSpPr>
        <p:spPr>
          <a:xfrm>
            <a:off x="270000" y="270000"/>
            <a:ext cx="6787800" cy="431400"/>
          </a:xfrm>
          <a:prstGeom prst="rect">
            <a:avLst/>
          </a:prstGeom>
          <a:noFill/>
          <a:ln/>
        </p:spPr>
        <p:txBody>
          <a:bodyPr wrap="square" lIns="0" tIns="0" rIns="0" bIns="0" rtlCol="0" anchor="ctr"/>
          <a:lstStyle/>
          <a:p>
            <a:pPr algn="l" indent="0" marL="0">
              <a:lnSpc>
                <a:spcPct val="100000"/>
              </a:lnSpc>
              <a:buNone/>
            </a:pPr>
            <a:r>
              <a:rPr lang="en-US" sz="2713" b="1" dirty="0">
                <a:solidFill>
                  <a:srgbClr val="FFFFFF"/>
                </a:solidFill>
                <a:latin typeface="Arial" pitchFamily="34" charset="0"/>
                <a:ea typeface="Arial" pitchFamily="34" charset="-122"/>
                <a:cs typeface="Arial" pitchFamily="34" charset="-120"/>
              </a:rPr>
              <a:t>Как действует защита воздуха в городе
</a:t>
            </a:r>
            <a:endParaRPr lang="en-US" sz="2713" dirty="0"/>
          </a:p>
        </p:txBody>
      </p:sp>
      <p:sp>
        <p:nvSpPr>
          <p:cNvPr id="8" name="Text 2"/>
          <p:cNvSpPr txBox="1"/>
          <p:nvPr/>
        </p:nvSpPr>
        <p:spPr>
          <a:xfrm>
            <a:off x="270000" y="750672"/>
            <a:ext cx="6787800" cy="223200"/>
          </a:xfrm>
          <a:prstGeom prst="rect">
            <a:avLst/>
          </a:prstGeom>
          <a:noFill/>
          <a:ln/>
        </p:spPr>
        <p:txBody>
          <a:bodyPr wrap="square" lIns="0" tIns="0" rIns="0" bIns="0" rtlCol="0" anchor="ctr"/>
          <a:lstStyle/>
          <a:p>
            <a:pPr algn="l" indent="0" marL="0">
              <a:lnSpc>
                <a:spcPct val="100000"/>
              </a:lnSpc>
              <a:buNone/>
            </a:pPr>
            <a:r>
              <a:rPr lang="en-US" sz="879" dirty="0">
                <a:solidFill>
                  <a:srgbClr val="FFFFFF"/>
                </a:solidFill>
                <a:latin typeface="Arial" pitchFamily="34" charset="0"/>
                <a:ea typeface="Arial" pitchFamily="34" charset="-122"/>
                <a:cs typeface="Arial" pitchFamily="34" charset="-120"/>
              </a:rPr>
              <a:t>Логика действий города при улучшении качества воздуха: от измерений — к поиску причин и мерам, которые затем проверяют повторными наблюдениями.
</a:t>
            </a:r>
            <a:endParaRPr lang="en-US" sz="879"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5" name="Text 1"/>
          <p:cNvSpPr txBox="1"/>
          <p:nvPr/>
        </p:nvSpPr>
        <p:spPr>
          <a:xfrm>
            <a:off x="2043175" y="1301875"/>
            <a:ext cx="5056500" cy="673200"/>
          </a:xfrm>
          <a:prstGeom prst="rect">
            <a:avLst/>
          </a:prstGeom>
          <a:noFill/>
          <a:ln/>
        </p:spPr>
        <p:txBody>
          <a:bodyPr wrap="square" lIns="0" tIns="0" rIns="0" bIns="0" rtlCol="0" anchor="ctr"/>
          <a:lstStyle/>
          <a:p>
            <a:pPr algn="ctr" indent="0" marL="0">
              <a:lnSpc>
                <a:spcPct val="100000"/>
              </a:lnSpc>
              <a:buNone/>
            </a:pPr>
            <a:r>
              <a:rPr lang="en-US" sz="3200" b="1" dirty="0">
                <a:solidFill>
                  <a:srgbClr val="FFFFFF"/>
                </a:solidFill>
                <a:latin typeface="Arial" pitchFamily="34" charset="0"/>
                <a:ea typeface="Arial" pitchFamily="34" charset="-122"/>
                <a:cs typeface="Arial" pitchFamily="34" charset="-120"/>
              </a:rPr>
              <a:t>21%
</a:t>
            </a:r>
            <a:endParaRPr lang="en-US" sz="3200" dirty="0"/>
          </a:p>
        </p:txBody>
      </p:sp>
      <p:sp>
        <p:nvSpPr>
          <p:cNvPr id="6" name="Text 2"/>
          <p:cNvSpPr txBox="1"/>
          <p:nvPr/>
        </p:nvSpPr>
        <p:spPr>
          <a:xfrm>
            <a:off x="2043175" y="2105475"/>
            <a:ext cx="5056500" cy="769200"/>
          </a:xfrm>
          <a:prstGeom prst="rect">
            <a:avLst/>
          </a:prstGeom>
          <a:noFill/>
          <a:ln/>
        </p:spPr>
        <p:txBody>
          <a:bodyPr wrap="square" lIns="0" tIns="0" rIns="0" bIns="0" rtlCol="0" anchor="t"/>
          <a:lstStyle/>
          <a:p>
            <a:pPr algn="ctr" indent="0" marL="0">
              <a:lnSpc>
                <a:spcPct val="115000"/>
              </a:lnSpc>
              <a:buNone/>
            </a:pPr>
            <a:r>
              <a:rPr lang="en-US" sz="1631" b="1" dirty="0">
                <a:solidFill>
                  <a:srgbClr val="FFFFFF"/>
                </a:solidFill>
                <a:latin typeface="Arial" pitchFamily="34" charset="0"/>
                <a:ea typeface="Arial" pitchFamily="34" charset="-122"/>
                <a:cs typeface="Arial" pitchFamily="34" charset="-120"/>
              </a:rPr>
              <a:t>Часть этого воздуха — кислород, необходимый для дыхания; поэтому ухудшение качества воздуха напрямую отражается на самочувствии.
</a:t>
            </a:r>
            <a:endParaRPr lang="en-US" sz="1631" dirty="0"/>
          </a:p>
        </p:txBody>
      </p:sp>
      <p:sp>
        <p:nvSpPr>
          <p:cNvPr id="7" name="Text 3"/>
          <p:cNvSpPr txBox="1"/>
          <p:nvPr/>
        </p:nvSpPr>
        <p:spPr>
          <a:xfrm>
            <a:off x="2040975" y="3005075"/>
            <a:ext cx="5075100" cy="798600"/>
          </a:xfrm>
          <a:prstGeom prst="rect">
            <a:avLst/>
          </a:prstGeom>
          <a:noFill/>
          <a:ln/>
        </p:spPr>
        <p:txBody>
          <a:bodyPr wrap="square" lIns="0" tIns="0" rIns="0" bIns="0" rtlCol="0" anchor="t"/>
          <a:lstStyle/>
          <a:p>
            <a:pPr algn="ctr" indent="0" marL="0">
              <a:lnSpc>
                <a:spcPct val="115000"/>
              </a:lnSpc>
              <a:buNone/>
            </a:pPr>
            <a:r>
              <a:rPr lang="en-US" sz="1366" dirty="0">
                <a:solidFill>
                  <a:srgbClr val="FFFFFF"/>
                </a:solidFill>
                <a:latin typeface="Arial" pitchFamily="34" charset="0"/>
                <a:ea typeface="Arial" pitchFamily="34" charset="-122"/>
                <a:cs typeface="Arial" pitchFamily="34" charset="-120"/>
              </a:rPr>
              <a:t>Чистый воздух помогает дышать легче и поддерживает хорошее самочувствие. Он важен для учебы, сна и спорта, а чистая атмосфера особенно нужна тем, кто чувствителен к пыли и газам.
</a:t>
            </a:r>
            <a:endParaRPr lang="en-US" sz="1366" dirty="0"/>
          </a:p>
        </p:txBody>
      </p:sp>
      <p:sp>
        <p:nvSpPr>
          <p:cNvPr id="8" name="Text 4"/>
          <p:cNvSpPr txBox="1"/>
          <p:nvPr/>
        </p:nvSpPr>
        <p:spPr>
          <a:xfrm>
            <a:off x="2040975" y="3856025"/>
            <a:ext cx="5056500" cy="159000"/>
          </a:xfrm>
          <a:prstGeom prst="rect">
            <a:avLst/>
          </a:prstGeom>
          <a:noFill/>
          <a:ln/>
        </p:spPr>
        <p:txBody>
          <a:bodyPr wrap="square" lIns="0" tIns="0" rIns="0" bIns="0" rtlCol="0" anchor="ctr"/>
          <a:lstStyle/>
          <a:p>
            <a:pPr algn="ctr" indent="0" marL="0">
              <a:lnSpc>
                <a:spcPct val="115000"/>
              </a:lnSpc>
              <a:buNone/>
            </a:pPr>
            <a:r>
              <a:rPr lang="en-US" sz="800" i="1" dirty="0">
                <a:solidFill>
                  <a:srgbClr val="595959"/>
                </a:solidFill>
                <a:latin typeface="Arial" pitchFamily="34" charset="0"/>
                <a:ea typeface="Arial" pitchFamily="34" charset="-122"/>
                <a:cs typeface="Arial" pitchFamily="34" charset="-120"/>
              </a:rPr>
              <a:t>Содержание кислорода в атмосфере: школьные учебники по географии/естествознанию.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80350" y="2403866"/>
            <a:ext cx="2737200" cy="2373666"/>
          </a:xfrm>
          <a:prstGeom prst="rect">
            <a:avLst/>
          </a:prstGeom>
        </p:spPr>
      </p:pic>
      <p:pic>
        <p:nvPicPr>
          <p:cNvPr id="5" name="Image 3" descr="preencoded.png">    </p:cNvPr>
          <p:cNvPicPr>
            <a:picLocks noChangeAspect="1"/>
          </p:cNvPicPr>
          <p:nvPr/>
        </p:nvPicPr>
        <p:blipFill>
          <a:blip r:embed="rId4"/>
          <a:stretch>
            <a:fillRect/>
          </a:stretch>
        </p:blipFill>
        <p:spPr>
          <a:xfrm>
            <a:off x="3195587" y="2403819"/>
            <a:ext cx="2737200" cy="2373666"/>
          </a:xfrm>
          <a:prstGeom prst="rect">
            <a:avLst/>
          </a:prstGeom>
        </p:spPr>
      </p:pic>
      <p:pic>
        <p:nvPicPr>
          <p:cNvPr id="6" name="Image 4" descr="preencoded.png">    </p:cNvPr>
          <p:cNvPicPr>
            <a:picLocks noChangeAspect="1"/>
          </p:cNvPicPr>
          <p:nvPr/>
        </p:nvPicPr>
        <p:blipFill>
          <a:blip r:embed="rId5"/>
          <a:stretch>
            <a:fillRect/>
          </a:stretch>
        </p:blipFill>
        <p:spPr>
          <a:xfrm>
            <a:off x="6126462" y="2403819"/>
            <a:ext cx="2737200" cy="237366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9" name="Text 1"/>
          <p:cNvSpPr txBox="1"/>
          <p:nvPr/>
        </p:nvSpPr>
        <p:spPr>
          <a:xfrm>
            <a:off x="280350" y="270000"/>
            <a:ext cx="7099800" cy="620700"/>
          </a:xfrm>
          <a:prstGeom prst="rect">
            <a:avLst/>
          </a:prstGeom>
          <a:noFill/>
          <a:ln/>
        </p:spPr>
        <p:txBody>
          <a:bodyPr wrap="square" lIns="0" tIns="0" rIns="0" bIns="0" rtlCol="0" anchor="ctr"/>
          <a:lstStyle/>
          <a:p>
            <a:pPr algn="l" indent="0" marL="0">
              <a:lnSpc>
                <a:spcPct val="100000"/>
              </a:lnSpc>
              <a:buNone/>
            </a:pPr>
            <a:r>
              <a:rPr lang="en-US" sz="2442" b="1" dirty="0">
                <a:solidFill>
                  <a:srgbClr val="FFFFFF"/>
                </a:solidFill>
                <a:latin typeface="Arial" pitchFamily="34" charset="0"/>
                <a:ea typeface="Arial" pitchFamily="34" charset="-122"/>
                <a:cs typeface="Arial" pitchFamily="34" charset="-120"/>
              </a:rPr>
              <a:t>Атмосфера Земли и атмосферы других планет
</a:t>
            </a:r>
            <a:endParaRPr lang="en-US" sz="2442" dirty="0"/>
          </a:p>
        </p:txBody>
      </p:sp>
      <p:sp>
        <p:nvSpPr>
          <p:cNvPr id="10" name="Text 2"/>
          <p:cNvSpPr txBox="1"/>
          <p:nvPr/>
        </p:nvSpPr>
        <p:spPr>
          <a:xfrm>
            <a:off x="280350" y="1100007"/>
            <a:ext cx="2737200" cy="1094100"/>
          </a:xfrm>
          <a:prstGeom prst="rect">
            <a:avLst/>
          </a:prstGeom>
          <a:noFill/>
          <a:ln/>
        </p:spPr>
        <p:txBody>
          <a:bodyPr wrap="square" lIns="0" tIns="0" rIns="0" bIns="0" rtlCol="0" anchor="t"/>
          <a:lstStyle/>
          <a:p>
            <a:pPr algn="l" indent="0" marL="0">
              <a:lnSpc>
                <a:spcPct val="115000"/>
              </a:lnSpc>
              <a:buNone/>
            </a:pPr>
            <a:r>
              <a:rPr lang="en-US" sz="1204" b="1" dirty="0">
                <a:solidFill>
                  <a:srgbClr val="FFFFFF"/>
                </a:solidFill>
                <a:latin typeface="Arial" pitchFamily="34" charset="0"/>
                <a:ea typeface="Arial" pitchFamily="34" charset="-122"/>
                <a:cs typeface="Arial" pitchFamily="34" charset="-120"/>
              </a:rPr>
              <a:t>Земля: подходящие условия для жизни
</a:t>
            </a:r>
            <a:pPr algn="l" indent="0" marL="0">
              <a:lnSpc>
                <a:spcPct val="115000"/>
              </a:lnSpc>
              <a:buNone/>
            </a:pPr>
            <a:r>
              <a:rPr lang="en-US" sz="774"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0" dirty="0">
                <a:solidFill>
                  <a:srgbClr val="FFFFFF"/>
                </a:solidFill>
                <a:latin typeface="Arial" pitchFamily="34" charset="0"/>
                <a:ea typeface="Arial" pitchFamily="34" charset="-122"/>
                <a:cs typeface="Arial" pitchFamily="34" charset="-120"/>
              </a:rPr>
              <a:t>На Земле атмосфера достаточно плотная: она удерживает тепло и позволяет существовать жидкой воде. Благодаря ей происходят испарение, облака и осадки, а воздух делает поверхность пригодной для жизни. Поэтому Землю называют «живой планетой».
</a:t>
            </a:r>
            <a:endParaRPr lang="en-US" sz="1204" dirty="0"/>
          </a:p>
        </p:txBody>
      </p:sp>
      <p:sp>
        <p:nvSpPr>
          <p:cNvPr id="11" name="Text 3"/>
          <p:cNvSpPr txBox="1"/>
          <p:nvPr/>
        </p:nvSpPr>
        <p:spPr>
          <a:xfrm>
            <a:off x="3195587" y="1095550"/>
            <a:ext cx="2737200" cy="1094100"/>
          </a:xfrm>
          <a:prstGeom prst="rect">
            <a:avLst/>
          </a:prstGeom>
          <a:noFill/>
          <a:ln/>
        </p:spPr>
        <p:txBody>
          <a:bodyPr wrap="square" lIns="0" tIns="0" rIns="0" bIns="0" rtlCol="0" anchor="t"/>
          <a:lstStyle/>
          <a:p>
            <a:pPr algn="l" indent="0" marL="0">
              <a:lnSpc>
                <a:spcPct val="115000"/>
              </a:lnSpc>
              <a:buNone/>
            </a:pPr>
            <a:r>
              <a:rPr lang="en-US" sz="1263" b="1" dirty="0">
                <a:solidFill>
                  <a:srgbClr val="FFFFFF"/>
                </a:solidFill>
                <a:latin typeface="Arial" pitchFamily="34" charset="0"/>
                <a:ea typeface="Arial" pitchFamily="34" charset="-122"/>
                <a:cs typeface="Arial" pitchFamily="34" charset="-120"/>
              </a:rPr>
              <a:t>Марс: атмосфера слишком тонкая
</a:t>
            </a:r>
            <a:pPr algn="l" indent="0" marL="0">
              <a:lnSpc>
                <a:spcPct val="115000"/>
              </a:lnSpc>
              <a:buNone/>
            </a:pPr>
            <a:r>
              <a:rPr lang="en-US" sz="812"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2" dirty="0">
                <a:solidFill>
                  <a:srgbClr val="FFFFFF"/>
                </a:solidFill>
                <a:latin typeface="Arial" pitchFamily="34" charset="0"/>
                <a:ea typeface="Arial" pitchFamily="34" charset="-122"/>
                <a:cs typeface="Arial" pitchFamily="34" charset="-120"/>
              </a:rPr>
              <a:t>У Марса атмосфера разреженная и слабее удерживает тепло. Из-за этого на планете холодно, а вода почти не сохраняется в жидком виде. Похожих условий, как на Земле, там обычно не возникает, даже если иногда появляется временная влага.
</a:t>
            </a:r>
            <a:endParaRPr lang="en-US" sz="1263" dirty="0"/>
          </a:p>
        </p:txBody>
      </p:sp>
      <p:sp>
        <p:nvSpPr>
          <p:cNvPr id="12" name="Text 4"/>
          <p:cNvSpPr txBox="1"/>
          <p:nvPr/>
        </p:nvSpPr>
        <p:spPr>
          <a:xfrm>
            <a:off x="6126462" y="1095550"/>
            <a:ext cx="2737200" cy="1094100"/>
          </a:xfrm>
          <a:prstGeom prst="rect">
            <a:avLst/>
          </a:prstGeom>
          <a:noFill/>
          <a:ln/>
        </p:spPr>
        <p:txBody>
          <a:bodyPr wrap="square" lIns="0" tIns="0" rIns="0" bIns="0" rtlCol="0" anchor="t"/>
          <a:lstStyle/>
          <a:p>
            <a:pPr algn="l" indent="0" marL="0">
              <a:lnSpc>
                <a:spcPct val="115000"/>
              </a:lnSpc>
              <a:buNone/>
            </a:pPr>
            <a:r>
              <a:rPr lang="en-US" sz="1080" b="1" dirty="0">
                <a:solidFill>
                  <a:srgbClr val="FFFFFF"/>
                </a:solidFill>
                <a:latin typeface="Arial" pitchFamily="34" charset="0"/>
                <a:ea typeface="Arial" pitchFamily="34" charset="-122"/>
                <a:cs typeface="Arial" pitchFamily="34" charset="-120"/>
              </a:rPr>
              <a:t>Венера: атмосфера горячая и очень плотная
</a:t>
            </a:r>
            <a:pPr algn="l" indent="0" marL="0">
              <a:lnSpc>
                <a:spcPct val="115000"/>
              </a:lnSpc>
              <a:buNone/>
            </a:pPr>
            <a:r>
              <a:rPr lang="en-US" sz="694"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71" dirty="0">
                <a:solidFill>
                  <a:srgbClr val="FFFFFF"/>
                </a:solidFill>
                <a:latin typeface="Arial" pitchFamily="34" charset="0"/>
                <a:ea typeface="Arial" pitchFamily="34" charset="-122"/>
                <a:cs typeface="Arial" pitchFamily="34" charset="-120"/>
              </a:rPr>
              <a:t>Венера окружена очень плотной атмосферой, и из-за парниковых условий температура на поверхности оказывается высокой. Воздух там становится трудно сравнимым с «обычным» земным воздухом по своим свойствам и воздействию. Поэтому дожди и вода в привычном виде не встречаются.
</a:t>
            </a:r>
            <a:endParaRPr lang="en-US" sz="108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27900" y="1119804"/>
            <a:ext cx="4646100" cy="334519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8" name="Text 1"/>
          <p:cNvSpPr txBox="1"/>
          <p:nvPr/>
        </p:nvSpPr>
        <p:spPr>
          <a:xfrm>
            <a:off x="4227900" y="4666200"/>
            <a:ext cx="46461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Школьный курс географии; значения на схеме — учебная иллюстрация, без точных измерений.
</a:t>
            </a:r>
            <a:endParaRPr lang="en-US" sz="800" dirty="0"/>
          </a:p>
        </p:txBody>
      </p:sp>
      <p:sp>
        <p:nvSpPr>
          <p:cNvPr id="9" name="Text 2"/>
          <p:cNvSpPr txBox="1"/>
          <p:nvPr/>
        </p:nvSpPr>
        <p:spPr>
          <a:xfrm>
            <a:off x="270000" y="270000"/>
            <a:ext cx="6691200" cy="4314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Что даёт атмосфера Земле
</a:t>
            </a:r>
            <a:endParaRPr lang="en-US" sz="2800" dirty="0"/>
          </a:p>
        </p:txBody>
      </p:sp>
      <p:sp>
        <p:nvSpPr>
          <p:cNvPr id="10" name="Text 3"/>
          <p:cNvSpPr txBox="1"/>
          <p:nvPr/>
        </p:nvSpPr>
        <p:spPr>
          <a:xfrm>
            <a:off x="497300" y="199345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Атмосфера формирует погоду и поддерживает круговорот воды, а также защищает планету: часть опасного излучения и небольших метеоров задерживается в воздушной оболочке.
</a:t>
            </a:r>
            <a:endParaRPr lang="en-US" sz="1000" dirty="0"/>
          </a:p>
        </p:txBody>
      </p:sp>
      <p:sp>
        <p:nvSpPr>
          <p:cNvPr id="11" name="Text 4"/>
          <p:cNvSpPr txBox="1"/>
          <p:nvPr/>
        </p:nvSpPr>
        <p:spPr>
          <a:xfrm>
            <a:off x="497300" y="287790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Совокупность функций показывает, что атмосфера одновременно защищает и создаёт условия для жизни: без неё не было бы ни климата, ни устойчивого водного обмена.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883495"/>
            <a:ext cx="9144000" cy="225921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241450" y="929948"/>
            <a:ext cx="4661100" cy="538500"/>
          </a:xfrm>
          <a:prstGeom prst="rect">
            <a:avLst/>
          </a:prstGeom>
          <a:noFill/>
          <a:ln/>
        </p:spPr>
        <p:txBody>
          <a:bodyPr wrap="square" lIns="0" tIns="0" rIns="0" bIns="0" rtlCol="0" anchor="t"/>
          <a:lstStyle/>
          <a:p>
            <a:pPr algn="l" indent="0" marL="0">
              <a:lnSpc>
                <a:spcPct val="100000"/>
              </a:lnSpc>
              <a:buNone/>
            </a:pPr>
            <a:r>
              <a:rPr lang="en-US" sz="2100" b="1" dirty="0">
                <a:solidFill>
                  <a:srgbClr val="FFFFFF"/>
                </a:solidFill>
                <a:latin typeface="Arial" pitchFamily="34" charset="0"/>
                <a:ea typeface="Arial" pitchFamily="34" charset="-122"/>
                <a:cs typeface="Arial" pitchFamily="34" charset="-120"/>
              </a:rPr>
              <a:t>Главный вывод: атмосфера делает Землю живой планетой
</a:t>
            </a:r>
            <a:endParaRPr lang="en-US" sz="2100" dirty="0"/>
          </a:p>
        </p:txBody>
      </p:sp>
      <p:sp>
        <p:nvSpPr>
          <p:cNvPr id="7" name="Text 1"/>
          <p:cNvSpPr txBox="1"/>
          <p:nvPr/>
        </p:nvSpPr>
        <p:spPr>
          <a:xfrm>
            <a:off x="2241450" y="1648750"/>
            <a:ext cx="4661100" cy="6732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Атмосфера — важная воздушная оболочка Земли, без которой не было бы привычной жизни. Её состав, слои и движение воздуха определяют погоду, климат, воду и качество воздуха. Сохранение чистой атмосферы связано со здоровьем людей, состоянием природы и будущим нашей планеты.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2026-05-13T00:10:55Z</dcterms:created>
  <dcterms:modified xsi:type="dcterms:W3CDTF">2026-05-13T00:10:55Z</dcterms:modified>
</cp:coreProperties>
</file>