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image" Target="../media/image-6-7.jpe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1452" y="0"/>
            <a:ext cx="466129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8325" y="4328725"/>
            <a:ext cx="3791700" cy="30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68325" y="3005050"/>
            <a:ext cx="3791700" cy="11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реформ, войн и расцвета культуры формирует облик Европы в новое время.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68325" y="502425"/>
            <a:ext cx="3791700" cy="2302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тенденции Западной Европы (середина XVII — начало XVIII века)
</a:t>
            </a:r>
            <a:endParaRPr lang="en-US" sz="352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80943" y="0"/>
            <a:ext cx="486221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4081200" cy="11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Европа в середине XVII века: время перемен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704700" y="2408125"/>
            <a:ext cx="3962700" cy="19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XVII веке Западная Европа испытывает значительные сдвиги: растёт власть монархов, сменяются религиозные конфликты, развиваются торговля и новые политические идеи. Эти события закладывают основы модернизации и Просвещения.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350" y="2773850"/>
            <a:ext cx="2714700" cy="18504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4650" y="2773850"/>
            <a:ext cx="2714700" cy="18504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2950" y="2773850"/>
            <a:ext cx="2714700" cy="185045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56350" y="326250"/>
            <a:ext cx="76461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4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Абсолютная монархия при Людовике XIV — вершина феодальной власти
</a:t>
            </a:r>
            <a:endParaRPr lang="en-US" sz="2241" dirty="0"/>
          </a:p>
        </p:txBody>
      </p:sp>
      <p:sp>
        <p:nvSpPr>
          <p:cNvPr id="11" name="Text 1"/>
          <p:cNvSpPr txBox="1"/>
          <p:nvPr/>
        </p:nvSpPr>
        <p:spPr>
          <a:xfrm>
            <a:off x="69352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Версаль — символ могущества короля
</a:t>
            </a:r>
            <a:pPr algn="l" indent="0" marL="0">
              <a:lnSpc>
                <a:spcPct val="90000"/>
              </a:lnSpc>
              <a:buNone/>
            </a:pPr>
            <a:r>
              <a:rPr lang="en-US" sz="158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Версальский дворец стал центром политики и культуры, где Людовик XIV проявлял свою власть и контролировал дворянство, превращая двор в инструмент укрепления абсолютизма.
</a:t>
            </a:r>
            <a:endParaRPr lang="en-US" sz="1589" dirty="0"/>
          </a:p>
        </p:txBody>
      </p:sp>
      <p:sp>
        <p:nvSpPr>
          <p:cNvPr id="12" name="Text 2"/>
          <p:cNvSpPr txBox="1"/>
          <p:nvPr/>
        </p:nvSpPr>
        <p:spPr>
          <a:xfrm>
            <a:off x="3468450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армии и фискальной системы
</a:t>
            </a:r>
            <a:pPr algn="l" indent="0" marL="0">
              <a:lnSpc>
                <a:spcPct val="90000"/>
              </a:lnSpc>
              <a:buNone/>
            </a:pPr>
            <a:r>
              <a:rPr lang="en-US" sz="158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Король расширил и модернизировал регулярную армию, ввёл систему единых налогов, что обеспечило финансирование войн и государственных нужд без согласия сословий.
</a:t>
            </a:r>
            <a:endParaRPr lang="en-US" sz="1585" dirty="0"/>
          </a:p>
        </p:txBody>
      </p:sp>
      <p:sp>
        <p:nvSpPr>
          <p:cNvPr id="13" name="Text 3"/>
          <p:cNvSpPr txBox="1"/>
          <p:nvPr/>
        </p:nvSpPr>
        <p:spPr>
          <a:xfrm>
            <a:off x="624337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над религией и культурой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Людовик соблюдал жёсткий контроль над католической церковью, поддерживал цензуру, способствуя слиянию политической и духовной власти в руках монарха.
</a:t>
            </a:r>
            <a:endParaRPr lang="en-US" sz="1700" dirty="0"/>
          </a:p>
        </p:txBody>
      </p:sp>
      <p:sp>
        <p:nvSpPr>
          <p:cNvPr id="14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2775" y="1103609"/>
            <a:ext cx="8512800" cy="24607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76149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4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Английская революция и рождение республиканской власти
</a:t>
            </a:r>
            <a:endParaRPr lang="en-US" sz="2241" dirty="0"/>
          </a:p>
        </p:txBody>
      </p:sp>
      <p:sp>
        <p:nvSpPr>
          <p:cNvPr id="8" name="Text 1"/>
          <p:cNvSpPr txBox="1"/>
          <p:nvPr/>
        </p:nvSpPr>
        <p:spPr>
          <a:xfrm>
            <a:off x="917300" y="3431787"/>
            <a:ext cx="34956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война в Англии вызвала борьбу между королевской властью и парламентом, результатом которой стала казнь Карла I и временное установление республики.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4912425" y="3431787"/>
            <a:ext cx="34956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Диктатура Оливера Кромвеля и последующее возвращение монархии с ограничениями заложили основы конституционной монархии и правового государства.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2400" y="326250"/>
            <a:ext cx="8451300" cy="9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этапы торгового могущества Нидерландов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383550" y="2668700"/>
            <a:ext cx="1864200" cy="19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1602 — Основание Ост-Индской компании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крупной торговой компании обеспечило контроль над колониальной торговлей и первым опытом акционерного капитализма.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514675" y="2668700"/>
            <a:ext cx="1864200" cy="19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1621 — Вест-Индская компания активна в Атлантике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Вест-Индская компания расширила влияние Нидерландов на рынках Америки и Африки, усилив морское превосходство.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565650" y="2668700"/>
            <a:ext cx="1864200" cy="19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Амстердам — финансовый центр Европы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становится важным центром торговли и финансов, благодаря инвестициям и первой фондовой бирже.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661150" y="2668700"/>
            <a:ext cx="1864200" cy="19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инновационных торговых практик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Нидерландские предприниматели вводят акции, облигации и страхование, что стимулирует рост экономики и расширение торговли.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770" y="1080502"/>
            <a:ext cx="2722500" cy="201794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9070" y="1080502"/>
            <a:ext cx="2722500" cy="201794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20745" y="1080502"/>
            <a:ext cx="2722500" cy="201794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571268" y="3720670"/>
            <a:ext cx="24864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Мануфактуры начали заменять ремесленное производство, концентрируя труд и технологические новшества, что увеличило продуктивность и стимулировало экономический рост.
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71268" y="3309506"/>
            <a:ext cx="24864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мануфактур и промышленных центров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357118" y="3720670"/>
            <a:ext cx="24864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феодальных обязанностей облегчило развитие товарного производства и мобильность капитала, поддержав становление капитализма.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3357118" y="3309506"/>
            <a:ext cx="24864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Отмена феодальных барьеров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142968" y="3720670"/>
            <a:ext cx="24864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Банки и биржи, особенно в Амстердаме, позволили аккумулировать средства для крупных торговых и промышленных проектов, меняя экономическую структуру страны.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6142968" y="3309506"/>
            <a:ext cx="24864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банков и фондовых рынков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00925" y="326250"/>
            <a:ext cx="82431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перемены и их влияние в Западной Европе
</a:t>
            </a:r>
            <a:endParaRPr lang="en-US" sz="290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конфликты XVII века и их последствия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15300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Конфликты между католиками и протестантами приводят к гражданским войнам и религиозным гонениям, влияя на политику и общественную жизнь.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48308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гугенотов во Франции демонстрирует борьбу за веру и права меньшинств, что связано с централизацией власти короля.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25083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Пуританское движение в Англии стимулирует реформы и революционные процессы, влияя на развитие конституционной монархии.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372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Деволюционная война (1667–1668) между Францией и Испанией отражает борьбу за влияние в Европе и пересмотр границ.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войны и политические альянсы Европы
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269850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Франко-голландская война (1672–1678) показывает противостояние между торговыми державами и борьбу за контроль над морем.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79327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Девятилетняя война (1688–1697) объединяет коалиции против Великобритании и Франции, ведёт к укреплению армий и флотилии.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8805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альянсов стимулирует дипломатию и баланс сил, предотвращая господство одного государства в регионе.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9" y="-100"/>
            <a:ext cx="490742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10000" y="333375"/>
            <a:ext cx="42555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66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Международная торговля и расширение колониальных империй
</a:t>
            </a:r>
            <a:endParaRPr lang="en-US" sz="2866" dirty="0"/>
          </a:p>
        </p:txBody>
      </p:sp>
      <p:sp>
        <p:nvSpPr>
          <p:cNvPr id="7" name="Text 1"/>
          <p:cNvSpPr txBox="1"/>
          <p:nvPr/>
        </p:nvSpPr>
        <p:spPr>
          <a:xfrm>
            <a:off x="5091375" y="2089700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Ост- и Вест-Индских компаний стимулировало торговлю с заморскими территориями и расширило экономическое влияние европейских держав.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91375" y="3457699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Колонизация привела к обмену товарами и культурными влияниями, а также основанию стратегических поселений и торговых пунктов на новых континентах.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9425" y="2582875"/>
            <a:ext cx="8336400" cy="20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15–20%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значительное сокращение населения затронуло германские земли, изменив социально-экономическое положение региона.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 демографии Европы XVII века
</a:t>
            </a:r>
            <a:endParaRPr lang="en-US" sz="6200" dirty="0"/>
          </a:p>
        </p:txBody>
      </p:sp>
      <p:sp>
        <p:nvSpPr>
          <p:cNvPr id="4" name="Text 1"/>
          <p:cNvSpPr txBox="1"/>
          <p:nvPr/>
        </p:nvSpPr>
        <p:spPr>
          <a:xfrm>
            <a:off x="4834850" y="394143"/>
            <a:ext cx="3573000" cy="15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нанесла серьёзный урон демографии и разрушила многие территории, что ослабило Священную Римскую империю и подняло статус Франции.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350" y="2773850"/>
            <a:ext cx="2714700" cy="18504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4650" y="2773850"/>
            <a:ext cx="2714700" cy="18504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2950" y="2773850"/>
            <a:ext cx="2714700" cy="185045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56350" y="326250"/>
            <a:ext cx="76461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и архитектура эпохи барокко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69352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57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Величие архитектурных ансамблей барокко
</a:t>
            </a:r>
            <a:pPr algn="l" indent="0" marL="0">
              <a:lnSpc>
                <a:spcPct val="90000"/>
              </a:lnSpc>
              <a:buNone/>
            </a:pPr>
            <a:r>
              <a:rPr lang="en-US" sz="1557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6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Барокко проявляется в пышных и величественных дворцах, соборах и площадях Европы. Версальский дворец во Франции стал символом абсолютной власти Людовика XIV и показывает мастерство архитектуры того времени.
</a:t>
            </a:r>
            <a:endParaRPr lang="en-US" sz="1557" dirty="0"/>
          </a:p>
        </p:txBody>
      </p:sp>
      <p:sp>
        <p:nvSpPr>
          <p:cNvPr id="12" name="Text 2"/>
          <p:cNvSpPr txBox="1"/>
          <p:nvPr/>
        </p:nvSpPr>
        <p:spPr>
          <a:xfrm>
            <a:off x="3468450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Живописные шедевры Питера Пауля Рубенса
</a:t>
            </a:r>
            <a:pPr algn="l" indent="0" marL="0">
              <a:lnSpc>
                <a:spcPct val="90000"/>
              </a:lnSpc>
              <a:buNone/>
            </a:pPr>
            <a:r>
              <a:rPr lang="en-US" sz="158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Рубенс создавал картины с динамичными композициями и яркими красками. Его работы отражают движение и эмоции, благодаря чему эпоха барокко стала временем живописного расцвета.
</a:t>
            </a:r>
            <a:endParaRPr lang="en-US" sz="1585" dirty="0"/>
          </a:p>
        </p:txBody>
      </p:sp>
      <p:sp>
        <p:nvSpPr>
          <p:cNvPr id="13" name="Text 3"/>
          <p:cNvSpPr txBox="1"/>
          <p:nvPr/>
        </p:nvSpPr>
        <p:spPr>
          <a:xfrm>
            <a:off x="624337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 театр в эпоху барокко
</a:t>
            </a:r>
            <a:pPr algn="l" indent="0" marL="0">
              <a:lnSpc>
                <a:spcPct val="90000"/>
              </a:lnSpc>
              <a:buNone/>
            </a:pPr>
            <a:r>
              <a:rPr lang="en-US" sz="158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 Жан-Батист Люлли развил музыкальные формы оперы и придворных представлений. Театральные постановки с красочными декорациями и костюмами стали важной частью культурной жизни.
</a:t>
            </a:r>
            <a:endParaRPr lang="en-US" sz="1585" dirty="0"/>
          </a:p>
        </p:txBody>
      </p:sp>
      <p:sp>
        <p:nvSpPr>
          <p:cNvPr id="14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770" y="1080502"/>
            <a:ext cx="2722500" cy="201794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9070" y="1080502"/>
            <a:ext cx="2722500" cy="201794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20745" y="1080502"/>
            <a:ext cx="2722500" cy="201794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571268" y="3720670"/>
            <a:ext cx="24864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Галилей ввёл опыт и наблюдение как основу науки, доказал теории Коперника. Его открытия о движении тел и планет изменили понимание мира.
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71268" y="3309506"/>
            <a:ext cx="24864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Галилео Галилей и начало научного метода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357118" y="3720670"/>
            <a:ext cx="24864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Ньютон сформулировал законы движения и универсального тяготения, заложив принципы классической механики, которые до сих пор служат основой физики и инженерии.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3357118" y="3309506"/>
            <a:ext cx="24864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Исаак Ньютон и законы физики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142968" y="3720670"/>
            <a:ext cx="24864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Бойль установил принципы газов и ввёл научный эксперимент в химию. Его работы положили начало современной химической науке и лабораторным методам.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6142968" y="3309506"/>
            <a:ext cx="24864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химии Робертом Бойлем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00925" y="326250"/>
            <a:ext cx="82431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открытия и их значение
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4843" y="156462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5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Париж, Лондон и Амстердам резко увеличивали население, превращаясь в ведущие экономические центры Западной Европы. Рост городов стимулировался торговлей и промышленным производством.
</a:t>
            </a:r>
            <a:endParaRPr lang="en-US" sz="1351" dirty="0"/>
          </a:p>
        </p:txBody>
      </p:sp>
      <p:sp>
        <p:nvSpPr>
          <p:cNvPr id="5" name="Text 1"/>
          <p:cNvSpPr txBox="1"/>
          <p:nvPr/>
        </p:nvSpPr>
        <p:spPr>
          <a:xfrm>
            <a:off x="644825" y="2649750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1700 году численность жителей Парижа достигла около 500 тысяч человек, а Лондона — 575 тысяч, что отражает значительный приток населения в города в поисках работы и возможностей.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44825" y="373487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различных ремесел и мануфактур создало новые рабочие места и социальные слои в городах, что укрепило их роль в экономическом и культурном развитии региона.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362400" y="326250"/>
            <a:ext cx="74988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 и урбанизация
</a:t>
            </a:r>
            <a:endParaRPr lang="en-US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8451300" cy="11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философские взгляды и идеи Просвещения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63700" y="2373650"/>
            <a:ext cx="2591400" cy="21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Рене Декарт (1596–1650)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Подчёркивал сомнение как путь к истине и развил метод рационального мышления, что стало фундаментом нового научного подхода.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185275" y="2373650"/>
            <a:ext cx="2591400" cy="21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Джон Локк (1632–1704)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Выдвинул идеи естественных прав человека и общественного договора, заложив основы либертарианского и демократического мышления.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957050" y="2373650"/>
            <a:ext cx="2591400" cy="21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Бенедикт Спиноза (1632–1677)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Развивал концепцию единства природы и Бога. Его взгляды поддерживали свободу мысли и критическое отношение к традициям.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9733" y="1342454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системы образования способствовало открытию новых учебных заведений, включая университеты Оксфорда, Камбриджа и Сорбонны, что расширяло интеллектуальные горизонты общества.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629733" y="2277620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Грамотность стала постепенно распространяться среди городского населения, что позволяло большему числу людей самостоятельно читать книги и газеты, формируя общественное мнение.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629733" y="3212787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печатных изданий облегчало доступ к знаниям и идеям, стимулируя культурный обмен и популяризацию науки и литературы в общественных кругах.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629733" y="4147954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реформы направлялись на создание массовой образовательной системы, что подготовило почву для дальнейших социальных и политических изменений.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362400" y="326250"/>
            <a:ext cx="7498800" cy="5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5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 грамотность в обществе
</a:t>
            </a:r>
            <a:endParaRPr lang="en-US" sz="315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53263" y="0"/>
            <a:ext cx="239092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2400" y="326250"/>
            <a:ext cx="50073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Династические войны и их последствия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623075" y="3548975"/>
            <a:ext cx="3708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4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за австрийское наследство в начале XVIII века продолжила борьбу за влияние в Европе, показала необходимость дипломатии и сформировала предпосылки для будущих коалиций между великими державами.
</a:t>
            </a:r>
            <a:endParaRPr lang="en-US" sz="1254" dirty="0"/>
          </a:p>
        </p:txBody>
      </p:sp>
      <p:sp>
        <p:nvSpPr>
          <p:cNvPr id="8" name="Text 2"/>
          <p:cNvSpPr txBox="1"/>
          <p:nvPr/>
        </p:nvSpPr>
        <p:spPr>
          <a:xfrm>
            <a:off x="623075" y="2017750"/>
            <a:ext cx="3708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6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за испанское наследство (1701–1714) привела к перераспределению европейских территорий и укреплению Великобритании как морской державы. Конфликт закончился Утрехтским миром, закрепившим новый баланс сил.
</a:t>
            </a:r>
            <a:endParaRPr lang="en-US" sz="1196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7125" y="1443485"/>
            <a:ext cx="239100" cy="1912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7125" y="2680325"/>
            <a:ext cx="239100" cy="239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7125" y="3964985"/>
            <a:ext cx="239100" cy="19128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2400" y="326250"/>
            <a:ext cx="8410200" cy="4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союзы и дипломатические процессы
</a:t>
            </a:r>
            <a:endParaRPr lang="en-US" sz="2600" dirty="0"/>
          </a:p>
        </p:txBody>
      </p:sp>
      <p:sp>
        <p:nvSpPr>
          <p:cNvPr id="10" name="Text 2"/>
          <p:cNvSpPr txBox="1"/>
          <p:nvPr/>
        </p:nvSpPr>
        <p:spPr>
          <a:xfrm>
            <a:off x="1124125" y="1123175"/>
            <a:ext cx="7283700" cy="83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Франко-испанский союз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отношений между Францией и Испанией помогло балансировать силы на континенте и противостоять общим противникам в военных конфликтах.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1124125" y="2383925"/>
            <a:ext cx="7283700" cy="83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Англо-голландский альянс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между Англией и Нидерландами обеспечивал совместный контроль над торговыми маршрутами и поддержку в морских сражениях XVII века.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1124125" y="3644675"/>
            <a:ext cx="7283700" cy="83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Концепция баланса сил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идеи равновесия влияния между государствами стало ключевым принципом международной политики, предотвращая доминирование одной страны.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85650" y="2060100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Укрепились государственные институты с централизованной властью, что способствовало стабильности и эффективному управлению странами региона.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04000" y="2060100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Развивалась капиталистическая экономика с ростом торговли, финансовых институтов и промышленности, что привело к новому уровню благосостояния.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085650" y="3529725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знаний и культурных ценностей подготовило общество к эпохе Просвещения и формированию новых общественных идеалов.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62400" y="326250"/>
            <a:ext cx="74988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развития Западной Европы XVII–XVIII вв.
</a:t>
            </a:r>
            <a:endParaRPr lang="en-US" sz="3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2400" y="934235"/>
            <a:ext cx="4245300" cy="24626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83055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эпохи на современность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112200" y="1643152"/>
            <a:ext cx="3624600" cy="12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и образовательные достижения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49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4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Архитектура, искусства и образование того периода вдохновляют музеи и учебные программы сегодня, поддерживая память об эпохе барокко и научных открытиях, которые изменили мир.
</a:t>
            </a:r>
            <a:endParaRPr lang="en-US" sz="1493" dirty="0"/>
          </a:p>
        </p:txBody>
      </p:sp>
      <p:sp>
        <p:nvSpPr>
          <p:cNvPr id="7" name="Text 2"/>
          <p:cNvSpPr txBox="1"/>
          <p:nvPr/>
        </p:nvSpPr>
        <p:spPr>
          <a:xfrm>
            <a:off x="842475" y="3633877"/>
            <a:ext cx="3624600" cy="12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Политическое и правовое наследие
</a:t>
            </a:r>
            <a:pPr algn="l" indent="0" marL="0">
              <a:lnSpc>
                <a:spcPct val="100000"/>
              </a:lnSpc>
              <a:buNone/>
            </a:pPr>
            <a:r>
              <a:rPr lang="en-US" sz="143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институты власти и правовые системы унаследовали принципы абсолютной монархии и начала конституционализма, заложенные в XVII–XVIII веках. Эти основы продолжают формировать государственное устройство.
</a:t>
            </a:r>
            <a:endParaRPr lang="en-US" sz="1430" dirty="0"/>
          </a:p>
        </p:txBody>
      </p:sp>
      <p:sp>
        <p:nvSpPr>
          <p:cNvPr id="8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7149" y="0"/>
            <a:ext cx="458595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2425" y="1557275"/>
            <a:ext cx="4092600" cy="31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Эпоха, изменившая Европу и мир
</a:t>
            </a:r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XVII — начало XVIII века стала временем фундаментальных изменений, создав прочный фундамент для современных государств, науки и культуры. Наследие этого периода продолжает влиять на нашу жизнь и сегодня.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2026-05-11T10:47:57Z</dcterms:created>
  <dcterms:modified xsi:type="dcterms:W3CDTF">2026-05-11T10:47:57Z</dcterms:modified>
</cp:coreProperties>
</file>