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от противного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Проверим, как невозможное становится доказательством.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косвенное доказательство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способ доказательства, при котором мы временно допускаем обратное утверждение и проверяем, не приводит ли оно к невозможности. Если возникает конфликт, исходное утверждение считается верным.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450025" y="449800"/>
            <a:ext cx="36531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доказывать через невозможность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варианты легко убрать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полезен, если нужно отсеять лишние случаи: нечетность, делимость, равенство, ограничение на целые числа или несовместимость двух свойств.
</a:t>
            </a:r>
            <a:endParaRPr lang="en-US" sz="978" dirty="0"/>
          </a:p>
        </p:txBody>
      </p:sp>
      <p:sp>
        <p:nvSpPr>
          <p:cNvPr id="9" name="Text 3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Остается один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логических задачах такой прием помогает оставить единственный возможный ответ. Все остальные предположения по очереди приводят к противоречию и исчезают.
</a:t>
            </a:r>
            <a:endParaRPr lang="en-US" sz="978" dirty="0"/>
          </a:p>
        </p:txBody>
      </p:sp>
      <p:sp>
        <p:nvSpPr>
          <p:cNvPr id="10" name="Text 4"/>
          <p:cNvSpPr txBox="1"/>
          <p:nvPr/>
        </p:nvSpPr>
        <p:spPr>
          <a:xfrm>
            <a:off x="810775" y="173665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путь сложен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прямой путь получается длинным или запутанным, удобнее проверить, может ли неверный вариант вообще существовать. Если нет, задача решается почти сама собой.
</a:t>
            </a:r>
            <a:endParaRPr lang="en-US" sz="97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метода в одной цепочке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50025" y="1769575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цели
</a:t>
            </a:r>
            <a:pPr algn="l" indent="0" marL="0">
              <a:lnSpc>
                <a:spcPct val="115000"/>
              </a:lnSpc>
              <a:buNone/>
            </a:pPr>
            <a:r>
              <a:rPr lang="en-US" sz="6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четко формулируют, что именно нужно доказать, чтобы не потерять цель рассуждения. Без этого легко проверить не то утверждение и сделать неверный вывод.
</a:t>
            </a:r>
            <a:endParaRPr lang="en-US" sz="1127" dirty="0"/>
          </a:p>
        </p:txBody>
      </p:sp>
      <p:sp>
        <p:nvSpPr>
          <p:cNvPr id="10" name="Text 3"/>
          <p:cNvSpPr txBox="1"/>
          <p:nvPr/>
        </p:nvSpPr>
        <p:spPr>
          <a:xfrm>
            <a:off x="450025" y="2772468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Противоположное предположение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временно принимают противоположное утверждение и работают с ним как с настоящим. Это не ошибка, а рабочий шаг, который нужен для поиска конфликта.
</a:t>
            </a:r>
            <a:endParaRPr lang="en-US" sz="1097" dirty="0"/>
          </a:p>
        </p:txBody>
      </p:sp>
      <p:sp>
        <p:nvSpPr>
          <p:cNvPr id="11" name="Text 4"/>
          <p:cNvSpPr txBox="1"/>
          <p:nvPr/>
        </p:nvSpPr>
        <p:spPr>
          <a:xfrm>
            <a:off x="450025" y="3775360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противоречия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выводят следствия и ищут невозможность: нарушение условия, определения, свойства числа или очевидного ограничения. Найденный конфликт закрывает доказательство.
</a:t>
            </a:r>
            <a:endParaRPr lang="en-US" sz="109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450013" y="4498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этот метод особенно полезен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568194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Несовместимые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удобен, если нужно доказать невозможность одновременного выполнения двух свойств. Например, число не может одновременно быть четным и нечетным, целым и дробным.
</a:t>
            </a:r>
            <a:endParaRPr lang="en-US" sz="1134" dirty="0"/>
          </a:p>
        </p:txBody>
      </p:sp>
      <p:sp>
        <p:nvSpPr>
          <p:cNvPr id="10" name="Text 3"/>
          <p:cNvSpPr txBox="1"/>
          <p:nvPr/>
        </p:nvSpPr>
        <p:spPr>
          <a:xfrm>
            <a:off x="4686356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 оценки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помогает в оценках и сравнениях, когда достаточно обнаружить нарушение неравенства. Так легче заметить, что выбранный вариант не может быть наименьшим или наибольшим.
</a:t>
            </a:r>
            <a:endParaRPr lang="en-US" sz="1107" dirty="0"/>
          </a:p>
        </p:txBody>
      </p:sp>
      <p:sp>
        <p:nvSpPr>
          <p:cNvPr id="11" name="Text 4"/>
          <p:cNvSpPr txBox="1"/>
          <p:nvPr/>
        </p:nvSpPr>
        <p:spPr>
          <a:xfrm>
            <a:off x="68045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он самый быстрый путь к единственности ответа. Если все альтернативы приводят к конфликту, остается один допустимый случай, и его уже не нужно долго искать.
</a:t>
            </a:r>
            <a:endParaRPr lang="en-US" sz="1165" dirty="0"/>
          </a:p>
        </p:txBody>
      </p:sp>
      <p:sp>
        <p:nvSpPr>
          <p:cNvPr id="12" name="Text 5"/>
          <p:cNvSpPr txBox="1"/>
          <p:nvPr/>
        </p:nvSpPr>
        <p:spPr>
          <a:xfrm>
            <a:off x="4500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Четность и делимость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четность и делимость этот метод часто короче прямого доказательства. Достаточно показать, что противоположный случай ломает правило деления или знак остатка.
</a:t>
            </a:r>
            <a:endParaRPr lang="en-US" sz="110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доказательства от противного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предположения к конфликту и затем к выводу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противоречия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Противоречие с условием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частый конфликт возникает с условием задачи. Если из предположения получается то, что прямо запрещено условием, дальнейшие рассуждения уже не нужны.
</a:t>
            </a:r>
            <a:endParaRPr lang="en-US" sz="991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Противоречие с фактом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вывод сталкивается с уже известным фактом или определением. Тогда логика задачи нарушается, потому что два утверждения не могут быть истинными одновременно.
</a:t>
            </a:r>
            <a:endParaRPr lang="en-US" sz="991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Невозможное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 числовой конфликт: целое число не может стать дробным, длина не бывает отрицательной, а число не может быть сразу четным и нечетным.
</a:t>
            </a:r>
            <a:endParaRPr lang="en-US" sz="991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невозможность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просто заметить странность, а показать именно невозможность. Только тогда рассуждение завершено правильно и исходное утверждение получает доказательство.
</a:t>
            </a:r>
            <a:endParaRPr lang="en-US" sz="99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очень простого примера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Поставим цель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доказать, что 7 не является четным числом. Для этого сначала временно допускаем противоположное и проверяем, к чему приведет такое предположение.
</a:t>
            </a:r>
            <a:endParaRPr lang="en-US" sz="1023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Сделаем допущение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Предположим, что 7 четное. Тогда оно делится на 2 без остатка, а значит должно иметь вид 2k для некоторого целого k.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конфликт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 при делении 7 на 2 получается остаток 1. Это не совпадает с определением четного числа, поэтому предположение оказалось неверным.
</a:t>
            </a:r>
            <a:endParaRPr lang="en-US" sz="1023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Следовательно, число 7 нечетное. Мы не просто увидели пример, а доказали невозможность противоположного варианта.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1: четность и квадрат числа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Предположим, что n нечетное. Тогда его можно записать как 2k+1. После возведения в квадрат получаем выражение 4k²+4k+1.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противоречие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нечетное, а значит не может совпадать с условием, что n² четное. Получилось противоречие, поэтому n не может быть нечетным.
</a:t>
            </a:r>
            <a:endParaRPr lang="en-US" sz="1084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73665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доказать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Докажем утверждение: если квадрат числа четный, то само число тоже четное. Начнем с противоположного случая и посмотрим, что из него получится.
</a:t>
            </a:r>
            <a:endParaRPr lang="en-US" sz="97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задачах важна не величина, а логика сравнения: меньшее число не может превосходить сумму двух положительных частей.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положительных слагаемых достаточно, чтобы сравнение стало однозначным.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примера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3: уравнение без действительных корней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00604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через оценку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действительного x верно x²≥0. Значит, x²+1≥1, а потому выражение не может стать нулём. Получаем прямой конфликт с уравнением.
</a:t>
            </a:r>
            <a:endParaRPr lang="en-US" sz="1386" dirty="0"/>
          </a:p>
        </p:txBody>
      </p:sp>
      <p:sp>
        <p:nvSpPr>
          <p:cNvPr id="10" name="Text 3"/>
          <p:cNvSpPr txBox="1"/>
          <p:nvPr/>
        </p:nvSpPr>
        <p:spPr>
          <a:xfrm>
            <a:off x="6151235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 предположение о существовании действительного решения привело к невозможности, исходное утверждение верно: уравнение x²+1=0 не имеет действительных корней.
</a:t>
            </a:r>
            <a:endParaRPr lang="en-US" sz="1277" dirty="0"/>
          </a:p>
        </p:txBody>
      </p:sp>
      <p:sp>
        <p:nvSpPr>
          <p:cNvPr id="11" name="Text 4"/>
          <p:cNvSpPr txBox="1"/>
          <p:nvPr/>
        </p:nvSpPr>
        <p:spPr>
          <a:xfrm>
            <a:off x="449962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предположение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Предполагаем, что существует действительное число x, для которого x²+1=0. Тогда x² должно быть равно −1, но квадрат действительного числа не бывает отрицательным.
</a:t>
            </a:r>
            <a:endParaRPr lang="en-US" sz="128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4: наглядная числовая ситуация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32793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принимаем противоположное: на полке можно разместить все 12 тетрадей, хотя мест только 11. Это означает, что для каждого предмета найдётся своё место.
</a:t>
            </a:r>
            <a:endParaRPr lang="en-US" sz="1151" dirty="0"/>
          </a:p>
        </p:txBody>
      </p:sp>
      <p:sp>
        <p:nvSpPr>
          <p:cNvPr id="10" name="Text 3"/>
          <p:cNvSpPr txBox="1"/>
          <p:nvPr/>
        </p:nvSpPr>
        <p:spPr>
          <a:xfrm>
            <a:off x="3428891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считаем места. Если тетрадей 12, а мест 11, то после размещения останется один лишний предмет. Он не может исчезнуть и не может стоять отдельно.
</a:t>
            </a:r>
            <a:endParaRPr lang="en-US" sz="1151" dirty="0"/>
          </a:p>
        </p:txBody>
      </p:sp>
      <p:sp>
        <p:nvSpPr>
          <p:cNvPr id="11" name="Text 4"/>
          <p:cNvSpPr txBox="1"/>
          <p:nvPr/>
        </p:nvSpPr>
        <p:spPr>
          <a:xfrm>
            <a:off x="6224993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Полученное несоответствие показывает, что наше предположение неверно. Значит, одновременно поставить 12 одинаковых тетрадей на 11 мест нельзя, и утверждение доказано.
</a:t>
            </a:r>
            <a:endParaRPr lang="en-US" sz="115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явного предположения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 прямо написать, что именно предполагается противоположным. Без этого читателю трудно понять, с чего начинается рассуждение и что именно нужно опровергнуть.
</a:t>
            </a:r>
            <a:endParaRPr lang="en-US" sz="991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всякий новый факт является противоречием. Нужно дойти до невозможности: нарушения условия, свойства числа или известного правила, а не просто до очередного равенства.
</a:t>
            </a:r>
            <a:endParaRPr lang="en-US" sz="991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делают вывод слишком рано, увидев похожий результат. В доказательстве важно показать, почему полученное утверждение действительно невозможно, а не только неудобно.
</a:t>
            </a:r>
            <a:endParaRPr lang="en-US" sz="991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перепутать отрицание с «плохой версией» утверждения. Нужно брать именно логическое противоположное, иначе рассуждение окажется неточным и неубедительным.
</a:t>
            </a:r>
            <a:endParaRPr lang="en-US" sz="99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оформлять доказательство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Следствие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запишите: «Тогда …». На этом шаге используйте определение, формулу или свойство, которое следует из сделанного предположения.
</a:t>
            </a:r>
            <a:endParaRPr lang="en-US" sz="1011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Противоречие
</a:t>
            </a:r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укажите: «Но это противоречит …». Ссылка должна быть точной: на условие задачи, определение, известный факт или уже полученное значение.
</a:t>
            </a:r>
            <a:endParaRPr lang="en-US" sz="970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Предположение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фразы: «Предположим противное, что …». Так сразу ясно, какое утверждение вы временно считаете неверным и зачем продолжаете рассуждение.
</a:t>
            </a:r>
            <a:endParaRPr lang="en-US" sz="994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Завершите выводом: «Следовательно, предположение неверно, значит верно исходное утверждение». Такая концовка показывает, что доказательство завершено и логика не нарушена.
</a:t>
            </a:r>
            <a:endParaRPr lang="en-US" sz="83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противоречие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Противоречие удобно искать не «в воздухе», а в конкретных источниках: в условии задачи, в определениях, в свойствах чисел и в уже известных фактах.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сверять шаги с условием, определением и свойствами, конфликт находится быстрее и доказательство получается точнее.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 теме «Доказательство от противного»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самопроверки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рассуждения по шагам помогает не пропустить предположение, конфликт и итоговый вывод.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задачи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32805" y="2048550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 1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предположите, что число 5 делится на 2. Затем примените определение делимости и проверьте остаток. В конце получится, что 5 не может быть чётным числом.
</a:t>
            </a:r>
            <a:endParaRPr lang="en-US" sz="1151" dirty="0"/>
          </a:p>
        </p:txBody>
      </p:sp>
      <p:sp>
        <p:nvSpPr>
          <p:cNvPr id="10" name="Text 3"/>
          <p:cNvSpPr txBox="1"/>
          <p:nvPr/>
        </p:nvSpPr>
        <p:spPr>
          <a:xfrm>
            <a:off x="3428904" y="2048550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 2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выражения x²+2x+1 удобно сначала представить его как (x+1)². После этого проверьте, может ли квадрат быть отрицательным, и найдите противоречие.
</a:t>
            </a:r>
            <a:endParaRPr lang="en-US" sz="1151" dirty="0"/>
          </a:p>
        </p:txBody>
      </p:sp>
      <p:sp>
        <p:nvSpPr>
          <p:cNvPr id="11" name="Text 4"/>
          <p:cNvSpPr txBox="1"/>
          <p:nvPr/>
        </p:nvSpPr>
        <p:spPr>
          <a:xfrm>
            <a:off x="6225005" y="2048550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 3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третьем задании подумайте, может ли число 9 одновременно обладать свойством чётности. Используйте определение чётных и нечётных чисел, чтобы вывести невозможность.
</a:t>
            </a:r>
            <a:endParaRPr lang="en-US" sz="115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450025" y="449800"/>
            <a:ext cx="36531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Подсказка: с чего начать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подставьте определение или свойство, которое связано с условием: делимость, квадрат, чётность или неравенство. Так рассуждение становится конкретным и коротким.
</a:t>
            </a:r>
            <a:endParaRPr lang="en-US" sz="978" dirty="0"/>
          </a:p>
        </p:txBody>
      </p:sp>
      <p:sp>
        <p:nvSpPr>
          <p:cNvPr id="9" name="Text 3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проверьте, не получилось ли невозможное число, неверное равенство или нарушение правила. Именно этот последний шаг обычно и даёт противоречие.
</a:t>
            </a:r>
            <a:endParaRPr lang="en-US" sz="978" dirty="0"/>
          </a:p>
        </p:txBody>
      </p:sp>
      <p:sp>
        <p:nvSpPr>
          <p:cNvPr id="10" name="Text 4"/>
          <p:cNvSpPr txBox="1"/>
          <p:nvPr/>
        </p:nvSpPr>
        <p:spPr>
          <a:xfrm>
            <a:off x="810775" y="173665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запишите отрицание утверждения: именно его вы временно принимаете за верное. Это помогает не перепутать задачу и сразу понять, что нужно опровергнуть.
</a:t>
            </a:r>
            <a:endParaRPr lang="en-US" sz="97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решения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5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коротко напишите, что именно вы предполагаете противным. Это задаёт направление всему решению и показывает, какое утверждение надо опровергнуть.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сделайте один-два логичных шага по определению или свойству. Не растягивайте рассуждение: важна не длина, а точность переходов.
</a:t>
            </a:r>
            <a:endParaRPr lang="en-US" sz="995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прямо укажите момент, где появляется невозможность. Формулировка «это противоречит …» помогает ясно показать место конфликта.
</a:t>
            </a:r>
            <a:endParaRPr lang="en-US" sz="1023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обязательно сделайте вывод о верности исходного утверждения. Без этого доказательство выглядит незавершённым, даже если противоречие уже найдено.
</a:t>
            </a:r>
            <a:endParaRPr lang="en-US" sz="102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 работает метод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от противного работает как цепочка: предположение, выводы, конфликт и итог. Этот метод особенно полезен, когда прямое решение слишком длинное, а правильный ответ можно получить через невозможность.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2026-07-27T05:16:21Z</dcterms:created>
  <dcterms:modified xsi:type="dcterms:W3CDTF">2026-07-27T05:16:21Z</dcterms:modified>
</cp:coreProperties>
</file>