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840" y="257175"/>
            <a:ext cx="4321508" cy="463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15" y="2382068"/>
            <a:ext cx="3833700" cy="11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отношения в начале XX века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514937" y="3744686"/>
            <a:ext cx="30666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соперничества держав к мировой войне.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075" y="557213"/>
            <a:ext cx="1950300" cy="3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9214" y="1819180"/>
            <a:ext cx="2853900" cy="26225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1725" y="2229138"/>
            <a:ext cx="39897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1900 по 1914 год соперничество держав стало настолько острым, что дипломатия всё чаще лишь фиксировала новые кризисы, а не предотвращала их.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5125" y="664375"/>
            <a:ext cx="58461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начало XX века стало переломным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тема международных отношений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65265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365275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XX века ключевой задачей считалось сохранение баланса сил — такого равновесия, при котором ни одна держава не получает решающего превосходства.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25152" y="3038626"/>
            <a:ext cx="2514600" cy="62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взаимодействия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5150" y="3852876"/>
            <a:ext cx="2514600" cy="7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действуют не изолированно: они заключают союзы, ведут переговоры, оказывают давление и, если компромисс невозможен, переходят к военной силе.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43252" y="2463444"/>
            <a:ext cx="2514600" cy="3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недоверия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243256" y="2853058"/>
            <a:ext cx="2514600" cy="67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страна усиливалась быстрее других, это воспринималось как угроза безопасности и подталкивало соперников к ответным шагам и новым союзам.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365265" y="3940457"/>
            <a:ext cx="4378500" cy="2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Кризисы и война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3365265" y="4267379"/>
            <a:ext cx="4871400" cy="4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международные отношения этого периода нельзя понимать только как дипломатию: это была система сдерживания, конкуренции и подготовки к возможной войне.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599" y="549350"/>
            <a:ext cx="66264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мир на рубеже веков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395369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5511" y="3778895"/>
            <a:ext cx="254565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силы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63894" y="4134358"/>
            <a:ext cx="24981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возрастало влияние США и Японии, что делало международные отношения по-настоящему глобальными, а не только европейскими.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278787" y="3778895"/>
            <a:ext cx="254565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соперничества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277170" y="4134358"/>
            <a:ext cx="24981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усиливал конкуренцию за рынки, ресурсы и престиж, а значит, каждое обострение затрагивало интересы сразу нескольких континентов.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21424" y="3778895"/>
            <a:ext cx="2545650" cy="286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масштаб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3319807" y="4134358"/>
            <a:ext cx="24981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колонии и торговые пути связывала Европу с Африкой и Азией, превращая локальные споры в вопросы мирового масштаба.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365496" y="2290975"/>
            <a:ext cx="34755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мировой политики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363893" y="2646447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оставалась главным центром мировой политики: именно здесь принимались решения, от которых зависели союзы, границы и колониальные владения.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793423" y="2290975"/>
            <a:ext cx="34755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державы
</a:t>
            </a:r>
            <a:endParaRPr lang="en-US" sz="1200" dirty="0"/>
          </a:p>
        </p:txBody>
      </p:sp>
      <p:sp>
        <p:nvSpPr>
          <p:cNvPr id="20" name="Text 11"/>
          <p:cNvSpPr txBox="1"/>
          <p:nvPr/>
        </p:nvSpPr>
        <p:spPr>
          <a:xfrm>
            <a:off x="4791812" y="2646447"/>
            <a:ext cx="39048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Британия, Франция, Германия, Россия, Австро-Венгрия и Италия определяли расстановку сил, а их соперничество задавало тон всей международной системе.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234" y="1871675"/>
            <a:ext cx="2909783" cy="298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65265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
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365275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Тройственный союз объединял Германию, Австро-Венгрию и Италию. Он должен был укрепить безопасность участников, но фактически закрепил разделение Европы на противостоящие лагеря.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243094" y="2325469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243100" y="2588564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Антанта сложилась вокруг Франции, России и Великобритании. Это сближение выросло из общего стремления сдержать усиление Германии и защитить собственные интересы.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3365265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втягивания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3365275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делали международную систему устойчивой лишь внешне: любой спор между отдельными государствами мог быстро затронуть всех участников блока.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6243094" y="3842777"/>
            <a:ext cx="25146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выбора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243100" y="4105862"/>
            <a:ext cx="2514600" cy="63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жёстче становилось блоковое противостояние, тем меньше оставалось пространства для нейтральной дипломатии и локального урегулирования конфликтов.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8606" y="664370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союзных блока
</a:t>
            </a:r>
            <a:endParaRPr lang="en-US" sz="2700" dirty="0"/>
          </a:p>
        </p:txBody>
      </p:sp>
      <p:sp>
        <p:nvSpPr>
          <p:cNvPr id="18" name="Text 9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1042200"/>
            <a:ext cx="4001400" cy="13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блоков и зон напряжения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904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соперника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905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 и восток континента тяготели к Антанте, создавая вокруг Германии и её союзников стратегическое давление с разных направлений.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91899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блоков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19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Европа была опорой Тройственного союза, поэтому именно здесь сосредотачивались главные маршруты мобилизации и военного планирования.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опасная зона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6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стали узлом противоречий: здесь сталкивались интересы Австро-Венгрии, России, Сербии и Османской империи, а местные кризисы быстро приобретали международный характер.
</a:t>
            </a:r>
            <a:endParaRPr lang="en-US" sz="91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64" y="1622825"/>
            <a:ext cx="3772572" cy="315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Гонка вооружений и роль технологий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634875" y="19721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на военное планирование влияли железные дороги и сокращение времени мобилизации: решения приходилось принимать почти без права на паузу.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34875" y="2907675"/>
            <a:ext cx="4230600" cy="77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флотов в обоих государствах показывает, как техническое соперничество ускоряло гонку вооружений и усиливало взаимное недоверие.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34875" y="4304475"/>
            <a:ext cx="42306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 Первой мировой войны; данные о вводе дредноутов в строй в 1906–1914 годах
</a:t>
            </a:r>
            <a:endParaRPr lang="en-US" sz="7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1812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национального государства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691812" y="2391301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усиливал убеждение, что каждый народ должен иметь собственное государство или расширить уже существующее. Это делало территориальные споры особенно острыми.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15100" y="2097875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Балканский узел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15100" y="2391302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национальные движения сталкивались с интересами крупных империй, поэтому местные конфликты быстро выходили за рамки одного региона.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812" y="3523800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империи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691812" y="3817226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Австро-Венгрии и Османской империи проживало много народов с разными политическими целями. Это осложняло управление и подрывало внутреннюю стабильность.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5115100" y="3523803"/>
            <a:ext cx="37563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спора к кризису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115100" y="3817229"/>
            <a:ext cx="3756300" cy="6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этнические противоречия сочетались с внешним вмешательством, даже ограниченный спор становился угрозой для всей европейской системы безопасности.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278606" y="605257"/>
            <a:ext cx="68151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как источник напряжения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6" y="946547"/>
            <a:ext cx="51159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и борьба за колонии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283825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83294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позднего роста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833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стремилась усилить позиции в Африке и на Ближнем Востоке, добиваясь большей доли влияния в уже поделённом мире.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33861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империй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86200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 Великобритания старались сохранить существующие империи и не допустить перераспределения колоний в пользу новых претендентов.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вместо доверия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5" y="3815975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споры усиливали подозрительность между державами и подталкивали их искать опору в союзах, а не в доверии.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6280475" y="1089958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колоний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6280475" y="1498850"/>
            <a:ext cx="2360700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рассматривались как источник сырья, рабочей силы, новых рынков и международного престижа. Поэтому борьба за них имела не только экономический, но и символический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4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марокканских кризиса показали, что колониальные споры быстро перерастают в общеевропейское противостояние.
</a:t>
            </a:r>
            <a:endParaRPr lang="en-US" sz="2094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истории; сведения о Марокканском кризисе 1905–1906 годов и кризисе в Агадире 1911 года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кризиса превратили Марокко в символ дипломатической борьбы великих держав.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3251850"/>
            <a:ext cx="39243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7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марокканских кризиса показали, что колониальный спор способен изменить всю систему союзов в Европе и ускорить дипломатическое сближение против Германии.
</a:t>
            </a:r>
            <a:endParaRPr lang="en-US" sz="2017" dirty="0"/>
          </a:p>
        </p:txBody>
      </p:sp>
      <p:sp>
        <p:nvSpPr>
          <p:cNvPr id="7" name="Text 1"/>
          <p:cNvSpPr txBox="1"/>
          <p:nvPr/>
        </p:nvSpPr>
        <p:spPr>
          <a:xfrm>
            <a:off x="4828300" y="396817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о Марокканских кризисах 1905–1906 и 1911 годов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828300" y="988787"/>
            <a:ext cx="3924300" cy="12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128" dirty="0"/>
          </a:p>
        </p:txBody>
      </p:sp>
      <p:sp>
        <p:nvSpPr>
          <p:cNvPr id="9" name="Text 3"/>
          <p:cNvSpPr txBox="1"/>
          <p:nvPr/>
        </p:nvSpPr>
        <p:spPr>
          <a:xfrm>
            <a:off x="4828300" y="2411025"/>
            <a:ext cx="3924300" cy="8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марокканских кризиса ускорили сближение Британии и Франции.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8559547" y="14592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1626" y="107156"/>
            <a:ext cx="4205896" cy="49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681901"/>
            <a:ext cx="4132800" cy="108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и «пороховой погреб Европы»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270737" y="301337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3131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70737" y="2294333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карты
</a:t>
            </a:r>
            <a:endParaRPr lang="en-US" sz="1072" dirty="0"/>
          </a:p>
        </p:txBody>
      </p:sp>
      <p:sp>
        <p:nvSpPr>
          <p:cNvPr id="13" name="Text 3"/>
          <p:cNvSpPr txBox="1"/>
          <p:nvPr/>
        </p:nvSpPr>
        <p:spPr>
          <a:xfrm>
            <a:off x="270737" y="2494574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балканских государств над Османской империей резко ослабили старый порядок в регионе. Территориальные изменения создали новые споры и усилили борьбу за влияние между соседними державами.
</a:t>
            </a:r>
            <a:endParaRPr lang="en-US" sz="656" dirty="0"/>
          </a:p>
        </p:txBody>
      </p:sp>
      <p:sp>
        <p:nvSpPr>
          <p:cNvPr id="14" name="Text 4"/>
          <p:cNvSpPr txBox="1"/>
          <p:nvPr/>
        </p:nvSpPr>
        <p:spPr>
          <a:xfrm>
            <a:off x="270737" y="4442561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великих держав
</a:t>
            </a:r>
            <a:endParaRPr lang="en-US" sz="1072" dirty="0"/>
          </a:p>
        </p:txBody>
      </p:sp>
      <p:sp>
        <p:nvSpPr>
          <p:cNvPr id="15" name="Text 5"/>
          <p:cNvSpPr txBox="1"/>
          <p:nvPr/>
        </p:nvSpPr>
        <p:spPr>
          <a:xfrm>
            <a:off x="270737" y="4642802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поддерживала славянские народы и стремилась сохранить влияние в регионе. Такое вмешательство превращало балканские конфликты в вопрос соперничества великих держав, а не только местной политики.
</a:t>
            </a:r>
            <a:endParaRPr lang="en-US" sz="671" dirty="0"/>
          </a:p>
        </p:txBody>
      </p:sp>
      <p:sp>
        <p:nvSpPr>
          <p:cNvPr id="16" name="Text 6"/>
          <p:cNvSpPr txBox="1"/>
          <p:nvPr/>
        </p:nvSpPr>
        <p:spPr>
          <a:xfrm>
            <a:off x="270737" y="3726485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распада
</a:t>
            </a:r>
            <a:endParaRPr lang="en-US" sz="1072" dirty="0"/>
          </a:p>
        </p:txBody>
      </p:sp>
      <p:sp>
        <p:nvSpPr>
          <p:cNvPr id="17" name="Text 7"/>
          <p:cNvSpPr txBox="1"/>
          <p:nvPr/>
        </p:nvSpPr>
        <p:spPr>
          <a:xfrm>
            <a:off x="270737" y="3926725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опасалась, что национальные движения разрушат многонациональное государство изнутри. Поэтому каждый успех Сербии на Балканах воспринимался не как локальное событие, а как политический вызов.
</a:t>
            </a:r>
            <a:endParaRPr lang="en-US" sz="644" dirty="0"/>
          </a:p>
        </p:txBody>
      </p:sp>
      <p:sp>
        <p:nvSpPr>
          <p:cNvPr id="18" name="Text 8"/>
          <p:cNvSpPr txBox="1"/>
          <p:nvPr/>
        </p:nvSpPr>
        <p:spPr>
          <a:xfrm>
            <a:off x="270737" y="3010408"/>
            <a:ext cx="4381200" cy="16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Сербии
</a:t>
            </a:r>
            <a:endParaRPr lang="en-US" sz="1072" dirty="0"/>
          </a:p>
        </p:txBody>
      </p:sp>
      <p:sp>
        <p:nvSpPr>
          <p:cNvPr id="19" name="Text 9"/>
          <p:cNvSpPr txBox="1"/>
          <p:nvPr/>
        </p:nvSpPr>
        <p:spPr>
          <a:xfrm>
            <a:off x="270737" y="3210650"/>
            <a:ext cx="4381200" cy="2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после войн заметно усилилась и стала центром притяжения для южных славян. Это вызвало тревогу в Вене, где рост сербского влияния воспринимали как прямую угрозу империи.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919" y="1843868"/>
            <a:ext cx="2871900" cy="2041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4293" y="1843868"/>
            <a:ext cx="2871900" cy="20417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6106" y="1843868"/>
            <a:ext cx="2871900" cy="20417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606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Победа, которая тревожит соседей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почти не было «чистых» побед: успех одной стороны сразу менял расчёт соседей. Сербия, Болгария и Греция расширяли свои позиции, а Османская империя теряла контроль над землёй и населением, что делало следующий кризис почти неизбежным.
</a:t>
            </a:r>
            <a:endParaRPr lang="en-US" sz="745" dirty="0"/>
          </a:p>
        </p:txBody>
      </p:sp>
      <p:sp>
        <p:nvSpPr>
          <p:cNvPr id="12" name="Text 2"/>
          <p:cNvSpPr txBox="1"/>
          <p:nvPr/>
        </p:nvSpPr>
        <p:spPr>
          <a:xfrm>
            <a:off x="6354979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кризис — большой риск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354979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Европы Балканы выглядели как узел пересекающихся интересов, где местные споры быстро выходили за пределы региона. Именно поэтому после 1913 года даже небольшая вспышка могла втянуть в конфликт несколько великих держав сразу.
</a:t>
            </a:r>
            <a:endParaRPr lang="en-US" sz="769" dirty="0"/>
          </a:p>
        </p:txBody>
      </p:sp>
      <p:sp>
        <p:nvSpPr>
          <p:cNvPr id="14" name="Text 4"/>
          <p:cNvSpPr txBox="1"/>
          <p:nvPr/>
        </p:nvSpPr>
        <p:spPr>
          <a:xfrm>
            <a:off x="3316792" y="4044246"/>
            <a:ext cx="2583300" cy="2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Империи у одной границы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316792" y="4329470"/>
            <a:ext cx="2583300" cy="55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Австро-Венгрии Балканы были не просто приграничьем, а зоной, где решалась судьба империи. Любое усиление Сербии подталкивало Вену к жёстким шагам, а Россия в ответ демонстрировала готовность поддержать славян.
</a:t>
            </a:r>
            <a:endParaRPr lang="en-US" sz="834" dirty="0"/>
          </a:p>
        </p:txBody>
      </p:sp>
      <p:sp>
        <p:nvSpPr>
          <p:cNvPr id="16" name="Text 6"/>
          <p:cNvSpPr txBox="1"/>
          <p:nvPr/>
        </p:nvSpPr>
        <p:spPr>
          <a:xfrm>
            <a:off x="278607" y="485960"/>
            <a:ext cx="6591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как зона цепной реакции
</a:t>
            </a:r>
            <a:endParaRPr lang="en-US" sz="3000" dirty="0"/>
          </a:p>
        </p:txBody>
      </p:sp>
      <p:sp>
        <p:nvSpPr>
          <p:cNvPr id="17" name="Text 7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кризисы становились необратимыми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эскалации в европейской дипломатии 1900–1914 годов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648622"/>
            <a:ext cx="8586900" cy="32653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0" y="660500"/>
            <a:ext cx="8586900" cy="3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Эскалация летом 1914 года
</a:t>
            </a:r>
            <a:endParaRPr lang="en-US" sz="2510" dirty="0"/>
          </a:p>
        </p:txBody>
      </p:sp>
      <p:sp>
        <p:nvSpPr>
          <p:cNvPr id="7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78600" y="1130200"/>
            <a:ext cx="8586900" cy="2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июльский кризис 1914 года превратил локальный конфликт в общеевропейский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8124" y="1491944"/>
            <a:ext cx="4148100" cy="34027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8599" y="572875"/>
            <a:ext cx="6664500" cy="7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хода Первой мировой войны
</a:t>
            </a:r>
            <a:endParaRPr lang="en-US" sz="2631" dirty="0"/>
          </a:p>
        </p:txBody>
      </p:sp>
      <p:sp>
        <p:nvSpPr>
          <p:cNvPr id="11" name="Text 1"/>
          <p:cNvSpPr txBox="1"/>
          <p:nvPr/>
        </p:nvSpPr>
        <p:spPr>
          <a:xfrm>
            <a:off x="8401397" y="302879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850606" y="184169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1914 году германское командование рассчитывало на быстрый разгром Франции, но план сорвался уже в первые месяцы войны. Сражения на Западном фронте показали, что решающей победы добиться не удалось.
</a:t>
            </a:r>
            <a:endParaRPr lang="en-US" sz="866" dirty="0"/>
          </a:p>
        </p:txBody>
      </p:sp>
      <p:sp>
        <p:nvSpPr>
          <p:cNvPr id="13" name="Text 3"/>
          <p:cNvSpPr txBox="1"/>
          <p:nvPr/>
        </p:nvSpPr>
        <p:spPr>
          <a:xfrm>
            <a:off x="4850606" y="157425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Провал молниеносной войны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50606" y="434783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конфликт вышел за рамки Европы: в войну глубже вовлекались новые государства и усиливалась роль мировых экономических ресурсов. Противостояние стало действительно глобальным.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4850606" y="408039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войны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850606" y="351245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1916–1917 годам война всё больше превращалась в позиционную. Окопы, артиллерийские обстрелы и огромные потери сделали фронт почти неподвижным и истощили ресурсы стран.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4850606" y="324501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Позиционная война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50606" y="2677078"/>
            <a:ext cx="3960600" cy="3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Восточном фронте столкновение с Россией оказалось масштабным и подвижным. Огромные пространства, трудности снабжения и сопротивление противника не позволили войне закончиться быстро.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850606" y="2409632"/>
            <a:ext cx="3960600" cy="1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фронт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700" y="2072462"/>
            <a:ext cx="3776100" cy="18436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великих держав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4848650" y="2085575"/>
            <a:ext cx="4016700" cy="10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у каждой великой державы была своя война: одни стремились пересмотреть границы, другие — сохранить влияние или не допустить усиления соперника.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48650" y="3225175"/>
            <a:ext cx="4016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держав не совпадали, поэтому компромисс был крайне затруднён.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15700" y="4515175"/>
            <a:ext cx="3776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целям ведущих участников Первой мировой войны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8606" y="483719"/>
            <a:ext cx="61125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баланса сил во время войны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395372" y="303604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3250" y="361266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вступление в войну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3250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войны старые союзы уже определяли выбор большинства держав. Поэтому дипломатия стала работать в условиях заранее заданных обязательств, а не свободного маневра.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947525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1915–1916: истощение сил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1947525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Затяжные бои и огромные потери подорвали возможности старых империй. Военные нужды усилили зависимость от промышленности, финансов и колониальных ресурсов.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633250" y="1797017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1918–1919: новый порядок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33250" y="225006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войны исход конфликта определяли уже не прежние империи, а новые политические расчёты. Началась подготовка к послевоенному устройству Европы и мира.
</a:t>
            </a:r>
            <a:endParaRPr lang="en-US" sz="900" dirty="0"/>
          </a:p>
        </p:txBody>
      </p:sp>
      <p:sp>
        <p:nvSpPr>
          <p:cNvPr id="16" name="Text 8"/>
          <p:cNvSpPr txBox="1"/>
          <p:nvPr/>
        </p:nvSpPr>
        <p:spPr>
          <a:xfrm>
            <a:off x="4181750" y="3612576"/>
            <a:ext cx="30726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1917: перелом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181755" y="4065600"/>
            <a:ext cx="3072600" cy="49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США изменило соотношение сил, а революции в России привели к её выходу из войны. Баланс начал смещаться в пользу Антанты.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23454"/>
            <a:ext cx="4552800" cy="254761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8600" y="1042200"/>
            <a:ext cx="4001400" cy="138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войны и новая система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287213" y="303610"/>
            <a:ext cx="470100" cy="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3390488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 контроль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905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оказалась ограничена политически, военными и экономическими мерами, а на морях и в колониальном вопросе были введены новые правила. Международные отношения стали строиться на попытке сдерживания, а не на доверии.
</a:t>
            </a:r>
            <a:endParaRPr lang="en-US" sz="869" dirty="0"/>
          </a:p>
        </p:txBody>
      </p:sp>
      <p:sp>
        <p:nvSpPr>
          <p:cNvPr id="13" name="Text 4"/>
          <p:cNvSpPr txBox="1"/>
          <p:nvPr/>
        </p:nvSpPr>
        <p:spPr>
          <a:xfrm>
            <a:off x="491899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территории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491900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Версальские решения изменили карту Европы: появились новые государства, а границы ряда старых были пересмотрены. Это укрепило одни страны, но породило у других чувство поражения и несправедливости.
</a:t>
            </a:r>
            <a:endParaRPr lang="en-US" sz="901" dirty="0"/>
          </a:p>
        </p:txBody>
      </p:sp>
      <p:sp>
        <p:nvSpPr>
          <p:cNvPr id="15" name="Text 6"/>
          <p:cNvSpPr txBox="1"/>
          <p:nvPr/>
        </p:nvSpPr>
        <p:spPr>
          <a:xfrm>
            <a:off x="6289081" y="3407086"/>
            <a:ext cx="2360700" cy="2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конфликтов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289076" y="3815975"/>
            <a:ext cx="2360700" cy="71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порядок не снял противоречий, потому что многие решения воспринимались как навязанные. Накопленное недовольство стало важным фактором нестабильности уже в межвоенный период.
</a:t>
            </a:r>
            <a:endParaRPr lang="en-US" sz="9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2525" y="2775275"/>
            <a:ext cx="77439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BFE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14925" y="489175"/>
            <a:ext cx="3833700" cy="18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начала XX века показывает: союзные обязательства, милитаризация и колониальное соперничество способны превратить локальный кризис в мировую катастрофу, если дипломатия не опирается на доверие и реальные механизмы сдерживания.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2026-07-26T08:16:56Z</dcterms:created>
  <dcterms:modified xsi:type="dcterms:W3CDTF">2026-07-26T08:16:56Z</dcterms:modified>
</cp:coreProperties>
</file>