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государство защищает интересы, безопасность и авторитет в мире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политика современного государства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внешняя политика стала ключевой в XXI веке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1991 года мир стал более взаимосвязанным: торговля, цифровые технологии, миграция и конфликты быстро меняют решения государств. Сегодня внешняя политика строится не только на переговорах, но и на санкциях, союзах, информации и экономических рычагах.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приоритет внешней политики — защита суверенитета и территориальной целостности. Без этого государство не может надежно определять собственный курс и отстаивать свои границы.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важный ориентир — национальная безопасность. Она включает предотвращение военных угроз, снижение политических рисков и защиту граждан страны за рубежом.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цели внешней политики государства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Четвертая задача — укрепление международного статуса. Для этого нужны союзники, участие в региональных объединениях и умение учитывать ограничения ресурсов и возможностей.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цель связана с экономикой: доступ к рынкам, инвестициям, технологиям и торговым связям помогает развивать промышленность и повышать устойчивость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международного влияния государства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мирное время чаще всего применяются переговоры, торговые соглашения и публичная дипломатия.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Дипломатические и экономические инструменты используются чаще, а военная сила остается наиболее рискованной и редкой.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по материалам курса международных отношений; оценочная шкала для учебной диаграммы
</a:t>
            </a:r>
            <a:endParaRPr lang="en-US" sz="119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Дипломатия как базовый механизм международных отношений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24925" y="178455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Представительство и переговоры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Дипломатия обеспечивает постоянный контакт между государствами через посольства, консульства, саммиты и международные организации. Она помогает представлять интересы страны и решать споры без применения силы.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12925" y="178440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каналы и кризисная реакция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дипломатическая работа идет быстрее и шире, чем раньше. Она включает цифровую связь, взаимодействие с экспертами и СМИ, а также оперативные действия в кризисных ситуациях.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8655"/>
            <a:ext cx="4348200" cy="1784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международного взаимодействия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разные форматы помогают государствам решать внешнеполитические задачи.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шире формат, тем сильнее общие правила; чем он уже, тем больше гибкости и скорости в принятии решений.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по материалам курса международных отношений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право основано на Уставе ООН, договорах, обычаях и решениях международных судов. Оно задает общие рамки поведения государств и делает отношения более предсказуемыми.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принципы — суверенное равенство, невмешательство, мирное урегулирование споров, уважение прав человека и добросовестное выполнение обязательств. Эти нормы поддерживают стабильность международной системы.
</a:t>
            </a:r>
            <a:endParaRPr lang="en-US" sz="122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право как система правил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нормы нарушаются, государство может столкнуться с санкциями, дипломатической изоляцией и политическим давлением. В долгосрочной перспективе это также ухудшает доверие и международную репутацию.
</a:t>
            </a:r>
            <a:endParaRPr lang="en-US" sz="122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800" y="3188538"/>
            <a:ext cx="428100" cy="42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14550" y="3231228"/>
            <a:ext cx="428400" cy="342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82250" y="3188538"/>
            <a:ext cx="428100" cy="428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25231" y="1686040"/>
            <a:ext cx="374588" cy="428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66025" y="1686040"/>
            <a:ext cx="428100" cy="4281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6" name="Text 1"/>
          <p:cNvSpPr txBox="1"/>
          <p:nvPr/>
        </p:nvSpPr>
        <p:spPr>
          <a:xfrm>
            <a:off x="44965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позволяют укреплять сдерживание, получать поддержку партнеров и снижать риск одиночного противостояния более сильному сопернику.
</a:t>
            </a:r>
            <a:endParaRPr lang="en-US" sz="1000" dirty="0"/>
          </a:p>
        </p:txBody>
      </p:sp>
      <p:sp>
        <p:nvSpPr>
          <p:cNvPr id="17" name="Text 2"/>
          <p:cNvSpPr txBox="1"/>
          <p:nvPr/>
        </p:nvSpPr>
        <p:spPr>
          <a:xfrm>
            <a:off x="9624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Оборонные союзы
</a:t>
            </a:r>
            <a:endParaRPr lang="en-US" sz="1200" dirty="0"/>
          </a:p>
        </p:txBody>
      </p:sp>
      <p:sp>
        <p:nvSpPr>
          <p:cNvPr id="18" name="Text 3"/>
          <p:cNvSpPr txBox="1"/>
          <p:nvPr/>
        </p:nvSpPr>
        <p:spPr>
          <a:xfrm>
            <a:off x="611455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миротворческих миссиях помогает снижать напряженность, поддерживать прекращение огня и создавать условия для политического урегулирования.
</a:t>
            </a:r>
            <a:endParaRPr lang="en-US" sz="1000" dirty="0"/>
          </a:p>
        </p:txBody>
      </p:sp>
      <p:sp>
        <p:nvSpPr>
          <p:cNvPr id="19" name="Text 4"/>
          <p:cNvSpPr txBox="1"/>
          <p:nvPr/>
        </p:nvSpPr>
        <p:spPr>
          <a:xfrm>
            <a:off x="66273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Миротворчество
</a:t>
            </a:r>
            <a:endParaRPr lang="en-US" sz="1200" dirty="0"/>
          </a:p>
        </p:txBody>
      </p:sp>
      <p:sp>
        <p:nvSpPr>
          <p:cNvPr id="20" name="Text 5"/>
          <p:cNvSpPr txBox="1"/>
          <p:nvPr/>
        </p:nvSpPr>
        <p:spPr>
          <a:xfrm>
            <a:off x="328210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Соглашения об ограничении вооружений уменьшают вероятность гонки вооружений и создают более предсказуемую среду для диалога.
</a:t>
            </a:r>
            <a:endParaRPr lang="en-US" sz="1000" dirty="0"/>
          </a:p>
        </p:txBody>
      </p:sp>
      <p:sp>
        <p:nvSpPr>
          <p:cNvPr id="21" name="Text 6"/>
          <p:cNvSpPr txBox="1"/>
          <p:nvPr/>
        </p:nvSpPr>
        <p:spPr>
          <a:xfrm>
            <a:off x="379492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вооружениями
</a:t>
            </a:r>
            <a:endParaRPr lang="en-US" sz="1200" dirty="0"/>
          </a:p>
        </p:txBody>
      </p:sp>
      <p:sp>
        <p:nvSpPr>
          <p:cNvPr id="22" name="Text 7"/>
          <p:cNvSpPr txBox="1"/>
          <p:nvPr/>
        </p:nvSpPr>
        <p:spPr>
          <a:xfrm>
            <a:off x="4698325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Кибератаки, дезинформация и экономическое давление часто применяются без формального объявления войны, но способны наносить серьезный ущерб.
</a:t>
            </a:r>
            <a:endParaRPr lang="en-US" sz="1000" dirty="0"/>
          </a:p>
        </p:txBody>
      </p:sp>
      <p:sp>
        <p:nvSpPr>
          <p:cNvPr id="23" name="Text 8"/>
          <p:cNvSpPr txBox="1"/>
          <p:nvPr/>
        </p:nvSpPr>
        <p:spPr>
          <a:xfrm>
            <a:off x="521115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Гибридные угрозы
</a:t>
            </a:r>
            <a:endParaRPr lang="en-US" sz="1200" dirty="0"/>
          </a:p>
        </p:txBody>
      </p:sp>
      <p:sp>
        <p:nvSpPr>
          <p:cNvPr id="24" name="Text 9"/>
          <p:cNvSpPr txBox="1"/>
          <p:nvPr/>
        </p:nvSpPr>
        <p:spPr>
          <a:xfrm>
            <a:off x="237870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Разведка и анализ
</a:t>
            </a:r>
            <a:endParaRPr lang="en-US" sz="1200" dirty="0"/>
          </a:p>
        </p:txBody>
      </p:sp>
      <p:sp>
        <p:nvSpPr>
          <p:cNvPr id="25" name="Text 10"/>
          <p:cNvSpPr txBox="1"/>
          <p:nvPr/>
        </p:nvSpPr>
        <p:spPr>
          <a:xfrm>
            <a:off x="1865875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информации помогает заранее замечать угрозы, оценивать намерения других стран и принимать решения на основе более полной картины.
</a:t>
            </a:r>
            <a:endParaRPr lang="en-US" sz="1000" dirty="0"/>
          </a:p>
        </p:txBody>
      </p:sp>
      <p:sp>
        <p:nvSpPr>
          <p:cNvPr id="26" name="Text 1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элементы безопасности во внешней политике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Геоэкономика, санкции и зависимость экономик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Санкции действуют не только напрямую: они меняют цепочки поставок, доступ к финансам и поведение компаний.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зависимость от импорта и внешних технологий, тем сильнее внутренние последствия торговых ограничений.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по материалам курса международных отношений; учебная схема влияний
</a:t>
            </a:r>
            <a:endParaRPr lang="en-US" sz="143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дипломатия в современном мире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дипломатия помогает заключать торговые соглашения, привлекать инвестиции и защищать экспортные интересы. Она связывает внешнюю политику с рабочими местами, бюджетом и ростом производства.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успешная стратегия опирается на диверсификацию рынков, поддержку национального бизнеса и защиту критически важных отраслей. Это повышает устойчивость экономики и свободу политического выбора.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важна работа в цепочках поставок и доступ к технологиям. Если страна выстраивает слишком узкий круг партнеров, она становится уязвимой к кризисам и внешнему давлению.
</a:t>
            </a:r>
            <a:endParaRPr lang="en-US" sz="1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принятия внешнеполитического решения
</a:t>
            </a:r>
            <a:endParaRPr lang="en-US" sz="2417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внешнеполитического анализа и выбора действий с учетом международной среды, национальных интересов и правовых ограничений.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Публичная дипломатия и мягкая сила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сила действует через привлекательность страны: ее культуры, образования, языка, спорта и образа жизни. Она снижает сопротивление и делает сотрудничество более естественным для зарубежной аудитории.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Публичная дипломатия использует медиа, социальные сети, культурные проекты и обмены, чтобы объяснять позицию государства, укреплять доверие и формировать устойчивый положительный имидж без давления и угроз.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9800" y="3188538"/>
            <a:ext cx="428100" cy="42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4550" y="3231228"/>
            <a:ext cx="428400" cy="342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9006" y="3188538"/>
            <a:ext cx="374588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8325" y="1728730"/>
            <a:ext cx="428400" cy="342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65875" y="1709690"/>
            <a:ext cx="428400" cy="380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49650" y="36507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государства первыми влияют на устойчивость границ, режимы контроля и уровень доверия в регионе, поэтому вопросы безопасности часто становятся основой двустороннего диалога.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9624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границ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14550" y="3650727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организации помогают согласовывать позиции, снижать риски конфликта и расширять сотрудничество, но одновременно могут усиливать соперничество за влияние и политический вес.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6273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объединения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282100" y="36507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нередко зависят друг от друга в поставках энергии, воды и сырья, поэтому распределение ресурсов требует переговоров, долгосрочных договоренностей и механизмов взаимной ответственности.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79492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и ресурсы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698325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Трансграничная миграция, контрабанда и организованная преступность требуют совместных мер, обмена информацией и согласованных правил, иначе региональная напряженность только возрастает.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521115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 преступность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1865875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маршруты связывают рынки, порты и логистику; контроль над ними усиливает экономические возможности, а перебои быстро отражаются на торговле и поставках.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237870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коридоры
</a:t>
            </a:r>
            <a:endParaRPr lang="en-US" sz="1200" dirty="0"/>
          </a:p>
        </p:txBody>
      </p:sp>
      <p:sp>
        <p:nvSpPr>
          <p:cNvPr id="20" name="Text 11"/>
          <p:cNvSpPr txBox="1"/>
          <p:nvPr/>
        </p:nvSpPr>
        <p:spPr>
          <a:xfrm>
            <a:off x="360000" y="360000"/>
            <a:ext cx="76362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интересы и политика соседства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вызовы 2020-х годов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взаимосвязанность мира, тем сильнее один кризис влияет на другие сферы — экономику, безопасность и общественное доверие.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первый план выходят угрозы, которые нельзя решить одной страной: необходимы и внутренние меры, и международная координация.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5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Авторское обобщение ключевых вызовов международной политики 2020-х годов; шкала условная, без претензии на статистическое измерение.
</a:t>
            </a:r>
            <a:endParaRPr lang="en-US" sz="111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2056187"/>
            <a:ext cx="4348200" cy="16305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стратегий малых и крупных государств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размеры государства влияют не только на ресурсы, но и на стиль внешней политики, выбор союзов и набор доступных инструментов.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государства чаще добиваются результатов через коалиции и нормы, а крупные — через широкий выбор экономических, технологических и военных рычагов.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5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типовых моделей внешней политики; обобщение по учебным материалам по международным отношениям.
</a:t>
            </a:r>
            <a:endParaRPr lang="en-US" sz="111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информационного измерения международной политики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174050" y="1204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и общества стали взаимодействовать в постоянном онлайн-режиме, а информационные сообщения начали быстро влиять на репутацию, повестку и внешнеполитические решения.
</a:t>
            </a:r>
            <a:endParaRPr lang="en-US" sz="1019" dirty="0"/>
          </a:p>
        </p:txBody>
      </p:sp>
      <p:sp>
        <p:nvSpPr>
          <p:cNvPr id="10" name="Text 3"/>
          <p:cNvSpPr txBox="1"/>
          <p:nvPr/>
        </p:nvSpPr>
        <p:spPr>
          <a:xfrm>
            <a:off x="4174050" y="758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 коммуникаций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174050" y="2606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первый план вышли защита инфраструктуры, борьба с дезинформацией, анализ больших данных и регулирование платформ, поскольку цифровая среда стала частью национальной безопасности.
</a:t>
            </a:r>
            <a:endParaRPr lang="en-US" sz="1019" dirty="0"/>
          </a:p>
        </p:txBody>
      </p:sp>
      <p:sp>
        <p:nvSpPr>
          <p:cNvPr id="12" name="Text 5"/>
          <p:cNvSpPr txBox="1"/>
          <p:nvPr/>
        </p:nvSpPr>
        <p:spPr>
          <a:xfrm>
            <a:off x="4174050" y="2160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киберугроз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174050" y="4008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превратилась в самостоятельный ресурс международного соперничества: она влияет на выборы, доверие к институтам и способность государства сохранять устойчивость в кризисах.
</a:t>
            </a:r>
            <a:endParaRPr lang="en-US" sz="1019" dirty="0"/>
          </a:p>
        </p:txBody>
      </p:sp>
      <p:sp>
        <p:nvSpPr>
          <p:cNvPr id="14" name="Text 7"/>
          <p:cNvSpPr txBox="1"/>
          <p:nvPr/>
        </p:nvSpPr>
        <p:spPr>
          <a:xfrm>
            <a:off x="4174050" y="3562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Информационная конкуренция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524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прав человека в международной политике помогает государству подтверждать приверженность общим нормам и демонстрировать ответственность, что особенно важно в условиях кризисов и конфликтов.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60000"/>
            <a:ext cx="82593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Гуманитарное измерение и защита прав человека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6212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гуманитарных последствий кризиса обычно усиливает нестабильность, создает долгосрочное недоверие и ухудшает отношения между государствами даже после формального завершения конфликта.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68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Гуманитарная помощь беженцам и пострадавшему населению снижает масштаб страданий, но одновременно требует координации с международными организациями, чтобы помощь была быстрой и адресной.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урегулированию конфликта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кризисной дипломатии: от раннего предупреждения до восстановления после соглашения при участии посредников и международных организаций.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международной политики государства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Технологическая конкуренция будет усиливаться из-за искусственного интеллекта, цифровой инфраструктуры и контроля над данными, а это потребует от государств более точных решений в сфере безопасности и образования.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04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политика будущего потребует сочетать автономию и сотрудничество: выигрывать в конкуренции, но не терять способность договариваться, перестраивать связи и действовать гибко.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6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институты будут нуждаться в обновлении, чтобы быстрее реагировать на конфликты, пандемии и климатические риски, иначе разрыв между правилами и реальностью будет только расти.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08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переход и борьба за критические минералы сделают экономическую дипломатию еще важнее, поскольку доступ к ресурсам станет условием промышленного развития и технологической независимости.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политика современного государства требует одновременно защищать интересы, соблюдать нормы и сохранять репутацию, умело сочетая дипломатию, экономические меры и сотрудничество в коалициях.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внешняя политика как искусство баланса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2026-05-25T14:18:29Z</dcterms:created>
  <dcterms:modified xsi:type="dcterms:W3CDTF">2026-05-25T14:18:29Z</dcterms:modified>
</cp:coreProperties>
</file>