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jpeg"/><Relationship Id="rId9" Type="http://schemas.openxmlformats.org/officeDocument/2006/relationships/image" Target="../media/image-4-9.png"/><Relationship Id="rId10" Type="http://schemas.openxmlformats.org/officeDocument/2006/relationships/image" Target="../media/image-4-10.png"/><Relationship Id="rId11" Type="http://schemas.openxmlformats.org/officeDocument/2006/relationships/image" Target="../media/image-4-11.jpeg"/><Relationship Id="rId12" Type="http://schemas.openxmlformats.org/officeDocument/2006/relationships/image" Target="../media/image-4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image" Target="../media/image-8-10.png"/><Relationship Id="rId11" Type="http://schemas.openxmlformats.org/officeDocument/2006/relationships/image" Target="../media/image-8-11.png"/><Relationship Id="rId12" Type="http://schemas.openxmlformats.org/officeDocument/2006/relationships/image" Target="../media/image-8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image" Target="../media/image-16-10.png"/><Relationship Id="rId11" Type="http://schemas.openxmlformats.org/officeDocument/2006/relationships/image" Target="../media/image-16-11.png"/><Relationship Id="rId12" Type="http://schemas.openxmlformats.org/officeDocument/2006/relationships/image" Target="../media/image-16-12.png"/><Relationship Id="rId13" Type="http://schemas.openxmlformats.org/officeDocument/2006/relationships/image" Target="../media/image-16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672753"/>
            <a:ext cx="4212000" cy="174814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2800" y="856038"/>
            <a:ext cx="7958400" cy="168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A. Hier bin ich zu Hause: дом, семья и повседневная жизнь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4875325" y="2833413"/>
            <a:ext cx="3665100" cy="14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Дом, семья и привычный мир на немецком языке.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592800" y="150325"/>
            <a:ext cx="32064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213" y="364950"/>
            <a:ext cx="4211573" cy="4418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75275" y="522450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тема «Hier bin ich zu Hause» важна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4875325" y="2739475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тема помогает говорить о жилье, семье и повседневности простыми немецкими словами. Она делает урок близким к жизни: школьник учится описывать комнаты, предметы, обязанности и места рядом с домом.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75325" y="3010225"/>
            <a:ext cx="3665100" cy="13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Sicherheit, Ruhe, Ordnung и Geborgenheit точно передают, почему дом воспринимается как защищённое и уютное пространство, где можно восстановить силы.
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663275" y="522450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как личное и семейное пространство
</a:t>
            </a:r>
            <a:endParaRPr lang="en-US" sz="2500" dirty="0"/>
          </a:p>
        </p:txBody>
      </p:sp>
      <p:sp>
        <p:nvSpPr>
          <p:cNvPr id="10" name="Text 3"/>
          <p:cNvSpPr txBox="1"/>
          <p:nvPr/>
        </p:nvSpPr>
        <p:spPr>
          <a:xfrm>
            <a:off x="4875325" y="764625"/>
            <a:ext cx="3665100" cy="13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— это не только адрес и стены, но и привычный порядок, семейные правила и вещи, которые создают чувство принадлежности и спокойствия каждый день.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63325" y="3010225"/>
            <a:ext cx="3665100" cy="13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подростка особенно важны собственная комната, место для учебы и возможность отдохнуть после школы. Эти условия помогают чувствовать себя свободнее и увереннее.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0000" y="1250142"/>
            <a:ext cx="2808000" cy="166176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168081" y="1250142"/>
            <a:ext cx="2808000" cy="1661766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976000" y="1250142"/>
            <a:ext cx="2808000" cy="1661766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569025" y="522450"/>
            <a:ext cx="80580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7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Квартира и дом: что находится внутри
</a:t>
            </a:r>
            <a:endParaRPr lang="en-US" sz="2700" dirty="0"/>
          </a:p>
        </p:txBody>
      </p:sp>
      <p:sp>
        <p:nvSpPr>
          <p:cNvPr id="15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16" name="Text 2"/>
          <p:cNvSpPr txBox="1"/>
          <p:nvPr/>
        </p:nvSpPr>
        <p:spPr>
          <a:xfrm>
            <a:off x="476250" y="3005575"/>
            <a:ext cx="2575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Уютная квартира в многоэтажном доме
</a:t>
            </a:r>
            <a:endParaRPr lang="en-US" sz="1100" dirty="0"/>
          </a:p>
        </p:txBody>
      </p:sp>
      <p:sp>
        <p:nvSpPr>
          <p:cNvPr id="17" name="Text 3"/>
          <p:cNvSpPr txBox="1"/>
          <p:nvPr/>
        </p:nvSpPr>
        <p:spPr>
          <a:xfrm>
            <a:off x="476325" y="3766825"/>
            <a:ext cx="25755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квартире всё обычно расположено рядом: кухня, ванная, спальня и гостиная соединены одним коридором. На схеме хорошо видны стол, стул, кровать, шкаф и окно — предметы, которые легко узнать и назвать по-немецки.
</a:t>
            </a:r>
            <a:endParaRPr lang="en-US" sz="800" dirty="0"/>
          </a:p>
        </p:txBody>
      </p:sp>
      <p:sp>
        <p:nvSpPr>
          <p:cNvPr id="18" name="Text 4"/>
          <p:cNvSpPr txBox="1"/>
          <p:nvPr/>
        </p:nvSpPr>
        <p:spPr>
          <a:xfrm>
            <a:off x="3284250" y="3005575"/>
            <a:ext cx="2575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Отдельный дом и больше личного пространства
</a:t>
            </a:r>
            <a:endParaRPr lang="en-US" sz="1100" dirty="0"/>
          </a:p>
        </p:txBody>
      </p:sp>
      <p:sp>
        <p:nvSpPr>
          <p:cNvPr id="19" name="Text 5"/>
          <p:cNvSpPr txBox="1"/>
          <p:nvPr/>
        </p:nvSpPr>
        <p:spPr>
          <a:xfrm>
            <a:off x="3284250" y="3766825"/>
            <a:ext cx="25755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часто даёт больше уединения и места для семьи. В нём могут быть отдельные комнаты для отдыха, учебы и общения, а также удобный входной коридор, где стоят обувь, зеркало и гардероб.
</a:t>
            </a:r>
            <a:endParaRPr lang="en-US" sz="800" dirty="0"/>
          </a:p>
        </p:txBody>
      </p:sp>
      <p:sp>
        <p:nvSpPr>
          <p:cNvPr id="20" name="Text 6"/>
          <p:cNvSpPr txBox="1"/>
          <p:nvPr/>
        </p:nvSpPr>
        <p:spPr>
          <a:xfrm>
            <a:off x="6092250" y="3021775"/>
            <a:ext cx="2575500" cy="51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Планировка как способ запомнить лексику
</a:t>
            </a:r>
            <a:endParaRPr lang="en-US" sz="1100" dirty="0"/>
          </a:p>
        </p:txBody>
      </p:sp>
      <p:sp>
        <p:nvSpPr>
          <p:cNvPr id="21" name="Text 7"/>
          <p:cNvSpPr txBox="1"/>
          <p:nvPr/>
        </p:nvSpPr>
        <p:spPr>
          <a:xfrm>
            <a:off x="6092250" y="3766825"/>
            <a:ext cx="25755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комнаты показаны вместе с мебелью, слова запоминаются быстрее. Ученику проще связать die Küche с едой, das Schlafzimmer со сном, а das Wohnzimmer — с семейными разговорами и свободным временем.
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9400" y="2356749"/>
            <a:ext cx="4417500" cy="185145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Комнаты дома и их функции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273852" y="1947222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каждая комната связана с определённой частью семейной жизни и набором знакомых предметов.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273852" y="3459084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Комнаты различаются не только названием, но и назначением. Это помогает точнее описывать дом и использовать слова в осмысленных предложениях.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509400" y="4813225"/>
            <a:ext cx="44877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лексики темы «дом» для 7 класса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100" y="1931492"/>
            <a:ext cx="4417500" cy="27019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подросток распределяет время дома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58900" y="1946400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школы дом становится местом не только отдыха, но и выполнения обязательных дел, которые требуют внимания и самодисциплины.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58900" y="3458263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всего времени уходит на сон и учёбу. Остальные занятия распределяются вокруг них и поддерживают привычный вечерний ритм.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217100" y="4813225"/>
            <a:ext cx="45669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 распределения времени для 7 класса, без точной статистики
</a:t>
            </a:r>
            <a:endParaRPr lang="en-US" sz="963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4093" y="1931425"/>
            <a:ext cx="8115814" cy="2702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2800" y="479928"/>
            <a:ext cx="7958400" cy="66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36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школы: последовательность действий дома
</a:t>
            </a:r>
            <a:endParaRPr lang="en-US" sz="2336" dirty="0"/>
          </a:p>
        </p:txBody>
      </p:sp>
      <p:sp>
        <p:nvSpPr>
          <p:cNvPr id="7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565125" y="1321050"/>
            <a:ext cx="81234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Типичный вечер школьника: учебный и бытовой распорядок после возвращения домой.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1125" y="1788155"/>
            <a:ext cx="493200" cy="438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41950" y="3337555"/>
            <a:ext cx="431550" cy="493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120950" y="1728589"/>
            <a:ext cx="493200" cy="4932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844725" y="1760755"/>
            <a:ext cx="493200" cy="4932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3875550" y="3337555"/>
            <a:ext cx="431550" cy="4932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511125" y="496075"/>
            <a:ext cx="82032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и распределение домашних обязанностей
</a:t>
            </a:r>
            <a:endParaRPr lang="en-US" sz="2500" dirty="0"/>
          </a:p>
        </p:txBody>
      </p:sp>
      <p:sp>
        <p:nvSpPr>
          <p:cNvPr id="15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  <p:sp>
        <p:nvSpPr>
          <p:cNvPr id="16" name="Text 2"/>
          <p:cNvSpPr txBox="1"/>
          <p:nvPr/>
        </p:nvSpPr>
        <p:spPr>
          <a:xfrm>
            <a:off x="1055557" y="1759850"/>
            <a:ext cx="25443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Убирать комнату
</a:t>
            </a:r>
            <a:endParaRPr lang="en-US" sz="1200" dirty="0"/>
          </a:p>
        </p:txBody>
      </p:sp>
      <p:sp>
        <p:nvSpPr>
          <p:cNvPr id="17" name="Text 3"/>
          <p:cNvSpPr txBox="1"/>
          <p:nvPr/>
        </p:nvSpPr>
        <p:spPr>
          <a:xfrm>
            <a:off x="511125" y="2361323"/>
            <a:ext cx="30885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Подросток поддерживает порядок в личном пространстве: складывает вещи, вытирает пыль и убирает лишние предметы. Это помогает быстрее находить нужное и чувствовать себя спокойнее.
</a:t>
            </a:r>
            <a:endParaRPr lang="en-US" sz="1000" dirty="0"/>
          </a:p>
        </p:txBody>
      </p:sp>
      <p:sp>
        <p:nvSpPr>
          <p:cNvPr id="18" name="Text 4"/>
          <p:cNvSpPr txBox="1"/>
          <p:nvPr/>
        </p:nvSpPr>
        <p:spPr>
          <a:xfrm>
            <a:off x="1055571" y="3336650"/>
            <a:ext cx="25443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Накрывать на стол
</a:t>
            </a:r>
            <a:endParaRPr lang="en-US" sz="1200" dirty="0"/>
          </a:p>
        </p:txBody>
      </p:sp>
      <p:sp>
        <p:nvSpPr>
          <p:cNvPr id="19" name="Text 5"/>
          <p:cNvSpPr txBox="1"/>
          <p:nvPr/>
        </p:nvSpPr>
        <p:spPr>
          <a:xfrm>
            <a:off x="511125" y="3938123"/>
            <a:ext cx="30888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Подготовка к ужину — простая, но важная помощь семье. Ребёнок ставит тарелки, раскладывает приборы и делает общее дело без сложных поручений.
</a:t>
            </a:r>
            <a:endParaRPr lang="en-US" sz="1000" dirty="0"/>
          </a:p>
        </p:txBody>
      </p:sp>
      <p:sp>
        <p:nvSpPr>
          <p:cNvPr id="20" name="Text 6"/>
          <p:cNvSpPr txBox="1"/>
          <p:nvPr/>
        </p:nvSpPr>
        <p:spPr>
          <a:xfrm>
            <a:off x="7120950" y="3006525"/>
            <a:ext cx="1593300" cy="171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Полив цветов и кормление питомца развивают ответственность и бережное отношение к живому. Такие дела особенно хорошо подходят подростку, который хочет быть самостоятельнее.
</a:t>
            </a:r>
            <a:endParaRPr lang="en-US" sz="1000" dirty="0"/>
          </a:p>
        </p:txBody>
      </p:sp>
      <p:sp>
        <p:nvSpPr>
          <p:cNvPr id="21" name="Text 7"/>
          <p:cNvSpPr txBox="1"/>
          <p:nvPr/>
        </p:nvSpPr>
        <p:spPr>
          <a:xfrm>
            <a:off x="7120950" y="2315200"/>
            <a:ext cx="1593300" cy="6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Забота о животных и растениях
</a:t>
            </a:r>
            <a:endParaRPr lang="en-US" sz="1200" dirty="0"/>
          </a:p>
        </p:txBody>
      </p:sp>
      <p:sp>
        <p:nvSpPr>
          <p:cNvPr id="22" name="Text 8"/>
          <p:cNvSpPr txBox="1"/>
          <p:nvPr/>
        </p:nvSpPr>
        <p:spPr>
          <a:xfrm>
            <a:off x="4389157" y="1759850"/>
            <a:ext cx="25443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Мыть посуду
</a:t>
            </a:r>
            <a:endParaRPr lang="en-US" sz="1200" dirty="0"/>
          </a:p>
        </p:txBody>
      </p:sp>
      <p:sp>
        <p:nvSpPr>
          <p:cNvPr id="23" name="Text 9"/>
          <p:cNvSpPr txBox="1"/>
          <p:nvPr/>
        </p:nvSpPr>
        <p:spPr>
          <a:xfrm>
            <a:off x="3844725" y="2361323"/>
            <a:ext cx="30885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еды можно помочь на кухне и убрать посуду. Такая обязанность учит аккуратности, вниманию к общему порядку и уважению к труду других членов семьи.
</a:t>
            </a:r>
            <a:endParaRPr lang="en-US" sz="1000" dirty="0"/>
          </a:p>
        </p:txBody>
      </p:sp>
      <p:sp>
        <p:nvSpPr>
          <p:cNvPr id="24" name="Text 10"/>
          <p:cNvSpPr txBox="1"/>
          <p:nvPr/>
        </p:nvSpPr>
        <p:spPr>
          <a:xfrm>
            <a:off x="4389171" y="3336650"/>
            <a:ext cx="25443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Выносить мусор
</a:t>
            </a:r>
            <a:endParaRPr lang="en-US" sz="1200" dirty="0"/>
          </a:p>
        </p:txBody>
      </p:sp>
      <p:sp>
        <p:nvSpPr>
          <p:cNvPr id="25" name="Text 11"/>
          <p:cNvSpPr txBox="1"/>
          <p:nvPr/>
        </p:nvSpPr>
        <p:spPr>
          <a:xfrm>
            <a:off x="3844725" y="3938123"/>
            <a:ext cx="30888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регулярное дело, которое быстро становится привычкой. Оно показывает, что дом — общее пространство, за которое отвечают все, а не только взрослые.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37300" y="2779201"/>
            <a:ext cx="6446700" cy="200829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92800" y="522450"/>
            <a:ext cx="7958400" cy="83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Уют в доме и семейные традиции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4704900" y="1646148"/>
            <a:ext cx="3946200" cy="101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Семейные традиции поддерживают ощущение дома: общий ужин, воскресная прогулка, разговор вечером или праздник вместе. Повторяющиеся привычки объединяют людей и создают тёплые воспоминания.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11" name="Text 3"/>
          <p:cNvSpPr txBox="1"/>
          <p:nvPr/>
        </p:nvSpPr>
        <p:spPr>
          <a:xfrm>
            <a:off x="492900" y="1646148"/>
            <a:ext cx="3946200" cy="101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Уют создают не только вещи, но и атмосфера: тёплый свет, фотографии, книги, растения и любимые предметы. Всё это делает комнату знакомой, спокойной и по-настоящему своей.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100" y="1931492"/>
            <a:ext cx="4417500" cy="27019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дом уютным для школьника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58900" y="1946400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подростка важны не только вещи, но и предсказуемые правила, которые помогают чувствовать себя спокойно и уверенно каждый день.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58900" y="3458263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первом месте стоят безопасность и личное пространство. Значит, уют строится на сочетании условий жилья и отношений в семье.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217100" y="4813225"/>
            <a:ext cx="45669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для обсуждения темы «дом» в 7 классе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33450" y="522450"/>
            <a:ext cx="7895400" cy="154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Домашние обязанности подростка и самостоятельность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476300" y="2430914"/>
            <a:ext cx="1870500" cy="20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Подросток может каждый день выполнять простые дела: заправлять кровать, убирать посуду со стола, складывать вещи и поддерживать порядок в своей комнате.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2582300" y="2430914"/>
            <a:ext cx="1870500" cy="20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Регулярная помощь дома учит замечать, что нужно семье, и доводить начатое до конца без напоминаний взрослых.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4688075" y="2430914"/>
            <a:ext cx="1870500" cy="20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Посильные обязанности формируют аккуратность и ответственность: выносить мусор, поливать растения, помогать с покупками и следить за своими вещами.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794084" y="2430914"/>
            <a:ext cx="1870500" cy="20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немецком языке эту тему удобно описывать глаголами aufräumen, putzen, helfen, kochen и waschen, потому что они часто встречаются в повседневных фразах.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100" y="2532150"/>
            <a:ext cx="4417500" cy="150065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Город, пригород и деревня как среда рядом с домом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58900" y="1946400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 место проживания влияет на повседневный ритм и удобство жизни.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58900" y="3458263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ближе инфраструктура, тем удобнее повседневные маршруты; чем больше пространства и природы, тем выше спокойствие, но дальше дорога до нужных мест.
</a:t>
            </a:r>
            <a:endParaRPr lang="en-US" sz="1481" dirty="0"/>
          </a:p>
        </p:txBody>
      </p:sp>
      <p:sp>
        <p:nvSpPr>
          <p:cNvPr id="11" name="Text 4"/>
          <p:cNvSpPr txBox="1"/>
          <p:nvPr/>
        </p:nvSpPr>
        <p:spPr>
          <a:xfrm>
            <a:off x="4217100" y="4813225"/>
            <a:ext cx="45669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типичных признаков городской и сельской среды
</a:t>
            </a:r>
            <a:endParaRPr lang="en-US" sz="1153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581297"/>
            <a:ext cx="4212000" cy="220060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875325" y="3010225"/>
            <a:ext cx="3665100" cy="13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Если район безопасный и понятный, проще выбрать место для отдыха после уроков. Так лексика о городе связывается с реальной жизнью и личным опытом.
</a:t>
            </a:r>
            <a:endParaRPr lang="en-US" sz="1300" dirty="0"/>
          </a:p>
        </p:txBody>
      </p:sp>
      <p:sp>
        <p:nvSpPr>
          <p:cNvPr id="9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663275" y="522450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Район вокруг дома и повседневные маршруты
</a:t>
            </a:r>
            <a:endParaRPr lang="en-US" sz="2500" dirty="0"/>
          </a:p>
        </p:txBody>
      </p:sp>
      <p:sp>
        <p:nvSpPr>
          <p:cNvPr id="11" name="Text 3"/>
          <p:cNvSpPr txBox="1"/>
          <p:nvPr/>
        </p:nvSpPr>
        <p:spPr>
          <a:xfrm>
            <a:off x="4875325" y="764625"/>
            <a:ext cx="3665100" cy="13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Ежедневный путь школьника проходит мимо знакомых точек: школы, магазина, остановки, парка или двора. Эти места помогают быстрее ориентироваться и чувствовать себя увереннее.
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4093" y="1931425"/>
            <a:ext cx="8115814" cy="2702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2800" y="479928"/>
            <a:ext cx="7958400" cy="66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Безопасный путь домой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565125" y="1321050"/>
            <a:ext cx="81234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действий, которая помогает вернуться домой спокойно и без лишнего риска.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100" y="1931492"/>
            <a:ext cx="4417500" cy="27019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школьники чаще всего чувствуют себя как дома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58900" y="1946400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небольшие повседневные привычки, например вечерний чай или разговор с близкими, усиливают чувство привязанности к месту.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58900" y="3458263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Своя комната лидирует, но значимы и пространства общения: дом становится «своим», когда рядом есть люди и понятный распорядок.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217100" y="4813225"/>
            <a:ext cx="45669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Условные данные для учебной диаграммы, 2025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1125" y="1788155"/>
            <a:ext cx="493200" cy="438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349950" y="1760755"/>
            <a:ext cx="431550" cy="493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127125" y="1760755"/>
            <a:ext cx="493200" cy="4932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1915275" y="3386274"/>
            <a:ext cx="493200" cy="39456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4723275" y="3386274"/>
            <a:ext cx="493200" cy="39456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511125" y="496075"/>
            <a:ext cx="81672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Немецкая лексика темы «дом»
</a:t>
            </a:r>
            <a:endParaRPr lang="en-US" sz="2500" dirty="0"/>
          </a:p>
        </p:txBody>
      </p:sp>
      <p:sp>
        <p:nvSpPr>
          <p:cNvPr id="16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  <p:sp>
        <p:nvSpPr>
          <p:cNvPr id="17" name="Text 2"/>
          <p:cNvSpPr txBox="1"/>
          <p:nvPr/>
        </p:nvSpPr>
        <p:spPr>
          <a:xfrm>
            <a:off x="1193850" y="1759850"/>
            <a:ext cx="18684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Жильё
</a:t>
            </a:r>
            <a:endParaRPr lang="en-US" sz="1100" dirty="0"/>
          </a:p>
        </p:txBody>
      </p:sp>
      <p:sp>
        <p:nvSpPr>
          <p:cNvPr id="18" name="Text 3"/>
          <p:cNvSpPr txBox="1"/>
          <p:nvPr/>
        </p:nvSpPr>
        <p:spPr>
          <a:xfrm>
            <a:off x="511125" y="2361325"/>
            <a:ext cx="25512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das Haus и die Wohnung помогают назвать место, где живёт человек. Они нужны, чтобы говорить о доме, квартире и своём адресе простыми фразами.
</a:t>
            </a:r>
            <a:endParaRPr lang="en-US" sz="900" dirty="0"/>
          </a:p>
        </p:txBody>
      </p:sp>
      <p:sp>
        <p:nvSpPr>
          <p:cNvPr id="19" name="Text 4"/>
          <p:cNvSpPr txBox="1"/>
          <p:nvPr/>
        </p:nvSpPr>
        <p:spPr>
          <a:xfrm>
            <a:off x="4001850" y="1759850"/>
            <a:ext cx="18684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Мебель
</a:t>
            </a:r>
            <a:endParaRPr lang="en-US" sz="1100" dirty="0"/>
          </a:p>
        </p:txBody>
      </p:sp>
      <p:sp>
        <p:nvSpPr>
          <p:cNvPr id="20" name="Text 5"/>
          <p:cNvSpPr txBox="1"/>
          <p:nvPr/>
        </p:nvSpPr>
        <p:spPr>
          <a:xfrm>
            <a:off x="3319125" y="2361325"/>
            <a:ext cx="25512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Мебельные слова — Tisch, Stuhl, Sofa, Schrank, Bett — нужны для описания обстановки. С ними легко составлять короткие предложения о комнате и её устройстве.
</a:t>
            </a:r>
            <a:endParaRPr lang="en-US" sz="900" dirty="0"/>
          </a:p>
        </p:txBody>
      </p:sp>
      <p:sp>
        <p:nvSpPr>
          <p:cNvPr id="21" name="Text 6"/>
          <p:cNvSpPr txBox="1"/>
          <p:nvPr/>
        </p:nvSpPr>
        <p:spPr>
          <a:xfrm>
            <a:off x="6809850" y="1759850"/>
            <a:ext cx="18684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Предметы вокруг
</a:t>
            </a:r>
            <a:endParaRPr lang="en-US" sz="1100" dirty="0"/>
          </a:p>
        </p:txBody>
      </p:sp>
      <p:sp>
        <p:nvSpPr>
          <p:cNvPr id="22" name="Text 7"/>
          <p:cNvSpPr txBox="1"/>
          <p:nvPr/>
        </p:nvSpPr>
        <p:spPr>
          <a:xfrm>
            <a:off x="6127125" y="2361325"/>
            <a:ext cx="25512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Fenster, Tür, Lampe и Möbel расширяют словарь для описания интерьера. Такие слова особенно полезны, когда нужно рассказать о знакомом пространстве точно и понятно.
</a:t>
            </a:r>
            <a:endParaRPr lang="en-US" sz="900" dirty="0"/>
          </a:p>
        </p:txBody>
      </p:sp>
      <p:sp>
        <p:nvSpPr>
          <p:cNvPr id="23" name="Text 8"/>
          <p:cNvSpPr txBox="1"/>
          <p:nvPr/>
        </p:nvSpPr>
        <p:spPr>
          <a:xfrm>
            <a:off x="2598000" y="3336049"/>
            <a:ext cx="18684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Комнаты
</a:t>
            </a:r>
            <a:endParaRPr lang="en-US" sz="1100" dirty="0"/>
          </a:p>
        </p:txBody>
      </p:sp>
      <p:sp>
        <p:nvSpPr>
          <p:cNvPr id="24" name="Text 9"/>
          <p:cNvSpPr txBox="1"/>
          <p:nvPr/>
        </p:nvSpPr>
        <p:spPr>
          <a:xfrm>
            <a:off x="1915275" y="3937524"/>
            <a:ext cx="25512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Das Zimmer, die Küche и das Bad обозначают основные части жилья. Эти слова позволяют описывать, где человек учится, отдыхает, ест и заботится о себе.
</a:t>
            </a:r>
            <a:endParaRPr lang="en-US" sz="900" dirty="0"/>
          </a:p>
        </p:txBody>
      </p:sp>
      <p:sp>
        <p:nvSpPr>
          <p:cNvPr id="25" name="Text 10"/>
          <p:cNvSpPr txBox="1"/>
          <p:nvPr/>
        </p:nvSpPr>
        <p:spPr>
          <a:xfrm>
            <a:off x="5406000" y="3336049"/>
            <a:ext cx="18684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
</a:t>
            </a:r>
            <a:endParaRPr lang="en-US" sz="1100" dirty="0"/>
          </a:p>
        </p:txBody>
      </p:sp>
      <p:sp>
        <p:nvSpPr>
          <p:cNvPr id="26" name="Text 11"/>
          <p:cNvSpPr txBox="1"/>
          <p:nvPr/>
        </p:nvSpPr>
        <p:spPr>
          <a:xfrm>
            <a:off x="4723275" y="3937524"/>
            <a:ext cx="25512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Die Familie и zu Hause связывают тему дома с близкими людьми. Они помогают говорить о том, с кем живёшь, и почему это место кажется родным.
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9400" y="2356749"/>
            <a:ext cx="4417500" cy="185145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Немецкие слова о доме и их значения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273852" y="1947222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быстро запомнить основную лексику и увидеть слова в коротком контексте.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273852" y="3459084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Связка «слово — перевод — пример» облегчает запоминание и помогает быстрее строить простые фразы на немецком языке.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509400" y="4813225"/>
            <a:ext cx="44877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Базовая лексика темы «дом» для 7 класса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100" y="1931492"/>
            <a:ext cx="4417500" cy="27019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важные элементы домашнего пространства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58900" y="1946400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подростков особенно ценятся не только удобство и вещи, но и возможность отдыхать, учиться и быть услышанным дома.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58900" y="3458263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элементы связаны с отношениями и ощущением защищённости: дом важен как место, где есть правила, забота и личное пространство.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217100" y="4813225"/>
            <a:ext cx="45669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учебных наблюдений о значении домашней среды
</a:t>
            </a:r>
            <a:endParaRPr lang="en-US" sz="1138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33450" y="522450"/>
            <a:ext cx="57954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выражение «дома лучше всего» остаётся важным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476250" y="2709458"/>
            <a:ext cx="1870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насыщенного дня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76300" y="3404220"/>
            <a:ext cx="1870500" cy="10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возвращается туда, где всё знакомо: вещи стоят на своих местах, а правила и распорядок понятны без лишних объяснений.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4689600" y="2709458"/>
            <a:ext cx="1870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семейном кругу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4689650" y="3360419"/>
            <a:ext cx="1870500" cy="107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Совместный ужин, разговоры и привычные занятия создают чувство спокойствия. Повторяющиеся ритуалы делают пространство по-настоящему своим.
</a:t>
            </a:r>
            <a:endParaRPr lang="en-US" sz="900" dirty="0"/>
          </a:p>
        </p:txBody>
      </p:sp>
      <p:sp>
        <p:nvSpPr>
          <p:cNvPr id="14" name="Text 6"/>
          <p:cNvSpPr txBox="1"/>
          <p:nvPr/>
        </p:nvSpPr>
        <p:spPr>
          <a:xfrm>
            <a:off x="6795375" y="2709458"/>
            <a:ext cx="1870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основе опыта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6795425" y="3360419"/>
            <a:ext cx="1870500" cy="107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 заботе, любимой еде и близких людях связывает дом с теплом и уверенностью. Поэтому ощущение дома сохраняется надолго.
</a:t>
            </a:r>
            <a:endParaRPr lang="en-US" sz="9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9500" y="512729"/>
            <a:ext cx="3873000" cy="255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 темы: где человек чувствует себя своим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4741664" y="3319121"/>
            <a:ext cx="3873000" cy="136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показывает, что дом — это не только жильё, но и люди, привычки и пространство рядом. Когда есть безопасность, порядок и уважение, место становится по-настоящему своим.
</a:t>
            </a:r>
            <a:endParaRPr lang="en-US" sz="1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2026-05-25T02:14:06Z</dcterms:created>
  <dcterms:modified xsi:type="dcterms:W3CDTF">2026-05-25T02:14:06Z</dcterms:modified>
</cp:coreProperties>
</file>