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Ecological Problems: Natural and Man-Made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проблемы: природные и антропогенные причины, последствия и решения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Environmental Problems Matter Worldwide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Environmental Problems Matter Worldwide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уже влияют на здоровье людей, экономику и безопасность стран. Рост населения, дефицит ресурсов и утрата видов делают эту тему глобальной, а не локальной: последствия загрязнения и изменения климата ощущаются по всему миру.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75800" y="122927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4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Вулканы, засухи, наводнения, ураганы, эрозия и лесные пожары возникают без прямого участия человека. Они меняют ландшафты, разрушают экосистемы и иногда запускают долговременные экологические последствия.
</a:t>
            </a:r>
            <a:endParaRPr lang="en-US" sz="1145" dirty="0"/>
          </a:p>
        </p:txBody>
      </p:sp>
      <p:sp>
        <p:nvSpPr>
          <p:cNvPr id="10" name="Text 2"/>
          <p:cNvSpPr txBox="1"/>
          <p:nvPr/>
        </p:nvSpPr>
        <p:spPr>
          <a:xfrm>
            <a:off x="475800" y="213450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транспорт, сельское хозяйство, добыча ресурсов и рост городов создают загрязнение, сокращают природные территории и увеличивают нагрузку на воздух, воду и почвы.
</a:t>
            </a:r>
            <a:endParaRPr lang="en-US" sz="1186" dirty="0"/>
          </a:p>
        </p:txBody>
      </p:sp>
      <p:sp>
        <p:nvSpPr>
          <p:cNvPr id="11" name="Text 3"/>
          <p:cNvSpPr txBox="1"/>
          <p:nvPr/>
        </p:nvSpPr>
        <p:spPr>
          <a:xfrm>
            <a:off x="475800" y="3039725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Взаимное усиление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и человеческие факторы часто действуют вместе. Например, вырубка лесов ослабляет почву, поэтому ливни быстрее вызывают наводнения, оползни и разрушение инфраструктуры.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75800" y="3944950"/>
            <a:ext cx="4004700" cy="7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процессы нельзя полностью остановить, но можно снизить ущерб от них. Антропогенные проблемы, напротив, зависят от решений людей и поэтому поддаются профилактике и контролю.
</a:t>
            </a:r>
            <a:endParaRPr lang="en-US" sz="1185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448775"/>
            <a:ext cx="65925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Origins of Environmental Problems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факторы возникают естественно, а какие связаны с деятельностью человека, и как они влияют на окружающую среду.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vs Man-Made Factors: A Clear Comparison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делают экологический ущерб более частым, масштабным и долговременным, чем большинство природных процессов.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UN, IPCC, WHO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Pollution as the Most Visible Environmental Risk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Горение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угля, нефти и газа создаёт мелкие частицы, оксиды азота и серы. Эти вещества накапливаются в городском воздухе и формируют опасный для здоровья смог.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в городах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вклад дают транспорт, электростанции и промышленность. В часы пик концентрация выхлопов особенно заметна рядом с дорогами, где воздух быстро насыщается smoke и fumes.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повышает риск астмы, бронхита и сердечно-сосудистых заболеваний. ВОЗ связывает загрязнение воздуха примерно с 7 миллионами преждевременных смертей в год.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проблема затрагивает не только мегаполисы: выбросы переносятся ветром на большие расстояния. Поэтому сокращение emissions — это одновременно вопрос экологии и public health.
</a:t>
            </a:r>
            <a:endParaRPr lang="en-US" sz="121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структуру человеческих выбросов и показывает, что разные сектора экономики вносят неравный вклад в проблему.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Sources of Greenhouse Gas Emissions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доля приходится на энергетику и промышленность, поэтому именно они дают самый сильный эффект для сокращения выбросов.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IPCC; UN climate assessments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такое изменение уже усиливает экстремальную погоду: тепловые волны, сильные осадки, засухи и лесные пожары становятся более частыми и разрушительными.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1,1°C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рост средней глобальной температуры по сравнению с доиндустриальным уровнем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IPCC, Sixth Assessment Report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an Environmental Crisis Develops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цепочку взаимосвязанных процессов: от роста потребления до новых нагрузок на природу.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36438"/>
            <a:ext cx="236400" cy="210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1196" y="1916405"/>
            <a:ext cx="15637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Water Pollution: From Sewage to Microplastics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 бытовые стоки переносят химикаты, бактерии и тяжёлые загрязнители в реки и озёра. Без очистки они ухудшают качество freshwater и делают воду небезопасной.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Сельскохозяйственный runoff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 и пестициды смываются дождями с полей в водоёмы. Из-за этого растёт содержание азота и фосфора, а затем появляются цветение воды и дефицит кислорода.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Пластиковый след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Пластиковые отходы распадаются на микропластики, которые уже находят в океанах, почвах, рыбе и даже в организме человека. Эта pollution почти не исчезает сама.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угроза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 связано и с повседневным потреблением, и с крупной индустрией. Поэтому борьба с ним требует очистных сооружений, контроля waste и изменения привычек.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0" y="2890986"/>
            <a:ext cx="4270500" cy="19058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325" y="2890986"/>
            <a:ext cx="4270500" cy="19058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Soil and Forests as the Basis of Ecosystem Stability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86156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который удерживает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лесной массив работает как естественный щит: он защищает почву от эрозии, удерживает влагу и поддерживает biodiversity. Там, где forest cover сохраняется, экосистема остаётся более устойчивой к засухам и сильным дождям.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730413" y="1329400"/>
            <a:ext cx="401970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территория теряет защиту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вырубленном участке почва быстрее разрушается ветром и водой, а запас organic matter сокращается. Если рядом продолжается хозяйственная нагрузка, ecosystem balance нарушается, и восстановление требует много лет.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видов особенно заметно в тропических лесах, коралловых рифах и на заболоченных территориях, где экосистемы быстрее всего теряют устойчивость.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Causes of Biodiversity Loss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именно деятельность человека чаще всего запускает и ускоряет утрату видов, особенно через уничтожение и фрагментацию природных территорий.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IPBES Global Assessment Report on Biodiversity and Ecosystem Services, 2019; UN Environment Programme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834139"/>
            <a:ext cx="5163300" cy="17540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74500" y="1220748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экологические проблемы отражаются на здоровье людей и создают дополнительные расходы для семей, бизнеса и государства.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4898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Problems and Their Effects on People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774500" y="2792805"/>
            <a:ext cx="30993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экологический ущерб превращается не только в проблему здоровья, но и в долгосрочную финансовую нагрузку для общества.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WHO; UNEP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Disasters and Human Factors That Increase Damage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Natural Disasters and Human Factors That Increase Damage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3929423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спасает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6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оповещения, планы эвакуации и обучение населения снижают потери даже там, где природный риск полностью исключить невозможно, потому что уменьшают хаос в первые часы кризиса.
</a:t>
            </a:r>
            <a:endParaRPr lang="en-US" sz="112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00558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уязвимость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застройка, плохой дренаж и перегруженная инфраструктура увеличивают число пострадавших, затрудняют эвакуацию и заметно удорожают восстановление после стихийного бедствия.
</a:t>
            </a:r>
            <a:endParaRPr lang="en-US" sz="112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2081736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как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лишает территорию естественного барьера против эрозии, оползней и паводков, поэтому последствия дождей и ураганов становятся сильнее и распространяются быстрее.
</a:t>
            </a:r>
            <a:endParaRPr lang="en-US" sz="117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1157900"/>
            <a:ext cx="40038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строят дома в поймах рек, на крутых склонах или у побережья, даже обычное наводнение или шторм превращаются в гораздо более опасное событие.
</a:t>
            </a:r>
            <a:endParaRPr lang="en-US" sz="13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Monitoring to Sustainable Prevention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логике снижения риска: раннее выявление угроз, сокращение воздействия и формирование устойчивых привычек в обществе.
</a:t>
            </a:r>
            <a:endParaRPr lang="en-US" sz="1045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Governments and International Organizations Respond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Парижское соглашение задаёт рамки международных усилий по сокращению выбросов и ограничению потепления, а страны затем переводят эти обязательства в национальные законы и программы.
</a:t>
            </a:r>
            <a:endParaRPr lang="en-US" sz="1212" dirty="0"/>
          </a:p>
        </p:txBody>
      </p:sp>
      <p:sp>
        <p:nvSpPr>
          <p:cNvPr id="12" name="Text 3"/>
          <p:cNvSpPr txBox="1"/>
          <p:nvPr/>
        </p:nvSpPr>
        <p:spPr>
          <a:xfrm>
            <a:off x="2447733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3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развивают возобновляемую энергетику, вводят нормы для промышленных выбросов, охраняют природные территории и усиливают контроль за обращением отходов и загрязняющих веществ.
</a:t>
            </a:r>
            <a:endParaRPr lang="en-US" sz="1212" dirty="0"/>
          </a:p>
        </p:txBody>
      </p:sp>
      <p:sp>
        <p:nvSpPr>
          <p:cNvPr id="13" name="Text 4"/>
          <p:cNvSpPr txBox="1"/>
          <p:nvPr/>
        </p:nvSpPr>
        <p:spPr>
          <a:xfrm>
            <a:off x="4625466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IPCC и WHO публикуют оценки, которые помогают отличать проверенные данные от мнений и служат основой для климатической, экологической и санитарной политики.
</a:t>
            </a:r>
            <a:endParaRPr lang="en-US" sz="1215" dirty="0"/>
          </a:p>
        </p:txBody>
      </p:sp>
      <p:sp>
        <p:nvSpPr>
          <p:cNvPr id="14" name="Text 5"/>
          <p:cNvSpPr txBox="1"/>
          <p:nvPr/>
        </p:nvSpPr>
        <p:spPr>
          <a:xfrm>
            <a:off x="6803198" y="2180670"/>
            <a:ext cx="2070900" cy="12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воздух, океаны и климат не признают границ, эффективные решения требуют согласованных действий государств, обмена технологиями и совместной ответственности.
</a:t>
            </a:r>
            <a:endParaRPr lang="en-US" sz="118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результат зависит не только от масштаба проекта, но и от того, насколько быстро мера начинает снижать выбросы и расход ресурсов.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Environmental Solutions Work Best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сильный эффект дают решения, которые предотвращают ущерб заранее и одновременно уменьшают нагрузку на экономику и инфраструктуру.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IPCC, UNEP и IEA; оценочная сравнительная схема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975" y="2702312"/>
            <a:ext cx="8702100" cy="2167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450000"/>
            <a:ext cx="86040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Role of School Students and Local Communities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25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в школе и дома помогает меньше отправлять на свалки и делает переработку реальной частью повседневной жизни, а не абстрактной темой урока.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2441121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выключать свет, закрывать кран и бережно относиться к технике снижает нагрузку на энергосистему и показывает, что личное поведение действительно имеет значение.
</a:t>
            </a:r>
            <a:endParaRPr lang="en-US" sz="1191" dirty="0"/>
          </a:p>
        </p:txBody>
      </p:sp>
      <p:sp>
        <p:nvSpPr>
          <p:cNvPr id="13" name="Text 4"/>
          <p:cNvSpPr txBox="1"/>
          <p:nvPr/>
        </p:nvSpPr>
        <p:spPr>
          <a:xfrm>
            <a:off x="4612216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Добровольческие акции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посадке деревьев, уборке парков и сборе вторсырья формирует чувство общей ответственности и даёт видимый результат, который можно измерить уже в ближайшее время.
</a:t>
            </a:r>
            <a:endParaRPr lang="en-US" sz="1191" dirty="0"/>
          </a:p>
        </p:txBody>
      </p:sp>
      <p:sp>
        <p:nvSpPr>
          <p:cNvPr id="14" name="Text 5"/>
          <p:cNvSpPr txBox="1"/>
          <p:nvPr/>
        </p:nvSpPr>
        <p:spPr>
          <a:xfrm>
            <a:off x="6783310" y="1258925"/>
            <a:ext cx="20907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Environmental club, volunteer project и community action объединяют учеников вокруг практических целей, развивают инициативность и помогают связать уроки с жизнью своего района.
</a:t>
            </a:r>
            <a:endParaRPr lang="en-US" sz="119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4737" y="1088225"/>
            <a:ext cx="262500" cy="262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0456" y="2051038"/>
            <a:ext cx="262500" cy="26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52266" y="3039861"/>
            <a:ext cx="263100" cy="2104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971" y="4002675"/>
            <a:ext cx="263100" cy="2104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Environmental Literacy Matters Today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3572289" y="108822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причин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грамотность помогает видеть, как потребление, производство и транспорт связаны с загрязнением, отходами и изменением климата, а не рассматривать эти явления по отдельности.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748008" y="2051038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Критическое мышление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учит проверять источники, сравнивать аргументы и делать выводы на основе доказательств, что особенно важно в теме, где часто встречаются упрощения и эмоциональные заявления.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90118" y="3013851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навык нужен каждый день: при покупке товаров, выборе транспорта, экономии энергии и отказе от одноразовых вещей человек оценивает не только удобство, но и последствия.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065823" y="3976665"/>
            <a:ext cx="41724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английского экологическая тема развивает умение обсуждать проблемы, предлагать меры, соглашаться и возражать, то есть использовать functional language в реальном контексте.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1221" y="1221275"/>
            <a:ext cx="5881558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повседневные привычки могут уменьшать выбросы, отходы и расход ресурсов без сложных затрат и специальных технологий.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Actions and Their Environmental Effect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изменения в поведении дают накопительный эффект: чем больше людей действует одинаково, тем заметнее снижается экологическая нагрузка.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UNEP; WHO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Responsibility for a Safer Future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становятся особенно опасными, когда природные риски усиливаются человеческой деятельностью. Поэтому будущее зависит от профилактики, международного сотрудничества, бережного потребления и личной ответственности каждого.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2026-05-31T14:50:27Z</dcterms:created>
  <dcterms:modified xsi:type="dcterms:W3CDTF">2026-05-31T14:50:27Z</dcterms:modified>
</cp:coreProperties>
</file>