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координаты романов Тургенева
</a:t>
            </a:r>
            <a:endParaRPr lang="en-US" sz="257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Прошлое, настоящее и будущее у Тургенева всегда спорят между собой.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Тургеневу было время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романах время показывает не только эпоху, но и состояние общества: ожидание реформ, утрату старых опор и рождение нового взгляда на жизнь.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«Рудин»: время несбывшегося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размеренной усадебной среде, где жизнь будто замедлена, а прежние идеалы уже не определяют поступки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Рудина раскрывается через чужие воспоминания и рассказы, поэтому главное в его судьбе приходит к читателю опосредованно, как уже случившееся.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разрыв между блестящей речью и отсутствием решающего действия; отсюда ощущение поколения, которое умеет мыслить о будущем, но не менять настоящее.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«Дворянское гнездо»: память и историческая задержка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форма 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настоящее постоянно освещено памятью о прошлом семьи Лаврецких. Личные чувства героев неотделимы от того, что уже пережито и потеряно.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знак уходящей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дом, сад и тихая провинциальная жизнь создают впечатление медленного исторического движения. Счастье здесь приходит слишком поздно, поэтому звучит особенно трагично.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романов Тургенева и исторический сдвиг эпохи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публикаций показывает не только последовательность книг, но и изменение исторического фона от предреформенного времени к послереформенным спорам.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 шкале, тем сильнее в романах ощущаются кризис, разлад и поиск нового пути.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«Рудин» (1856), «Дворянское гнездо» (1859), «Накануне» (1860), «Отцы и дети» (1862), «Дым» (1867), «Новь» (1877).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«Накануне»: время ожидания действия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романа возникает ожидание события, которое еще не наступило. Герои живут в состоянии внутренней готовности к переменам.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и Инсаров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история любви соединяется с мечтой об общественном обновлении. Личное чувство постепенно получает исторический смысл.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Отсрочка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постоянно откладывается, а напряжение растет. Само ожидание становится важнее, чем немедленный результат.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завершает не ответ, а открытый вопрос. Будущее остается неясным, как и сама цена грядущих перемен.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Тургенева движется историческое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повторяющуюся логику романов: от наследия прошлого к открытому финалу.
</a:t>
            </a:r>
            <a:endParaRPr lang="en-US" sz="2377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дети»: день как единица конфликта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романа сжат во времени: за короткий срок происходят приезд Аркадия, идейные споры, дуэль, болезнь и смерть Базарова.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усадебная жизнь течет спокойно лишь внешне. На ее фоне полемика между героями развивается быстро и разрушает прежние представления о 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романе время не успокаивает, а обостряет конфликт. Каждое событие действует как удар, после которого прежний порядок уже не возвращается.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которая ускоряет спор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зной в романе не просто создает фон, а делает напряжение почти физически ощутимым. Воздух, пыльные дороги и усталость героев подчеркивают, что спор о взглядах идет на пределе сил.
</a:t>
            </a:r>
            <a:endParaRPr lang="en-US" sz="1193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живет по кругу, а человек — по разрыву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вечерние тени и запах трав напоминают о повторяемости природного цикла. Но отношения героев развиваются иначе: их столкновение необратимо и не подчиняется мирному ходу сезонов.
</a:t>
            </a:r>
            <a:endParaRPr lang="en-US" sz="1076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как время сгорания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детали помогают почувствовать краткость жизни и быстроту исчерпания энергии. В судьбе Базарова это особенно заметно: яркость его существования соседствует с ощущением скорого конца.
</a:t>
            </a:r>
            <a:endParaRPr lang="en-US" sz="115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мотивы в «Отцах и детях»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63" y="1611696"/>
            <a:ext cx="4935520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модели в основных романах Тургенева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романов показывает, как по-разному у Тургенева устроено художественное время и какой смысл оно создает.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время почти всегда связано с переломом: память, ожидание и конфликт важнее простой последовательности событий.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И. С. Тургенева: «Рудин», «Дворянское гнездо», «Накануне», «Отцы и дети», «Дым», «Новь».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72220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948" y="3478989"/>
            <a:ext cx="54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«Дым»: время послереформенной неопределенности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прежних ориентиров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передает атмосферу 1860-х годов, когда старые убеждения уже не убеждают, а новые еще не сложились. Это создает чувство идейного тумана и исторической растерянности.
</a:t>
            </a:r>
            <a:endParaRPr lang="en-US" sz="872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без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Баден-Бадене разговоры о России превращаются в замкнутый круг. Позиции сталкиваются, но не порождают действия, поэтому политическая полемика выглядит убедительной лишь на словах.
</a:t>
            </a:r>
            <a:endParaRPr lang="en-US" sz="815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Замедленное историческое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Курортное пространство будто останавливает движение истории. Временная пауза позволяет героям бесконечно обсуждать перемены, но не приближает ясного решения и не дает ощутимого результата.
</a:t>
            </a:r>
            <a:endParaRPr lang="en-US" sz="809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 для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романа связан с отсутствием готовой программы будущего. Тургенев показывает, что после реформ общество еще не нашло направления, а привычные ответы уже утратили силу.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«Новь»: время надежды и разочарования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96380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0149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поколение связывает личную жизнь с надеждой на обновление общества. Будущее кажется близким, но его контуры еще неясны.
</a:t>
            </a:r>
            <a:endParaRPr lang="en-US" sz="814" dirty="0"/>
          </a:p>
        </p:txBody>
      </p:sp>
      <p:sp>
        <p:nvSpPr>
          <p:cNvPr id="11" name="Text 3"/>
          <p:cNvSpPr txBox="1"/>
          <p:nvPr/>
        </p:nvSpPr>
        <p:spPr>
          <a:xfrm>
            <a:off x="2604305" y="1492019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идеалов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28074" y="195998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расхождением между высокими намерениями и реальными возможностями. Внутренние разногласия ослабляют общий импульс к действию.
</a:t>
            </a:r>
            <a:endParaRPr lang="en-US" sz="811" dirty="0"/>
          </a:p>
        </p:txBody>
      </p:sp>
      <p:sp>
        <p:nvSpPr>
          <p:cNvPr id="13" name="Text 5"/>
          <p:cNvSpPr txBox="1"/>
          <p:nvPr/>
        </p:nvSpPr>
        <p:spPr>
          <a:xfrm>
            <a:off x="4602401" y="3590476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практического действия
</a:t>
            </a:r>
            <a:endParaRPr lang="en-US" sz="943" dirty="0"/>
          </a:p>
        </p:txBody>
      </p:sp>
      <p:sp>
        <p:nvSpPr>
          <p:cNvPr id="14" name="Text 6"/>
          <p:cNvSpPr txBox="1"/>
          <p:nvPr/>
        </p:nvSpPr>
        <p:spPr>
          <a:xfrm>
            <a:off x="4515095" y="4058440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перейти от замысла к поступку оказываются непоследовательными. Роман подчеркивает, что одних убеждений недостаточно для перемен.
</a:t>
            </a:r>
            <a:endParaRPr lang="en-US" sz="814" dirty="0"/>
          </a:p>
        </p:txBody>
      </p:sp>
      <p:sp>
        <p:nvSpPr>
          <p:cNvPr id="15" name="Text 7"/>
          <p:cNvSpPr txBox="1"/>
          <p:nvPr/>
        </p:nvSpPr>
        <p:spPr>
          <a:xfrm>
            <a:off x="6612088" y="1502428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535857" y="1970393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не снимает напряжения, а оставляет чувство незавершенности. Надежда сохраняется, но она уже соединена с опытом ошибок и утрат.
</a:t>
            </a:r>
            <a:endParaRPr lang="en-US" sz="814" dirty="0"/>
          </a:p>
        </p:txBody>
      </p:sp>
      <p:sp>
        <p:nvSpPr>
          <p:cNvPr id="17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художественного времени у Тургенева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Тургенева время строится как система пересекающихся слоев, а не как один хронологический ряд.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исторический фон и память о прошлом: именно они задают конфликт и определяют судьбу героев.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романов И. С. Тургенева: «Рудин», «Дворянское гнездо», «Накануне», «Отцы и дети», «Дым», «Новь»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Ретроспекция как главный композиционный прием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нередко вводит героя через уже случившуюся историю, а не через прямое развитие событий. Поэтому читатель сначала видит последствия, а затем постепенно узнает причины и предысторию.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персонажей и поздние рассказы о прошлом создают расстояние между фактом и его пониманием. Такой прием делает сюжет более многослойным и усиливает психологическую глубину.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Ретроспекция подчеркивает необратимость времени: то, что уже произошло, нельзя изменить. Остается лишь заново осмыслить прошлое в слове, памяти и оценке других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пространство замедленного 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сезоны и историческое угасание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дом, сад и аллеи создают ощущение медленного ухода эпохи. Тургенев показывает, как дворянская культура постепенно становится частью истории, а не живым настоящим.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дома и семейного уклада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прошлое сохраняется дольше, чем в городе. Здесь особенно заметны привычные ритуалы, родовая память и повторяемость дней, которые удерживают жизнь в знакомом ритме.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биографии к истории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Тургенева личная судьба героя развивается в связи с поколенческим и историческим конфликтом.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8" y="1916387"/>
            <a:ext cx="45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времени: паузы, возвращения, эхо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недосказанность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передает течение времени через молчание, паузы и неполные реплики. Из-за этого важное часто звучит сильнее не в прямом высказывании, а в том, что остается за кадром.
</a:t>
            </a:r>
            <a:endParaRPr lang="en-US" sz="886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мотивов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детали, жесты и ситуации связывают разные эпизоды романа. Они напоминают, что прошлое не исчезает, а возвращается в новых обстоятельствах и меняет смысл настоящего.
</a:t>
            </a:r>
            <a:endParaRPr lang="en-US" sz="809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 показатель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у Тургенева нередко важнее длинных монологов. По оттенку речи, паузам и обращениям читатель чувствует не только характер, но и историческое настроение времени.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 ушедшего
</a:t>
            </a:r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создается такое, будто настоящее лишь отзывается на уже прожитое. Поэтому тургеневское время воспринимается как отзвук прошлого, а не как непрерывное движение вперед.
</a:t>
            </a:r>
            <a:endParaRPr lang="en-US" sz="827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979497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романное время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историческая эпоха определяет ритм, конфликт и временной смысл каждого романа.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исторический перелом, тем заметнее у Тургенева ощущение неопределенности, спора и незавершенности.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И. С. Тургенева и их историко-литературный контекст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 временных координат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не просто ход событий, а внутреннее состояние эпохи. В его романах время становится способом увидеть кризис старого мира и неясность нового.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у Тургенева никогда не замкнута сама на себе. Она раскрывается как часть более широкого общественного и исторического процесса.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существуют между памятью о прошлом и ожиданием будущего. Из-за этого их выбор почти всегда связан с сомнением, задержкой или внутренним разладом.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временная организация романов помогает понять главное: судьба человека у Тургенева всегда читается на фоне перемен в жизни целой страны.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время как язык эпохи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превращает время в главный смысловой инструмент прозы: прошлое звучит в настоящем, а будущее остается тревожной возможностью. Через это раскрывается исторический перелом XIX 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2026-05-23T12:52:42Z</dcterms:created>
  <dcterms:modified xsi:type="dcterms:W3CDTF">2026-05-23T12:52:42Z</dcterms:modified>
</cp:coreProperties>
</file>