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субрегионы и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природные различия, население, хозяйство и интеграцию европейских стран.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Европу делят на субрегионы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субрегионы помогает увидеть, как география, история, язык, религия и уровень развития формируют разные модели жизни и хозяйства в Европе.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границы зарубежной Европы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Евразии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занимает западную окраину Евразии и имеет выгодное положение между Атлантикой и внутренними районами материка, что исторически способствовало обмену товарами, людьми и идеями.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и запада регион омывают Северный Ледовитый и Атлантический океаны, а многочисленные моря облегчают судоходство, портовую деятельность и внешнюю торговлю.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 Азией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линия между Европой и Азией проходит по Уралу, Уральской реке, Каспийскому морю, Большому Кавказу и Чёрному морю, что подчёркивает переходный характер рубежа.
</a:t>
            </a:r>
            <a:endParaRPr lang="en-US" sz="1399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изрезанность берегов, острова и полуострова увеличивают роль морских путей, создают удобные гавани и формируют специализацию многих прибрежных городов и 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71597"/>
            <a:ext cx="4094100" cy="1183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 основа расселения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023395" y="2671676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плотность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территории Северной и Западной Европы удобны для земледелия, строительства дорог и плотной городской застройки, поэтому именно здесь исторически сосредоточено большинство крупных поселений.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5220640" y="2671676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Пиренеи, Апеннины и Карпаты осложняют непрерывное расселение, но одновременно поддерживают туризм, гидроэнергетику, лесное и горное хозяйство.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1023395" y="3691007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позволяет наглядно сопоставить горные системы, низменности, моря и полуострова, а значит, лучше понять, почему население и хозяйство распределены неравномерно.
</a:t>
            </a:r>
            <a:endParaRPr lang="en-US" sz="12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Европы: где сосредоточены люди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плотности, важен и масштаб агломераций: именно они концентрируют рабочие места, транспорт и образовательные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населены индустриально развитые равнины и побережья; разреженное заселение связано с холодом, горным рельефом и удалённостью от центров.
</a:t>
            </a:r>
            <a:endParaRPr lang="en-US" sz="1164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качественная схема по субрегионам Европы; значения отражают относительное сравнение.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418542"/>
            <a:ext cx="4392940" cy="20995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страны и ключевые особенности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состав субрегиона и общие черты его природных и хозяйственных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объединяет морскую ориентацию, высокий уровень жизни и развитие отраслей, связанных с природными ресурсами, транспортом и технологиями.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стран Северной Европы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10" y="2040590"/>
            <a:ext cx="275387" cy="2447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362" y="2030631"/>
            <a:ext cx="264705" cy="2647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1134" y="2052829"/>
            <a:ext cx="275387" cy="22030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3246" y="2052829"/>
            <a:ext cx="275387" cy="22030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4836" y="2030631"/>
            <a:ext cx="256433" cy="264705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ядро индустриального развития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68690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сосредоточены мощные промышленные центры, где сочетаются машиностроение, химия, высокоточная обработка и наукоёмкие производства, связанные с квалифицированной рабочей силой.
</a:t>
            </a:r>
            <a:endParaRPr lang="en-US" sz="1078" dirty="0"/>
          </a:p>
        </p:txBody>
      </p:sp>
      <p:sp>
        <p:nvSpPr>
          <p:cNvPr id="16" name="Text 3"/>
          <p:cNvSpPr txBox="1"/>
          <p:nvPr/>
        </p:nvSpPr>
        <p:spPr>
          <a:xfrm>
            <a:off x="2349020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региона выполняют функции банковских и деловых центров, привлекают капитал, штаб-квартиры компаний и международные услуги, влияя далеко за пределами своих стран.
</a:t>
            </a:r>
            <a:endParaRPr lang="en-US" sz="1146" dirty="0"/>
          </a:p>
        </p:txBody>
      </p:sp>
      <p:sp>
        <p:nvSpPr>
          <p:cNvPr id="17" name="Text 4"/>
          <p:cNvSpPr txBox="1"/>
          <p:nvPr/>
        </p:nvSpPr>
        <p:spPr>
          <a:xfrm>
            <a:off x="4011132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автомобильных, железнодорожных, речных и морских маршрутов делает регион одним из важнейших узлов европейской и мировой логистики.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73244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агломерации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агломерации образуют плотную сеть взаимосвязанных рынков труда, образовательных учреждений и сервисов, поэтому население и бизнес здесь особенно мобильно.
</a:t>
            </a:r>
            <a:endParaRPr lang="en-US" sz="1192" dirty="0"/>
          </a:p>
        </p:txBody>
      </p:sp>
      <p:sp>
        <p:nvSpPr>
          <p:cNvPr id="19" name="Text 6"/>
          <p:cNvSpPr txBox="1"/>
          <p:nvPr/>
        </p:nvSpPr>
        <p:spPr>
          <a:xfrm>
            <a:off x="733535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глубоко включены в общие экономические механизмы Европы, что усиливает торговлю, кооперацию предприятий и участие в международных производственных цепочках.
</a:t>
            </a:r>
            <a:endParaRPr lang="en-US" sz="11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сравнение хозяйственной мощи стран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только масштаб экономики, но и разную специализацию стран, связанную с промышленностью, портами и городскими центрами.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Франция формируют индустриальный и инновационный каркас региона, а Нидерланды и Бельгия усиливают его логистику и внешнеторговые связи.
</a:t>
            </a:r>
            <a:endParaRPr lang="en-US" sz="1175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Сопоставительная учебная схема по западноевропейским странам; данные условно-оценочные, в относительных баллах.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71549"/>
            <a:ext cx="4094063" cy="1183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страны и их специализация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88762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Швейцария, Австрия и Лихтенштейн активно используют горный ландшафт для зимнего и летнего туризма: курорты, маршруты и исторические города создают устойчивый поток посетителей.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5968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реки, перевалы и тоннели делают Альпы важным пространством для гидроэнергетики и транзитных коридоров, связывающих север и юг Европы.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88762" y="3624413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образования, развитая инфраструктура и ориентир на качество продукции поддерживают в этих странах точное машиностроение, приборостроение и другие наукоёмкие отрасли.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механизмы взаимодействия стран зарубежной Европы в экономике и пространстве.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Европы связаны между собой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Европа: средиземноморская специализация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климат с жарким летом и мягкой зимой определяет ритм жизни, хозяйства и отдыха. Долгий тёплый сезон особенно выгоден для туризма, садоводства и прибрежной торговли.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морские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 исторически ориентирована на море: здесь развиты порты, судоходство и прибрежные города. Морские пути поддерживают торговлю, пассажирские перевозки и международные экономические контакты.
</a:t>
            </a:r>
            <a:endParaRPr lang="en-US" sz="1202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Оливки, виноград, цитрусовые и овощи лучше всего растут в условиях тёплого климата и орошения. Поэтому в Испании, Италии и Греции особенно важны садоводство, виноградарство и переработка продукции.
</a:t>
            </a:r>
            <a:endParaRPr lang="en-US" sz="1215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 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памятники, средневековые кварталы и приморские курорты формируют узнаваемый облик региона. Историко-культурное богатство привлекает миллионы туристов и поддерживает сферу услуг, питание и гостиничный бизнес.
</a:t>
            </a:r>
            <a:endParaRPr lang="en-US" sz="10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Европа: климат и сельское хозяйство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сезон и дефицит влаги заставляют расширять орошаемое земледелие и выбирать культуры, устойчивые к засухе и жаре.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региона — благоприятный климат для специализированных культур; главный риск — водный дефицит и зависимость урожая от орошения.
</a:t>
            </a:r>
            <a:endParaRPr lang="en-US" sz="1187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сельскому хозяйству Средиземноморья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509021"/>
            <a:ext cx="4714800" cy="11301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крупнейшие страны региона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 различаются по размеру рынка, степени интеграции и роли в хозяйстве, но в целом сохраняют переходный характер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региона заметны разные траектории развития: страны ЕС быстрее модернизируются, а государства вне союза чаще сталкиваются с более медленным ростом и внешними ограничениями.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стран зарубежной Европы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95" y="2305192"/>
            <a:ext cx="238748" cy="1909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615" y="2294581"/>
            <a:ext cx="238748" cy="212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7615" y="3547252"/>
            <a:ext cx="238748" cy="1909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6535" y="3547252"/>
            <a:ext cx="238748" cy="19099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исторические и экономические контрасты
</a:t>
            </a:r>
            <a:endParaRPr lang="en-US" sz="2997" dirty="0"/>
          </a:p>
        </p:txBody>
      </p:sp>
      <p:sp>
        <p:nvSpPr>
          <p:cNvPr id="13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47869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столицы быстрее привлекают инвестиции, университеты и рабочие места. Именно здесь концентрируются управление, транспортные узлы и наиболее динамичная городская среда.
</a:t>
            </a:r>
            <a:endParaRPr lang="en-US" sz="827" dirty="0"/>
          </a:p>
        </p:txBody>
      </p:sp>
      <p:sp>
        <p:nvSpPr>
          <p:cNvPr id="15" name="Text 3"/>
          <p:cNvSpPr txBox="1"/>
          <p:nvPr/>
        </p:nvSpPr>
        <p:spPr>
          <a:xfrm>
            <a:off x="326761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Восточной Европы проходит обновление: растёт доля современных производств, улучшается инфраструктура и усиливается роль сферы услуг, особенно в крупных центрах.
</a:t>
            </a:r>
            <a:endParaRPr lang="en-US" sz="827" dirty="0"/>
          </a:p>
        </p:txBody>
      </p:sp>
      <p:sp>
        <p:nvSpPr>
          <p:cNvPr id="16" name="Text 4"/>
          <p:cNvSpPr txBox="1"/>
          <p:nvPr/>
        </p:nvSpPr>
        <p:spPr>
          <a:xfrm>
            <a:off x="326761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уезжают из периферийных районов в столицы или за границу. Это усиливает демографический дисбаланс и затрудняет развитие малых городов и сёл.
</a:t>
            </a:r>
            <a:endParaRPr lang="en-US" sz="827" dirty="0"/>
          </a:p>
        </p:txBody>
      </p:sp>
      <p:sp>
        <p:nvSpPr>
          <p:cNvPr id="17" name="Text 5"/>
          <p:cNvSpPr txBox="1"/>
          <p:nvPr/>
        </p:nvSpPr>
        <p:spPr>
          <a:xfrm>
            <a:off x="605653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и удалённые территории чаще сталкиваются с нехваткой рабочих мест, слабой транспортной доступностью и меньшим притоком капитала, чем ведущие городские агломерации.
</a:t>
            </a:r>
            <a:endParaRPr lang="en-US" sz="8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как центры политической и культурной жизни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власть и глобальные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соединяет функции национальной столицы и мирового финансового центра. Здесь рядом существуют правительственные кварталы, деловые высотки и исторические символы британской государственности, что особенно хорошо видно в городской панораме.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Берлин: культура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Берлин показывают, как столица становится сердцем науки, искусства и дипломатии. Музеи, университеты, министерства и транспортные магистрали формируют пространство, где историческая архитектура сочетается с современной городской жизнью.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Варшава, Прага, Мадрид и Рим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столицы демонстрируют разнообразие европейских моделей развития. В них соседствуют старинные центры, административные здания, вокзалы, крупные площади и современные деловые районы, которые задают ритм жизни всей страны.
</a:t>
            </a:r>
            <a:endParaRPr lang="en-US" sz="9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ключевые этапы сближения европейских государств и расширения общих институтов.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 и её этапы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развития субрегионов Европы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только богатство, но и качество инфраструктуры, плотность городов и способность экономик быстро внедрять новые 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Северная Европа остаются лидерами по всем ключевым параметрам, тогда как Южная и Восточная Европа сохраняют потенциал роста и структурной перестройки.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субрегионов зарубежной Европы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941819"/>
            <a:ext cx="4392940" cy="1053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стран зарубежной Европы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объединяет разные языковые, религиозные и исторические традиции, которые формируют неповторимый культурный облик отдельных стран и субрегионов.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карта Европы многослойна: языки и религии пересекаются с историей государств, поэтому единство региона сочетается с заметным разнообразием традиций.
</a:t>
            </a:r>
            <a:endParaRPr lang="en-US" sz="875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культурной географии Европы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вызовы европейских стран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0698" y="2648455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растёт доля пожилых людей, а число трудоспособных сокращается. Это повышает нагрузку на пенсионные системы, здравоохранение и рынок труда.
</a:t>
            </a:r>
            <a:endParaRPr lang="en-US" sz="860" dirty="0"/>
          </a:p>
        </p:txBody>
      </p:sp>
      <p:sp>
        <p:nvSpPr>
          <p:cNvPr id="11" name="Text 3"/>
          <p:cNvSpPr txBox="1"/>
          <p:nvPr/>
        </p:nvSpPr>
        <p:spPr>
          <a:xfrm>
            <a:off x="640698" y="3056432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остаётся важным направлением миграции, что одновременно помогает восполнять нехватку рабочей силы и усиливает социальные, политические и культурные дискуссии.
</a:t>
            </a:r>
            <a:endParaRPr lang="en-US" sz="860" dirty="0"/>
          </a:p>
        </p:txBody>
      </p:sp>
      <p:sp>
        <p:nvSpPr>
          <p:cNvPr id="12" name="Text 4"/>
          <p:cNvSpPr txBox="1"/>
          <p:nvPr/>
        </p:nvSpPr>
        <p:spPr>
          <a:xfrm>
            <a:off x="640698" y="3464409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Странам приходится искать более устойчивые источники энергии и развивать собственную генерацию. Особое значение получают экономия ресурсов, возобновляемая энергетика и диверсификация поставок.
</a:t>
            </a:r>
            <a:endParaRPr lang="en-US" sz="860" dirty="0"/>
          </a:p>
        </p:txBody>
      </p:sp>
      <p:sp>
        <p:nvSpPr>
          <p:cNvPr id="13" name="Text 5"/>
          <p:cNvSpPr txBox="1"/>
          <p:nvPr/>
        </p:nvSpPr>
        <p:spPr>
          <a:xfrm>
            <a:off x="640698" y="3872385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районы, транспортные коридоры и крупные города создают высокую нагрузку на природу. Поэтому растёт значение очистки выбросов, адаптации к климатическим изменениям и защиты территорий.
</a:t>
            </a:r>
            <a:endParaRPr lang="en-US" sz="860" dirty="0"/>
          </a:p>
        </p:txBody>
      </p:sp>
      <p:sp>
        <p:nvSpPr>
          <p:cNvPr id="14" name="Text 6"/>
          <p:cNvSpPr txBox="1"/>
          <p:nvPr/>
        </p:nvSpPr>
        <p:spPr>
          <a:xfrm>
            <a:off x="640698" y="4280361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центрами и периферией сохраняется: одни территории быстрее обновляются, а другие теряют рабочие места и население. Для выравнивания нужны инвестиции и поддержка депрессивных районов.
</a:t>
            </a:r>
            <a:endParaRPr lang="en-US" sz="8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пространство контрастов и 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зарубежной Европы различаются по природным условиям, населению и экономике, но вместе образуют тесно взаимосвязанное пространство, где история, интеграция и география формируют общий облик континента.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2026-06-03T03:17:37Z</dcterms:created>
  <dcterms:modified xsi:type="dcterms:W3CDTF">2026-06-03T03:17:37Z</dcterms:modified>
</cp:coreProperties>
</file>