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864700" y="1651"/>
            <a:ext cx="5279400" cy="514019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89625" y="270000"/>
            <a:ext cx="34803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289625" y="701025"/>
            <a:ext cx="4088700" cy="18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Лирика В. А. Жуковского: мир чувств, природы и мечты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289632" y="3759006"/>
            <a:ext cx="3504600" cy="111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Поэзия Жуковского открыла русскому читателю новый мир тонких чувств и романтики.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864700" y="1651"/>
            <a:ext cx="5279400" cy="514019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6200" y="270000"/>
            <a:ext cx="35160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Жуковский и рождение русской романтической лирики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76200" y="2114275"/>
            <a:ext cx="3117000" cy="15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XIX века стало временем перехода от строгих правил классицизма к вниманию к личности, её переживаниям и природе. Жуковский помог этому переходу, сделав лирику более мягкой, музыкальной и задушевной.
</a:t>
            </a:r>
            <a:endParaRPr lang="en-US" sz="957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270000"/>
            <a:ext cx="78153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темы лирики Жуковского
</a:t>
            </a:r>
            <a:endParaRPr lang="en-US" sz="2000" dirty="0"/>
          </a:p>
        </p:txBody>
      </p:sp>
      <p:sp>
        <p:nvSpPr>
          <p:cNvPr id="4" name="Text 1"/>
          <p:cNvSpPr txBox="1"/>
          <p:nvPr/>
        </p:nvSpPr>
        <p:spPr>
          <a:xfrm>
            <a:off x="469425" y="1517900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Жуковский особенно внимательно пишет о любви, дружбе и разлуке. В его стихах личное чувство звучит тихо, но очень глубоко, как доверительный разговор с самим собой.
</a:t>
            </a:r>
            <a:endParaRPr lang="en-US" sz="957" dirty="0"/>
          </a:p>
        </p:txBody>
      </p:sp>
      <p:sp>
        <p:nvSpPr>
          <p:cNvPr id="5" name="Text 2"/>
          <p:cNvSpPr txBox="1"/>
          <p:nvPr/>
        </p:nvSpPr>
        <p:spPr>
          <a:xfrm>
            <a:off x="4822913" y="1517937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Важное место занимают память, мечта, одиночество и надежда. Поэт показывает, как воспоминание или ожидание меняют состояние души и помогают человеку пережить трудные минуты.
</a:t>
            </a:r>
            <a:endParaRPr lang="en-US" sz="957" dirty="0"/>
          </a:p>
        </p:txBody>
      </p:sp>
      <p:sp>
        <p:nvSpPr>
          <p:cNvPr id="6" name="Text 3"/>
          <p:cNvSpPr txBox="1"/>
          <p:nvPr/>
        </p:nvSpPr>
        <p:spPr>
          <a:xfrm>
            <a:off x="469375" y="3220375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Жуковского главное — не событие, а внутренний отклик на него. Его лирический герой вслушивается в себя и ищет духовное утешение, гармонию и смысл.
</a:t>
            </a:r>
            <a:endParaRPr lang="en-US" sz="957" dirty="0"/>
          </a:p>
        </p:txBody>
      </p:sp>
      <p:sp>
        <p:nvSpPr>
          <p:cNvPr id="7" name="Text 4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13522" y="0"/>
            <a:ext cx="3229756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3350" y="3566887"/>
            <a:ext cx="3851700" cy="113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как зеркало души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Картина природы часто совпадает с переживаниями человека. Спокойный пейзаж передаёт умиротворение, а сумерки или тишина помогают выразить тоску, ожидание и мечтательность.
</a:t>
            </a:r>
            <a:endParaRPr lang="en-US" sz="1057" dirty="0"/>
          </a:p>
        </p:txBody>
      </p:sp>
      <p:sp>
        <p:nvSpPr>
          <p:cNvPr id="5" name="Text 1"/>
          <p:cNvSpPr txBox="1"/>
          <p:nvPr/>
        </p:nvSpPr>
        <p:spPr>
          <a:xfrm>
            <a:off x="443350" y="2352976"/>
            <a:ext cx="3851700" cy="113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Пейзаж как настроение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Жуковского вечер, луна, туман, дорога или лес не просто описаны. Они сразу создают особое настроение и подсказывают читателю, что чувствует герой в этот момент.
</a:t>
            </a:r>
            <a:endParaRPr lang="en-US" sz="1057" dirty="0"/>
          </a:p>
        </p:txBody>
      </p:sp>
      <p:sp>
        <p:nvSpPr>
          <p:cNvPr id="6" name="Text 2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270000" y="270000"/>
            <a:ext cx="53760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Тишина пейзажа и движение чувства
</a:t>
            </a:r>
            <a:endParaRPr lang="en-US" sz="2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80770" y="1165600"/>
            <a:ext cx="4792160" cy="2982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8604000" cy="62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Жанры лирики Жуковского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74550" y="1581562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жанры помогают увидеть, как поэт соединял личное чувство, сюжет и музыкальность стиха.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270000" y="2690637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Лидируют элегия и баллада: именно через них Жуковский особенно ярко раскрыл свой романтический мир.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274550" y="4355850"/>
            <a:ext cx="3249000" cy="419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Условная учебная схема по материалам темы; данные отражают жанровую значимость в обзоре, а не статистику корпуса.
</a:t>
            </a:r>
            <a:endParaRPr lang="en-US" sz="757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78153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Элегия как главный жанр размышления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469425" y="1517900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Элегия у Жуковского обычно строится на тихой грусти и воспоминании. Она не спорит с жизнью, а словно прислушивается к ней и к собственному сердцу.
</a:t>
            </a:r>
            <a:endParaRPr lang="en-US" sz="957" dirty="0"/>
          </a:p>
        </p:txBody>
      </p:sp>
      <p:sp>
        <p:nvSpPr>
          <p:cNvPr id="6" name="Text 2"/>
          <p:cNvSpPr txBox="1"/>
          <p:nvPr/>
        </p:nvSpPr>
        <p:spPr>
          <a:xfrm>
            <a:off x="4822913" y="1517937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этом жанре особенно заметны плавный ритм, мягкая интонация и звучность строк. Стих кажется спокойным, но внутри него скрыто сильное чувство.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469375" y="3220375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Элегия помогает поэту говорить о быстротечности времени, утрате и памяти. Эти темы близки романтическому взгляду на человека, который живёт чувствами и раздумьем.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9" name="Text 5"/>
          <p:cNvSpPr txBox="1"/>
          <p:nvPr/>
        </p:nvSpPr>
        <p:spPr>
          <a:xfrm>
            <a:off x="4822913" y="3220388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элегию Жуковский показывает, что даже печаль может быть светлой. Она не разрушает душу, а помогает ей понять себя и сохранить внутреннюю глубину.
</a:t>
            </a:r>
            <a:endParaRPr lang="en-US" sz="957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02049" y="0"/>
            <a:ext cx="3239802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7265" y="2256588"/>
            <a:ext cx="3975600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этом стихотворении простой сельский пейзаж становится поводом для серьёзного размышления о человеческой жизни. Тишина кладбища подчёркивает мысль о памяти, равенстве людей и неизбежности конца.
</a:t>
            </a:r>
            <a:endParaRPr lang="en-US" sz="957" dirty="0"/>
          </a:p>
        </p:txBody>
      </p:sp>
      <p:sp>
        <p:nvSpPr>
          <p:cNvPr id="7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270000"/>
            <a:ext cx="54741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«Сельское кладбище» — ранняя и знаменитая элегия
</a:t>
            </a:r>
            <a:endParaRPr lang="en-US" sz="2000" dirty="0"/>
          </a:p>
        </p:txBody>
      </p:sp>
      <p:sp>
        <p:nvSpPr>
          <p:cNvPr id="9" name="Text 3"/>
          <p:cNvSpPr txBox="1"/>
          <p:nvPr/>
        </p:nvSpPr>
        <p:spPr>
          <a:xfrm>
            <a:off x="417265" y="3715325"/>
            <a:ext cx="3975600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Жуковский соединяет ночную картину с мягкой печалью и философским выводом. Благодаря этому элегия звучит не мрачно, а задумчиво и по-человечески утешительно.
</a:t>
            </a:r>
            <a:endParaRPr lang="en-US" sz="957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123" y="1426575"/>
            <a:ext cx="8603753" cy="33729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270000"/>
            <a:ext cx="8604000" cy="3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развивается лирическое переживание у Жуковского
</a:t>
            </a:r>
            <a:endParaRPr lang="en-US" sz="2000" dirty="0"/>
          </a:p>
        </p:txBody>
      </p:sp>
      <p:sp>
        <p:nvSpPr>
          <p:cNvPr id="4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70000" y="690550"/>
            <a:ext cx="8604000" cy="2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от наблюдения природы поэт приходит к философскому итогу.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4624" y="1377928"/>
            <a:ext cx="189000" cy="216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54451" y="1377928"/>
            <a:ext cx="162000" cy="216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38027" y="3204777"/>
            <a:ext cx="202200" cy="202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934351" y="3204778"/>
            <a:ext cx="202200" cy="2022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11" name="Text 1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Баллады Жуковского: тайна и нравственный смысл
</a:t>
            </a:r>
            <a:endParaRPr lang="en-US" sz="2000" dirty="0"/>
          </a:p>
        </p:txBody>
      </p:sp>
      <p:sp>
        <p:nvSpPr>
          <p:cNvPr id="12" name="Text 2"/>
          <p:cNvSpPr txBox="1"/>
          <p:nvPr/>
        </p:nvSpPr>
        <p:spPr>
          <a:xfrm>
            <a:off x="809625" y="1377925"/>
            <a:ext cx="2687700" cy="130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 и напряжение
</a:t>
            </a:r>
            <a:pPr algn="l" indent="0" marL="0">
              <a:lnSpc>
                <a:spcPct val="115000"/>
              </a:lnSpc>
              <a:buNone/>
            </a:pPr>
            <a:r>
              <a:rPr lang="en-US" sz="4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Баллада у Жуковского держит внимание читателя с первых строк. В ней всегда есть событие, испытание и момент, когда герой должен сделать важный выбор.
</a:t>
            </a:r>
            <a:endParaRPr lang="en-US" sz="1045" dirty="0"/>
          </a:p>
        </p:txBody>
      </p:sp>
      <p:sp>
        <p:nvSpPr>
          <p:cNvPr id="13" name="Text 3"/>
          <p:cNvSpPr txBox="1"/>
          <p:nvPr/>
        </p:nvSpPr>
        <p:spPr>
          <a:xfrm>
            <a:off x="4305900" y="1377925"/>
            <a:ext cx="2687700" cy="130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Таинственная атмосфера
</a:t>
            </a:r>
            <a:pPr algn="l" indent="0" marL="0">
              <a:lnSpc>
                <a:spcPct val="115000"/>
              </a:lnSpc>
              <a:buNone/>
            </a:pPr>
            <a:r>
              <a:rPr lang="en-US" sz="4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Ночь, сон, тревога и ожидание создают особое настроение. Благодаря этим образам баллада кажется загадочной, но остаётся понятной и близкой школьнику.
</a:t>
            </a:r>
            <a:endParaRPr lang="en-US" sz="1045" dirty="0"/>
          </a:p>
        </p:txBody>
      </p:sp>
      <p:sp>
        <p:nvSpPr>
          <p:cNvPr id="14" name="Text 4"/>
          <p:cNvSpPr txBox="1"/>
          <p:nvPr/>
        </p:nvSpPr>
        <p:spPr>
          <a:xfrm>
            <a:off x="809637" y="3197874"/>
            <a:ext cx="2687700" cy="130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чувств
</a:t>
            </a:r>
            <a:pPr algn="l" indent="0" marL="0">
              <a:lnSpc>
                <a:spcPct val="115000"/>
              </a:lnSpc>
              <a:buNone/>
            </a:pPr>
            <a:r>
              <a:rPr lang="en-US" sz="4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проходит через страх, сомнение или надежду. Именно в трудной ситуации раскрываются его вера, верность и внутренняя сила.
</a:t>
            </a:r>
            <a:endParaRPr lang="en-US" sz="1045" dirty="0"/>
          </a:p>
        </p:txBody>
      </p:sp>
      <p:sp>
        <p:nvSpPr>
          <p:cNvPr id="15" name="Text 5"/>
          <p:cNvSpPr txBox="1"/>
          <p:nvPr/>
        </p:nvSpPr>
        <p:spPr>
          <a:xfrm>
            <a:off x="4305900" y="3197875"/>
            <a:ext cx="2687700" cy="130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Нравственный урок
</a:t>
            </a:r>
            <a:pPr algn="l" indent="0" marL="0">
              <a:lnSpc>
                <a:spcPct val="115000"/>
              </a:lnSpc>
              <a:buNone/>
            </a:pPr>
            <a:r>
              <a:rPr lang="en-US" sz="4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 баллады не только завершает историю, но и подводит к выводу о добре, достоинстве и ответственности человека за свой выбор.
</a:t>
            </a:r>
            <a:endParaRPr lang="en-US" sz="1045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18588" y="0"/>
            <a:ext cx="3124274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65850" y="2643472"/>
            <a:ext cx="38517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«Светлане» тревожный сон, народные обычаи и зимний русский пейзаж соединяются в яркую и запоминающуюся историю. Читатель вместе с героиней проходит через страх и ожидание.
</a:t>
            </a:r>
            <a:endParaRPr lang="en-US" sz="957" dirty="0"/>
          </a:p>
        </p:txBody>
      </p:sp>
      <p:sp>
        <p:nvSpPr>
          <p:cNvPr id="6" name="Text 1"/>
          <p:cNvSpPr txBox="1"/>
          <p:nvPr/>
        </p:nvSpPr>
        <p:spPr>
          <a:xfrm>
            <a:off x="665850" y="3580872"/>
            <a:ext cx="38517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важен счастливый финал: он показывает, что вера и надежда сильнее ночного ужаса. Именно поэтому баллада так понравилась читателям XIX века и остаётся известной сегодня.
</a:t>
            </a:r>
            <a:endParaRPr lang="en-US" sz="957" dirty="0"/>
          </a:p>
        </p:txBody>
      </p:sp>
      <p:sp>
        <p:nvSpPr>
          <p:cNvPr id="7" name="Text 2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8" name="Text 3"/>
          <p:cNvSpPr txBox="1"/>
          <p:nvPr/>
        </p:nvSpPr>
        <p:spPr>
          <a:xfrm>
            <a:off x="270000" y="270000"/>
            <a:ext cx="54741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«Светлана» — самая известная баллада Жуковского
</a:t>
            </a:r>
            <a:endParaRPr lang="en-US" sz="2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000" y="1288814"/>
            <a:ext cx="4794300" cy="273557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27900" y="270000"/>
            <a:ext cx="32490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известные произведения Жуковского и их особенности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5625625" y="1581524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таблица показывает, как в самых известных текстах Жуковского сочетаются жанр, ведущая тема и ключевой образ.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5621075" y="2690599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Жуковский раскрывает разные стороны романтизма: от тихой личной грусти до патриотического чувства и исторической памяти.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270000" y="4721388"/>
            <a:ext cx="3561900" cy="152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2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Стихотворения В. А. Жуковского: «Сельское кладбище», «Вечер», «Светлана», «Море», «Певец во стане русских воинов».
</a:t>
            </a:r>
            <a:endParaRPr lang="en-US" sz="52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270000"/>
            <a:ext cx="78153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стиха: ритм, звук и интонация
</a:t>
            </a:r>
            <a:endParaRPr lang="en-US" sz="2000" dirty="0"/>
          </a:p>
        </p:txBody>
      </p:sp>
      <p:sp>
        <p:nvSpPr>
          <p:cNvPr id="4" name="Text 1"/>
          <p:cNvSpPr txBox="1"/>
          <p:nvPr/>
        </p:nvSpPr>
        <p:spPr>
          <a:xfrm>
            <a:off x="469425" y="1517900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Жуковский строит стих так, чтобы он звучал плавно и напевно. Мягкий ритм, повторяющиеся созвучия и спокойный темп помогают передать тихое размышление и душевную сосредоточенность.
</a:t>
            </a:r>
            <a:endParaRPr lang="en-US" sz="957" dirty="0"/>
          </a:p>
        </p:txBody>
      </p:sp>
      <p:sp>
        <p:nvSpPr>
          <p:cNvPr id="5" name="Text 2"/>
          <p:cNvSpPr txBox="1"/>
          <p:nvPr/>
        </p:nvSpPr>
        <p:spPr>
          <a:xfrm>
            <a:off x="4822913" y="1517937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часто использует повторы, обращения и восклицания. Благодаря этому речь становится живой и эмоциональной, а интонация напоминает не торопливый рассказ, а искреннее признание.
</a:t>
            </a:r>
            <a:endParaRPr lang="en-US" sz="957" dirty="0"/>
          </a:p>
        </p:txBody>
      </p:sp>
      <p:sp>
        <p:nvSpPr>
          <p:cNvPr id="6" name="Text 3"/>
          <p:cNvSpPr txBox="1"/>
          <p:nvPr/>
        </p:nvSpPr>
        <p:spPr>
          <a:xfrm>
            <a:off x="469375" y="3220375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Инверсия и особый порядок слов усиливают выразительность строки. Из-за этого стих Жуковского воспринимается почти как песня или тихий разговор человека с самим собой.
</a:t>
            </a:r>
            <a:endParaRPr lang="en-US" sz="957" dirty="0"/>
          </a:p>
        </p:txBody>
      </p:sp>
      <p:sp>
        <p:nvSpPr>
          <p:cNvPr id="7" name="Text 4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80770" y="1165600"/>
            <a:ext cx="4792160" cy="2982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8604000" cy="62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Повторяющиеся образы в лирике Жуковского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74550" y="1581562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мотивы не просто украшают стихи: они помогают поэту показать, как внешняя картина мира переходит во внутреннее переживание.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270000" y="2690637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Жуковский обращается к природе, сну и ночи: именно через них он передаёт настроение, размышление и надежду.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274550" y="4355850"/>
            <a:ext cx="3249000" cy="419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Стихотворения В. А. Жуковского; частотное тематическое наблюдение по лирике поэта.
</a:t>
            </a:r>
            <a:endParaRPr lang="en-US" sz="757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Переводы и влияние на русскую поэзию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1694050"/>
            <a:ext cx="2400600" cy="136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переводческой работы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Жуковский обращается к немецкой и английской поэзии, переводит и перерабатывает тексты. Он знакомит русскую литературу с новыми романтическими интонациями и образами.
</a:t>
            </a:r>
            <a:endParaRPr lang="en-US" sz="1057" dirty="0"/>
          </a:p>
        </p:txBody>
      </p:sp>
      <p:sp>
        <p:nvSpPr>
          <p:cNvPr id="9" name="Text 3"/>
          <p:cNvSpPr txBox="1"/>
          <p:nvPr/>
        </p:nvSpPr>
        <p:spPr>
          <a:xfrm>
            <a:off x="3003550" y="1694050"/>
            <a:ext cx="2400600" cy="136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Собственный романтический стиль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основе переводов поэт вырабатывает мягкую, музыкальную лирику. Его стихи помогают русской поэзии перейти от книжной торжественности к личному чувству и задумчивости.
</a:t>
            </a:r>
            <a:endParaRPr lang="en-US" sz="1057" dirty="0"/>
          </a:p>
        </p:txBody>
      </p:sp>
      <p:sp>
        <p:nvSpPr>
          <p:cNvPr id="10" name="Text 4"/>
          <p:cNvSpPr txBox="1"/>
          <p:nvPr/>
        </p:nvSpPr>
        <p:spPr>
          <a:xfrm>
            <a:off x="5737100" y="1694050"/>
            <a:ext cx="2400600" cy="136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на поэтов XIX века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Жуковский становится наставником Пушкина и важным ориентиром для Лермонтова, Тютчева и других авторов. Его опыт расширяет выразительные возможности русской лирики.
</a:t>
            </a:r>
            <a:endParaRPr lang="en-US" sz="1057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30987" y="0"/>
            <a:ext cx="4711526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6200" y="270000"/>
            <a:ext cx="38517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Лирический герой Жуковского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88750" y="3559629"/>
            <a:ext cx="3481200" cy="113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Стремление к гармонии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герой часто переживает разлуку, утрату или мечту о недостижимом. Но даже в печали он ищет внутренний порядок, утешение и духовную гармонию.
</a:t>
            </a:r>
            <a:endParaRPr lang="en-US" sz="1057" dirty="0"/>
          </a:p>
        </p:txBody>
      </p:sp>
      <p:sp>
        <p:nvSpPr>
          <p:cNvPr id="7" name="Text 3"/>
          <p:cNvSpPr txBox="1"/>
          <p:nvPr/>
        </p:nvSpPr>
        <p:spPr>
          <a:xfrm>
            <a:off x="288750" y="2273275"/>
            <a:ext cx="3481200" cy="105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Одинокий и тонко чувствующий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Лирический герой Жуковского редко бывает шумным или резким. Он внимателен к тишине, природе и воспоминаниям. Его чувства глубоки, но выражены спокойно и сдержанно.
</a:t>
            </a:r>
            <a:endParaRPr lang="en-US" sz="1057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079704" y="919100"/>
            <a:ext cx="4984791" cy="2037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8604000" cy="4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жанров в поэзии Жуковского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83838" y="3711102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увидеть, чем жанры Жуковского различаются по теме, настроению и способу выражения чувства.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5111162" y="3686502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Жуковский свободно работает с разными жанрами, но в каждом сохраняет личную интонацию, музыкальность и внимание к внутреннему миру человека.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783850" y="3149788"/>
            <a:ext cx="3561900" cy="152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Поэтические тексты В. А. Жуковского и их жанровые особенности.
</a:t>
            </a:r>
            <a:endParaRPr lang="en-US" sz="757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123" y="1426575"/>
            <a:ext cx="8603753" cy="33729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270000"/>
            <a:ext cx="8604000" cy="3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личного чувства к общечеловеческому смыслу
</a:t>
            </a:r>
            <a:endParaRPr lang="en-US" sz="2000" dirty="0"/>
          </a:p>
        </p:txBody>
      </p:sp>
      <p:sp>
        <p:nvSpPr>
          <p:cNvPr id="4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70000" y="690550"/>
            <a:ext cx="8604000" cy="2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в лирике Жуковского частное переживание превращается в философское размышление.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000" y="1687025"/>
            <a:ext cx="324000" cy="324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12728" y="1675625"/>
            <a:ext cx="303450" cy="346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34506" y="1705025"/>
            <a:ext cx="324000" cy="28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66544" y="1719425"/>
            <a:ext cx="324000" cy="259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198606" y="1705025"/>
            <a:ext cx="324000" cy="28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лирика Жуковского важна для школьного чтения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2366023"/>
            <a:ext cx="1675500" cy="15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чувств
</a:t>
            </a:r>
            <a:pPr algn="l" indent="0" marL="0">
              <a:lnSpc>
                <a:spcPct val="115000"/>
              </a:lnSpc>
              <a:buNone/>
            </a:pPr>
            <a:r>
              <a:rPr lang="en-US" sz="1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Стихи Жуковского учат замечать тонкие переживания: радость, тревогу, надежду и печаль. Это помогает лучше понимать себя и других людей.
</a:t>
            </a:r>
            <a:endParaRPr lang="en-US" sz="957" dirty="0"/>
          </a:p>
        </p:txBody>
      </p:sp>
      <p:sp>
        <p:nvSpPr>
          <p:cNvPr id="10" name="Text 3"/>
          <p:cNvSpPr txBox="1"/>
          <p:nvPr/>
        </p:nvSpPr>
        <p:spPr>
          <a:xfrm>
            <a:off x="2002462" y="2366023"/>
            <a:ext cx="1675500" cy="15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Красота природы
</a:t>
            </a:r>
            <a:pPr algn="l" indent="0" marL="0">
              <a:lnSpc>
                <a:spcPct val="115000"/>
              </a:lnSpc>
              <a:buNone/>
            </a:pPr>
            <a:r>
              <a:rPr lang="en-US" sz="1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его лирике природа не просто фон, а часть настроения. Читатель видит, как вечер, море или дорога помогают передать состояние души.
</a:t>
            </a:r>
            <a:endParaRPr lang="en-US" sz="957" dirty="0"/>
          </a:p>
        </p:txBody>
      </p:sp>
      <p:sp>
        <p:nvSpPr>
          <p:cNvPr id="11" name="Text 4"/>
          <p:cNvSpPr txBox="1"/>
          <p:nvPr/>
        </p:nvSpPr>
        <p:spPr>
          <a:xfrm>
            <a:off x="3734500" y="2366023"/>
            <a:ext cx="1675500" cy="15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Ясный и выразительный язык
</a:t>
            </a:r>
            <a:pPr algn="l" indent="0" marL="0">
              <a:lnSpc>
                <a:spcPct val="115000"/>
              </a:lnSpc>
              <a:buNone/>
            </a:pPr>
            <a:r>
              <a:rPr lang="en-US" sz="1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Жуковский показывает, насколько богат и музыкален русский язык. Его тексты полезны для чтения вслух и для развития чувства слова.
</a:t>
            </a:r>
            <a:endParaRPr lang="en-US" sz="957" dirty="0"/>
          </a:p>
        </p:txBody>
      </p:sp>
      <p:sp>
        <p:nvSpPr>
          <p:cNvPr id="12" name="Text 5"/>
          <p:cNvSpPr txBox="1"/>
          <p:nvPr/>
        </p:nvSpPr>
        <p:spPr>
          <a:xfrm>
            <a:off x="5466559" y="2366023"/>
            <a:ext cx="1675500" cy="15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Нравственный смысл
</a:t>
            </a:r>
            <a:pPr algn="l" indent="0" marL="0">
              <a:lnSpc>
                <a:spcPct val="115000"/>
              </a:lnSpc>
              <a:buNone/>
            </a:pPr>
            <a:r>
              <a:rPr lang="en-US" sz="1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многих стихах есть важный вывод о доброте, вере, терпении и достоинстве. Поэтому они помогают говорить с подростками о важных жизненных ценностях.
</a:t>
            </a:r>
            <a:endParaRPr lang="en-US" sz="957" dirty="0"/>
          </a:p>
        </p:txBody>
      </p:sp>
      <p:sp>
        <p:nvSpPr>
          <p:cNvPr id="13" name="Text 6"/>
          <p:cNvSpPr txBox="1"/>
          <p:nvPr/>
        </p:nvSpPr>
        <p:spPr>
          <a:xfrm>
            <a:off x="7198621" y="2366023"/>
            <a:ext cx="1675500" cy="15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 романтизмом
</a:t>
            </a:r>
            <a:pPr algn="l" indent="0" marL="0">
              <a:lnSpc>
                <a:spcPct val="115000"/>
              </a:lnSpc>
              <a:buNone/>
            </a:pPr>
            <a:r>
              <a:rPr lang="en-US" sz="1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Лирика Жуковского знакомит школьников с романтизмом через понятные образы сна, дороги, памяти и мечты. Это делает эпоху ближе и интереснее.
</a:t>
            </a:r>
            <a:endParaRPr lang="en-US" sz="957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78153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черты поэтики Жуковского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469425" y="1517900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стихи звучат особенно мягко и музыкально. Ритм, повторы и плавные интонации создают ощущение тихой песни, в которой главное — не событие, а настроение.
</a:t>
            </a:r>
            <a:endParaRPr lang="en-US" sz="957" dirty="0"/>
          </a:p>
        </p:txBody>
      </p:sp>
      <p:sp>
        <p:nvSpPr>
          <p:cNvPr id="6" name="Text 2"/>
          <p:cNvSpPr txBox="1"/>
          <p:nvPr/>
        </p:nvSpPr>
        <p:spPr>
          <a:xfrm>
            <a:off x="4822913" y="1517937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Жуковский любит романтические пейзажи: вечер, луну, дорогу, море, тишину. Природа у него всегда связана с внутренней жизнью героя и его переживаниями.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469375" y="3220375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поэта важны память, сон, мечта и надежда. Эти мотивы помогают показать тонкие движения души и сделать лирику глубокой и узнаваемой.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9" name="Text 5"/>
          <p:cNvSpPr txBox="1"/>
          <p:nvPr/>
        </p:nvSpPr>
        <p:spPr>
          <a:xfrm>
            <a:off x="4822913" y="3220375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придаёт стихам высокий нравственный смысл. Даже в печали его поэзия не разрушает, а утешает и помогает увидеть гармонию мира.
</a:t>
            </a:r>
            <a:endParaRPr lang="en-US" sz="957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89625" y="1084998"/>
            <a:ext cx="7012800" cy="1392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Жуковский: поэт тихой красоты и внутренней гармонии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289625" y="2690125"/>
            <a:ext cx="4487100" cy="13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Лирика Жуковского учит видеть в природе, памяти и мечте отражение человеческой души. Его стихи звучат мягко, но оставляют глубокое впечатление и помогают лучше понимать чувства человека.
</a:t>
            </a:r>
            <a:endParaRPr lang="en-US" sz="1057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2026-05-23T03:25:19Z</dcterms:created>
  <dcterms:modified xsi:type="dcterms:W3CDTF">2026-05-23T03:25:19Z</dcterms:modified>
</cp:coreProperties>
</file>