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jpe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slideLayout" Target="../slideLayouts/slideLayout1.xml"/><Relationship Id="rId5"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image" Target="../media/image-4-8.png"/><Relationship Id="rId9" Type="http://schemas.openxmlformats.org/officeDocument/2006/relationships/slideLayout" Target="../slideLayouts/slideLayout1.xml"/><Relationship Id="rId10"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jpeg"/><Relationship Id="rId2" Type="http://schemas.openxmlformats.org/officeDocument/2006/relationships/image" Target="../media/image-9-2.jpeg"/><Relationship Id="rId3" Type="http://schemas.openxmlformats.org/officeDocument/2006/relationships/image" Target="../media/image-9-3.jpe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slideLayout" Target="../slideLayouts/slideLayout1.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jpe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image" Target="../media/image-13-8.png"/><Relationship Id="rId9" Type="http://schemas.openxmlformats.org/officeDocument/2006/relationships/slideLayout" Target="../slideLayouts/slideLayout1.xml"/><Relationship Id="rId10"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jpeg"/><Relationship Id="rId3" Type="http://schemas.openxmlformats.org/officeDocument/2006/relationships/image" Target="../media/image-15-3.png"/><Relationship Id="rId4" Type="http://schemas.openxmlformats.org/officeDocument/2006/relationships/image" Target="../media/image-15-4.jpeg"/><Relationship Id="rId5" Type="http://schemas.openxmlformats.org/officeDocument/2006/relationships/image" Target="../media/image-15-5.png"/><Relationship Id="rId6" Type="http://schemas.openxmlformats.org/officeDocument/2006/relationships/slideLayout" Target="../slideLayouts/slideLayout1.xml"/><Relationship Id="rId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slideLayout" Target="../slideLayouts/slideLayout1.xml"/><Relationship Id="rId3"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jpe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271375" y="878965"/>
            <a:ext cx="3661200" cy="361472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16925" y="729250"/>
            <a:ext cx="3750300" cy="4077900"/>
          </a:xfrm>
          <a:prstGeom prst="rect">
            <a:avLst/>
          </a:prstGeom>
          <a:noFill/>
          <a:ln/>
        </p:spPr>
        <p:txBody>
          <a:bodyPr wrap="square" lIns="0" tIns="0" rIns="0" bIns="0" rtlCol="0" anchor="ctr"/>
          <a:lstStyle/>
          <a:p>
            <a:pPr algn="l" indent="0" marL="0">
              <a:lnSpc>
                <a:spcPct val="100000"/>
              </a:lnSpc>
              <a:buNone/>
            </a:pPr>
            <a:r>
              <a:rPr lang="en-US" sz="3800" dirty="0">
                <a:solidFill>
                  <a:srgbClr val="FFFFFF"/>
                </a:solidFill>
                <a:latin typeface="Arial" pitchFamily="34" charset="0"/>
                <a:ea typeface="Arial" pitchFamily="34" charset="-122"/>
                <a:cs typeface="Arial" pitchFamily="34" charset="-120"/>
              </a:rPr>
              <a:t>А. Неверов «Жучка»: урок о доброте и заботе
</a:t>
            </a:r>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История о Жучке учит замечать слабого, жалеть и беречь живое существо.
</a:t>
            </a:r>
            <a:endParaRPr lang="en-US" sz="3800" dirty="0"/>
          </a:p>
        </p:txBody>
      </p:sp>
      <p:sp>
        <p:nvSpPr>
          <p:cNvPr id="5" name="Text 1"/>
          <p:cNvSpPr txBox="1"/>
          <p:nvPr/>
        </p:nvSpPr>
        <p:spPr>
          <a:xfrm>
            <a:off x="416925" y="256225"/>
            <a:ext cx="3750300" cy="2838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271545" y="0"/>
            <a:ext cx="4872261"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06750" y="1631075"/>
            <a:ext cx="3877500" cy="2789100"/>
          </a:xfrm>
          <a:prstGeom prst="rect">
            <a:avLst/>
          </a:prstGeom>
          <a:noFill/>
          <a:ln/>
        </p:spPr>
        <p:txBody>
          <a:bodyPr wrap="square" lIns="0" tIns="0" rIns="0" bIns="0" rtlCol="0" anchor="t"/>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Александр Неверов писал о деревне, детях и простых людях. Его рассказы показывают, как важно быть внимательным к чужой беде и уметь различать добрый поступок и жестокий.
</a:t>
            </a:r>
            <a:endParaRPr lang="en-US" sz="1600" dirty="0"/>
          </a:p>
        </p:txBody>
      </p:sp>
      <p:sp>
        <p:nvSpPr>
          <p:cNvPr id="5" name="Text 1"/>
          <p:cNvSpPr txBox="1"/>
          <p:nvPr/>
        </p:nvSpPr>
        <p:spPr>
          <a:xfrm>
            <a:off x="306750" y="311075"/>
            <a:ext cx="3877500" cy="1228800"/>
          </a:xfrm>
          <a:prstGeom prst="rect">
            <a:avLst/>
          </a:prstGeom>
          <a:noFill/>
          <a:ln/>
        </p:spPr>
        <p:txBody>
          <a:bodyPr wrap="square" lIns="0" tIns="0" rIns="0" bIns="0" rtlCol="0" anchor="t"/>
          <a:lstStyle/>
          <a:p>
            <a:pPr algn="l" indent="0" marL="0">
              <a:lnSpc>
                <a:spcPct val="100000"/>
              </a:lnSpc>
              <a:buNone/>
            </a:pPr>
            <a:r>
              <a:rPr lang="en-US" sz="2600" dirty="0">
                <a:solidFill>
                  <a:srgbClr val="FFFFFF"/>
                </a:solidFill>
                <a:latin typeface="Arial" pitchFamily="34" charset="0"/>
                <a:ea typeface="Arial" pitchFamily="34" charset="-122"/>
                <a:cs typeface="Arial" pitchFamily="34" charset="-120"/>
              </a:rPr>
              <a:t>Александр Неверов и его мир
</a:t>
            </a:r>
            <a:endParaRPr lang="en-US" sz="2600" dirty="0"/>
          </a:p>
        </p:txBody>
      </p:sp>
      <p:sp>
        <p:nvSpPr>
          <p:cNvPr id="6" name="Text 2"/>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2</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123" y="0"/>
            <a:ext cx="5133454"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224425" y="1945851"/>
            <a:ext cx="3586200" cy="1162200"/>
          </a:xfrm>
          <a:prstGeom prst="rect">
            <a:avLst/>
          </a:prstGeom>
          <a:noFill/>
          <a:ln/>
        </p:spPr>
        <p:txBody>
          <a:bodyPr wrap="square" lIns="0" tIns="0" rIns="0" bIns="0" rtlCol="0" anchor="b"/>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Кто такая Жучка
</a:t>
            </a:r>
            <a:pPr algn="l" indent="0" marL="0">
              <a:lnSpc>
                <a:spcPct val="100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Жучка — не просто собака, а героиня, вокруг которой разворачивается действие. Читатель сразу видит в ней живое, доверчивое существо с непростой судьбой.
</a:t>
            </a:r>
            <a:endParaRPr lang="en-US" sz="1500" dirty="0"/>
          </a:p>
        </p:txBody>
      </p:sp>
      <p:sp>
        <p:nvSpPr>
          <p:cNvPr id="6" name="Text 1"/>
          <p:cNvSpPr txBox="1"/>
          <p:nvPr/>
        </p:nvSpPr>
        <p:spPr>
          <a:xfrm>
            <a:off x="5213000" y="311075"/>
            <a:ext cx="3597900" cy="1456500"/>
          </a:xfrm>
          <a:prstGeom prst="rect">
            <a:avLst/>
          </a:prstGeom>
          <a:noFill/>
          <a:ln/>
        </p:spPr>
        <p:txBody>
          <a:bodyPr wrap="square" lIns="0" tIns="0" rIns="0" bIns="0" rtlCol="0" anchor="t"/>
          <a:lstStyle/>
          <a:p>
            <a:pPr algn="l" indent="0" marL="0">
              <a:lnSpc>
                <a:spcPct val="100000"/>
              </a:lnSpc>
              <a:buNone/>
            </a:pPr>
            <a:r>
              <a:rPr lang="en-US" sz="2600" dirty="0">
                <a:solidFill>
                  <a:srgbClr val="FFFFFF"/>
                </a:solidFill>
                <a:latin typeface="Arial" pitchFamily="34" charset="0"/>
                <a:ea typeface="Arial" pitchFamily="34" charset="-122"/>
                <a:cs typeface="Arial" pitchFamily="34" charset="-120"/>
              </a:rPr>
              <a:t>Жучка — сердечный центр истории
</a:t>
            </a:r>
            <a:endParaRPr lang="en-US" sz="2600" dirty="0"/>
          </a:p>
        </p:txBody>
      </p:sp>
      <p:sp>
        <p:nvSpPr>
          <p:cNvPr id="7" name="Text 2"/>
          <p:cNvSpPr txBox="1"/>
          <p:nvPr/>
        </p:nvSpPr>
        <p:spPr>
          <a:xfrm>
            <a:off x="8460225" y="4685300"/>
            <a:ext cx="350400" cy="338700"/>
          </a:xfrm>
          <a:prstGeom prst="rect">
            <a:avLst/>
          </a:prstGeom>
          <a:noFill/>
          <a:ln/>
        </p:spPr>
        <p:txBody>
          <a:bodyPr wrap="square" lIns="0" tIns="0" rIns="0" bIns="0" rtlCol="0" anchor="ctr"/>
          <a:lstStyle/>
          <a:p>
            <a:pPr algn="r" indent="0" marL="0">
              <a:lnSpc>
                <a:spcPct val="100000"/>
              </a:lnSpc>
              <a:buNone/>
            </a:pPr>
            <a:r>
              <a:rPr lang="en-US" sz="1800" dirty="0">
                <a:solidFill>
                  <a:srgbClr val="FFFFFF"/>
                </a:solidFill>
                <a:latin typeface="Arial" pitchFamily="34" charset="0"/>
                <a:ea typeface="Arial" pitchFamily="34" charset="-122"/>
                <a:cs typeface="Arial" pitchFamily="34" charset="-120"/>
              </a:rPr>
              <a:t>3</a:t>
            </a:r>
            <a:endParaRPr lang="en-US" sz="1800" dirty="0"/>
          </a:p>
        </p:txBody>
      </p:sp>
      <p:sp>
        <p:nvSpPr>
          <p:cNvPr id="8" name="Text 3"/>
          <p:cNvSpPr txBox="1"/>
          <p:nvPr/>
        </p:nvSpPr>
        <p:spPr>
          <a:xfrm>
            <a:off x="5224425" y="3445835"/>
            <a:ext cx="3586200" cy="1162200"/>
          </a:xfrm>
          <a:prstGeom prst="rect">
            <a:avLst/>
          </a:prstGeom>
          <a:noFill/>
          <a:ln/>
        </p:spPr>
        <p:txBody>
          <a:bodyPr wrap="square" lIns="0" tIns="0" rIns="0" bIns="0" rtlCol="0" anchor="t"/>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Почему ей сочувствуют
</a:t>
            </a:r>
            <a:pPr algn="l" indent="0" marL="0">
              <a:lnSpc>
                <a:spcPct val="100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Её тихое терпение и зависимость от людей вызывают жалость и желание помочь. Именно поэтому образ Жучки запоминается и остаётся очень близким младшему читателю.
</a:t>
            </a:r>
            <a:endParaRPr lang="en-US" sz="15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18945" y="1328222"/>
            <a:ext cx="213008" cy="18934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773320" y="1319944"/>
            <a:ext cx="180159" cy="205896"/>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18945" y="3124033"/>
            <a:ext cx="213008" cy="170407"/>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4760451" y="3106289"/>
            <a:ext cx="205896" cy="205896"/>
          </a:xfrm>
          <a:prstGeom prst="rect">
            <a:avLst/>
          </a:prstGeom>
        </p:spPr>
      </p:pic>
      <p:sp>
        <p:nvSpPr>
          <p:cNvPr id="10" name="Text 0"/>
          <p:cNvSpPr txBox="1"/>
          <p:nvPr/>
        </p:nvSpPr>
        <p:spPr>
          <a:xfrm>
            <a:off x="306750" y="311075"/>
            <a:ext cx="8503800" cy="6867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Где разворачиваются события
</a:t>
            </a:r>
            <a:endParaRPr lang="en-US" sz="2800" dirty="0"/>
          </a:p>
        </p:txBody>
      </p:sp>
      <p:sp>
        <p:nvSpPr>
          <p:cNvPr id="11" name="Text 1"/>
          <p:cNvSpPr txBox="1"/>
          <p:nvPr/>
        </p:nvSpPr>
        <p:spPr>
          <a:xfrm>
            <a:off x="8460150" y="4666150"/>
            <a:ext cx="350400" cy="338700"/>
          </a:xfrm>
          <a:prstGeom prst="rect">
            <a:avLst/>
          </a:prstGeom>
          <a:noFill/>
          <a:ln/>
        </p:spPr>
        <p:txBody>
          <a:bodyPr wrap="square" lIns="0" tIns="0" rIns="0" bIns="0" rtlCol="0" anchor="ctr"/>
          <a:lstStyle/>
          <a:p>
            <a:pPr algn="r" indent="0" marL="0">
              <a:lnSpc>
                <a:spcPct val="100000"/>
              </a:lnSpc>
              <a:buNone/>
            </a:pPr>
            <a:r>
              <a:rPr lang="en-US" sz="1800" dirty="0">
                <a:solidFill>
                  <a:srgbClr val="FFFFFF"/>
                </a:solidFill>
                <a:latin typeface="Arial" pitchFamily="34" charset="0"/>
                <a:ea typeface="Arial" pitchFamily="34" charset="-122"/>
                <a:cs typeface="Arial" pitchFamily="34" charset="-120"/>
              </a:rPr>
              <a:t>4</a:t>
            </a:r>
            <a:endParaRPr lang="en-US" sz="1800" dirty="0"/>
          </a:p>
        </p:txBody>
      </p:sp>
      <p:sp>
        <p:nvSpPr>
          <p:cNvPr id="12" name="Text 2"/>
          <p:cNvSpPr txBox="1"/>
          <p:nvPr/>
        </p:nvSpPr>
        <p:spPr>
          <a:xfrm>
            <a:off x="740400" y="1319950"/>
            <a:ext cx="3307645" cy="1185587"/>
          </a:xfrm>
          <a:prstGeom prst="rect">
            <a:avLst/>
          </a:prstGeom>
          <a:noFill/>
          <a:ln/>
        </p:spPr>
        <p:txBody>
          <a:bodyPr wrap="square" lIns="0" tIns="0" rIns="0" bIns="0" rtlCol="0" anchor="t"/>
          <a:lstStyle/>
          <a:p>
            <a:pPr algn="l" indent="0" marL="0">
              <a:lnSpc>
                <a:spcPct val="100000"/>
              </a:lnSpc>
              <a:buNone/>
            </a:pPr>
            <a:r>
              <a:rPr lang="en-US" sz="1423" b="1" dirty="0">
                <a:solidFill>
                  <a:srgbClr val="FFFFFF"/>
                </a:solidFill>
                <a:latin typeface="Arial" pitchFamily="34" charset="0"/>
                <a:ea typeface="Arial" pitchFamily="34" charset="-122"/>
                <a:cs typeface="Arial" pitchFamily="34" charset="-120"/>
              </a:rPr>
              <a:t>Дом
</a:t>
            </a:r>
            <a:pPr algn="l" indent="0" marL="0">
              <a:lnSpc>
                <a:spcPct val="100000"/>
              </a:lnSpc>
              <a:buNone/>
            </a:pPr>
            <a:r>
              <a:rPr lang="en-US" sz="68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48" dirty="0">
                <a:solidFill>
                  <a:srgbClr val="FFFFFF"/>
                </a:solidFill>
                <a:latin typeface="Arial" pitchFamily="34" charset="0"/>
                <a:ea typeface="Arial" pitchFamily="34" charset="-122"/>
                <a:cs typeface="Arial" pitchFamily="34" charset="-120"/>
              </a:rPr>
              <a:t>Обычный деревенский дом помогает представить повседневную жизнь героев. В такой обстановке каждый поступок сразу заметен и звучит особенно правдиво.
</a:t>
            </a:r>
            <a:endParaRPr lang="en-US" sz="1423" dirty="0"/>
          </a:p>
        </p:txBody>
      </p:sp>
      <p:sp>
        <p:nvSpPr>
          <p:cNvPr id="13" name="Text 3"/>
          <p:cNvSpPr txBox="1"/>
          <p:nvPr/>
        </p:nvSpPr>
        <p:spPr>
          <a:xfrm>
            <a:off x="5078353" y="1319950"/>
            <a:ext cx="3307645" cy="1185587"/>
          </a:xfrm>
          <a:prstGeom prst="rect">
            <a:avLst/>
          </a:prstGeom>
          <a:noFill/>
          <a:ln/>
        </p:spPr>
        <p:txBody>
          <a:bodyPr wrap="square" lIns="0" tIns="0" rIns="0" bIns="0" rtlCol="0" anchor="t"/>
          <a:lstStyle/>
          <a:p>
            <a:pPr algn="l" indent="0" marL="0">
              <a:lnSpc>
                <a:spcPct val="100000"/>
              </a:lnSpc>
              <a:buNone/>
            </a:pPr>
            <a:r>
              <a:rPr lang="en-US" sz="1423" b="1" dirty="0">
                <a:solidFill>
                  <a:srgbClr val="FFFFFF"/>
                </a:solidFill>
                <a:latin typeface="Arial" pitchFamily="34" charset="0"/>
                <a:ea typeface="Arial" pitchFamily="34" charset="-122"/>
                <a:cs typeface="Arial" pitchFamily="34" charset="-120"/>
              </a:rPr>
              <a:t>Двор и хозяйство
</a:t>
            </a:r>
            <a:pPr algn="l" indent="0" marL="0">
              <a:lnSpc>
                <a:spcPct val="100000"/>
              </a:lnSpc>
              <a:buNone/>
            </a:pPr>
            <a:r>
              <a:rPr lang="en-US" sz="68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48" dirty="0">
                <a:solidFill>
                  <a:srgbClr val="FFFFFF"/>
                </a:solidFill>
                <a:latin typeface="Arial" pitchFamily="34" charset="0"/>
                <a:ea typeface="Arial" pitchFamily="34" charset="-122"/>
                <a:cs typeface="Arial" pitchFamily="34" charset="-120"/>
              </a:rPr>
              <a:t>Двор, хозяйственные дела и простая работа создают знакомую детям картину. Здесь легко увидеть, как люди относятся к живому существу рядом с собой.
</a:t>
            </a:r>
            <a:endParaRPr lang="en-US" sz="1423" dirty="0"/>
          </a:p>
        </p:txBody>
      </p:sp>
      <p:sp>
        <p:nvSpPr>
          <p:cNvPr id="14" name="Text 4"/>
          <p:cNvSpPr txBox="1"/>
          <p:nvPr/>
        </p:nvSpPr>
        <p:spPr>
          <a:xfrm>
            <a:off x="740400" y="3106295"/>
            <a:ext cx="3307645" cy="1185587"/>
          </a:xfrm>
          <a:prstGeom prst="rect">
            <a:avLst/>
          </a:prstGeom>
          <a:noFill/>
          <a:ln/>
        </p:spPr>
        <p:txBody>
          <a:bodyPr wrap="square" lIns="0" tIns="0" rIns="0" bIns="0" rtlCol="0" anchor="t"/>
          <a:lstStyle/>
          <a:p>
            <a:pPr algn="l" indent="0" marL="0">
              <a:lnSpc>
                <a:spcPct val="100000"/>
              </a:lnSpc>
              <a:buNone/>
            </a:pPr>
            <a:r>
              <a:rPr lang="en-US" sz="1423" b="1" dirty="0">
                <a:solidFill>
                  <a:srgbClr val="FFFFFF"/>
                </a:solidFill>
                <a:latin typeface="Arial" pitchFamily="34" charset="0"/>
                <a:ea typeface="Arial" pitchFamily="34" charset="-122"/>
                <a:cs typeface="Arial" pitchFamily="34" charset="-120"/>
              </a:rPr>
              <a:t>Деревенский уклад
</a:t>
            </a:r>
            <a:pPr algn="l" indent="0" marL="0">
              <a:lnSpc>
                <a:spcPct val="100000"/>
              </a:lnSpc>
              <a:buNone/>
            </a:pPr>
            <a:r>
              <a:rPr lang="en-US" sz="68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48" dirty="0">
                <a:solidFill>
                  <a:srgbClr val="FFFFFF"/>
                </a:solidFill>
                <a:latin typeface="Arial" pitchFamily="34" charset="0"/>
                <a:ea typeface="Arial" pitchFamily="34" charset="-122"/>
                <a:cs typeface="Arial" pitchFamily="34" charset="-120"/>
              </a:rPr>
              <a:t>Деревенская жизнь в рассказе без украшений и сложностей. Она делает историю понятной: всё важное происходит на виду, среди привычных забот.
</a:t>
            </a:r>
            <a:endParaRPr lang="en-US" sz="1423" dirty="0"/>
          </a:p>
        </p:txBody>
      </p:sp>
      <p:sp>
        <p:nvSpPr>
          <p:cNvPr id="15" name="Text 5"/>
          <p:cNvSpPr txBox="1"/>
          <p:nvPr/>
        </p:nvSpPr>
        <p:spPr>
          <a:xfrm>
            <a:off x="5078353" y="3106295"/>
            <a:ext cx="3307645" cy="1185587"/>
          </a:xfrm>
          <a:prstGeom prst="rect">
            <a:avLst/>
          </a:prstGeom>
          <a:noFill/>
          <a:ln/>
        </p:spPr>
        <p:txBody>
          <a:bodyPr wrap="square" lIns="0" tIns="0" rIns="0" bIns="0" rtlCol="0" anchor="t"/>
          <a:lstStyle/>
          <a:p>
            <a:pPr algn="l" indent="0" marL="0">
              <a:lnSpc>
                <a:spcPct val="100000"/>
              </a:lnSpc>
              <a:buNone/>
            </a:pPr>
            <a:r>
              <a:rPr lang="en-US" sz="1423" b="1" dirty="0">
                <a:solidFill>
                  <a:srgbClr val="FFFFFF"/>
                </a:solidFill>
                <a:latin typeface="Arial" pitchFamily="34" charset="0"/>
                <a:ea typeface="Arial" pitchFamily="34" charset="-122"/>
                <a:cs typeface="Arial" pitchFamily="34" charset="-120"/>
              </a:rPr>
              <a:t>Рядом с людьми
</a:t>
            </a:r>
            <a:pPr algn="l" indent="0" marL="0">
              <a:lnSpc>
                <a:spcPct val="100000"/>
              </a:lnSpc>
              <a:buNone/>
            </a:pPr>
            <a:r>
              <a:rPr lang="en-US" sz="68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48" dirty="0">
                <a:solidFill>
                  <a:srgbClr val="FFFFFF"/>
                </a:solidFill>
                <a:latin typeface="Arial" pitchFamily="34" charset="0"/>
                <a:ea typeface="Arial" pitchFamily="34" charset="-122"/>
                <a:cs typeface="Arial" pitchFamily="34" charset="-120"/>
              </a:rPr>
              <a:t>Жучка живёт там, где человек постоянно рядом с животным. Поэтому особенно ясно видно, как ласка или грубость меняют настроение и судьбу собаки.
</a:t>
            </a:r>
            <a:endParaRPr lang="en-US" sz="1423"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7102925" y="1235375"/>
            <a:ext cx="1707600" cy="1660800"/>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Интерес к судьбе собаки
</a:t>
            </a:r>
            <a:pPr algn="l" indent="0" marL="0">
              <a:lnSpc>
                <a:spcPct val="100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Тон рассказа меняется, и хочется узнать, что будет дальше. Так простое начало удерживает внимание и готовит к главному переживанию.
</a:t>
            </a:r>
            <a:endParaRPr lang="en-US" sz="1300" dirty="0"/>
          </a:p>
        </p:txBody>
      </p:sp>
      <p:sp>
        <p:nvSpPr>
          <p:cNvPr id="7" name="Text 1"/>
          <p:cNvSpPr txBox="1"/>
          <p:nvPr/>
        </p:nvSpPr>
        <p:spPr>
          <a:xfrm>
            <a:off x="468975" y="1235375"/>
            <a:ext cx="1707600" cy="1660800"/>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Спокойное начало
</a:t>
            </a:r>
            <a:pPr algn="l" indent="0" marL="0">
              <a:lnSpc>
                <a:spcPct val="100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Сначала показана обычная жизнь героев. Всё идёт размеренно, и читатель спокойно входит в деревенский мир.
</a:t>
            </a:r>
            <a:endParaRPr lang="en-US" sz="1300" dirty="0"/>
          </a:p>
        </p:txBody>
      </p:sp>
      <p:sp>
        <p:nvSpPr>
          <p:cNvPr id="8" name="Text 2"/>
          <p:cNvSpPr txBox="1"/>
          <p:nvPr/>
        </p:nvSpPr>
        <p:spPr>
          <a:xfrm>
            <a:off x="3785950" y="1208200"/>
            <a:ext cx="1707600" cy="1660800"/>
          </a:xfrm>
          <a:prstGeom prst="rect">
            <a:avLst/>
          </a:prstGeom>
          <a:noFill/>
          <a:ln/>
        </p:spPr>
        <p:txBody>
          <a:bodyPr wrap="square" lIns="0" tIns="0" rIns="0" bIns="0" rtlCol="0" anchor="t"/>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Появление тревоги
</a:t>
            </a:r>
            <a:pPr algn="l" indent="0" marL="0">
              <a:lnSpc>
                <a:spcPct val="100000"/>
              </a:lnSpc>
              <a:buNone/>
            </a:pPr>
            <a:r>
              <a:rPr lang="en-US" sz="7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Постепенно становится ясно, что с Жучкой связано важное событие. Обычный день начинает казаться напряжённым.
</a:t>
            </a:r>
            <a:endParaRPr lang="en-US" sz="1300" dirty="0"/>
          </a:p>
        </p:txBody>
      </p:sp>
      <p:sp>
        <p:nvSpPr>
          <p:cNvPr id="9" name="Text 3"/>
          <p:cNvSpPr txBox="1"/>
          <p:nvPr/>
        </p:nvSpPr>
        <p:spPr>
          <a:xfrm>
            <a:off x="306750" y="311075"/>
            <a:ext cx="8503800" cy="6867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Как начинается рассказ
</a:t>
            </a:r>
            <a:endParaRPr lang="en-US" sz="2800" dirty="0"/>
          </a:p>
        </p:txBody>
      </p:sp>
      <p:sp>
        <p:nvSpPr>
          <p:cNvPr id="10" name="Text 4"/>
          <p:cNvSpPr txBox="1"/>
          <p:nvPr/>
        </p:nvSpPr>
        <p:spPr>
          <a:xfrm>
            <a:off x="8460150" y="4666150"/>
            <a:ext cx="350400" cy="338700"/>
          </a:xfrm>
          <a:prstGeom prst="rect">
            <a:avLst/>
          </a:prstGeom>
          <a:noFill/>
          <a:ln/>
        </p:spPr>
        <p:txBody>
          <a:bodyPr wrap="square" lIns="0" tIns="0" rIns="0" bIns="0" rtlCol="0" anchor="ctr"/>
          <a:lstStyle/>
          <a:p>
            <a:pPr algn="r" indent="0" marL="0">
              <a:lnSpc>
                <a:spcPct val="100000"/>
              </a:lnSpc>
              <a:buNone/>
            </a:pPr>
            <a:r>
              <a:rPr lang="en-US" sz="1800" dirty="0">
                <a:solidFill>
                  <a:srgbClr val="FFFFFF"/>
                </a:solidFill>
                <a:latin typeface="Arial" pitchFamily="34" charset="0"/>
                <a:ea typeface="Arial" pitchFamily="34" charset="-122"/>
                <a:cs typeface="Arial" pitchFamily="34" charset="-120"/>
              </a:rPr>
              <a:t>5</a:t>
            </a:r>
            <a:endParaRPr lang="en-US"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271375" y="878965"/>
            <a:ext cx="3661200" cy="361472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19337" y="1391321"/>
            <a:ext cx="3887400" cy="15264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Жучка важна потому, что через её судьбу видно отношение людей к слабому существу. Она вызывает не только интерес, но и желание защитить того, кто не может заступиться за себя.
</a:t>
            </a:r>
            <a:endParaRPr lang="en-US" sz="1400" dirty="0"/>
          </a:p>
        </p:txBody>
      </p:sp>
      <p:sp>
        <p:nvSpPr>
          <p:cNvPr id="6" name="Text 1"/>
          <p:cNvSpPr txBox="1"/>
          <p:nvPr/>
        </p:nvSpPr>
        <p:spPr>
          <a:xfrm>
            <a:off x="306750" y="311075"/>
            <a:ext cx="8503800" cy="5670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Почему Жучка становится важной
</a:t>
            </a:r>
            <a:endParaRPr lang="en-US" sz="2800" dirty="0"/>
          </a:p>
        </p:txBody>
      </p:sp>
      <p:sp>
        <p:nvSpPr>
          <p:cNvPr id="7" name="Text 2"/>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6</a:t>
            </a:r>
            <a:endParaRPr lang="en-US" sz="1800" dirty="0"/>
          </a:p>
        </p:txBody>
      </p:sp>
      <p:sp>
        <p:nvSpPr>
          <p:cNvPr id="8" name="Text 3"/>
          <p:cNvSpPr txBox="1"/>
          <p:nvPr/>
        </p:nvSpPr>
        <p:spPr>
          <a:xfrm>
            <a:off x="306750" y="3067970"/>
            <a:ext cx="3887400" cy="15264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В её истории добро проявляется в простых вещах: в жалости, внимании, осторожности и заботе. Такие поступки незаметны, но именно они делают людей по-настоящему человечными.
</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99297" y="1279475"/>
            <a:ext cx="3532500" cy="13020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Одни герои действуют безразлично и не замечают, как больно может быть живому существу. Их поведение показывает, что равнодушие тоже ранит.
</a:t>
            </a:r>
            <a:endParaRPr lang="en-US" sz="1400" dirty="0"/>
          </a:p>
        </p:txBody>
      </p:sp>
      <p:sp>
        <p:nvSpPr>
          <p:cNvPr id="5" name="Text 1"/>
          <p:cNvSpPr txBox="1"/>
          <p:nvPr/>
        </p:nvSpPr>
        <p:spPr>
          <a:xfrm>
            <a:off x="306750" y="311075"/>
            <a:ext cx="8503800" cy="6867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Поступки людей в рассказе
</a:t>
            </a:r>
            <a:endParaRPr lang="en-US" sz="2800" dirty="0"/>
          </a:p>
        </p:txBody>
      </p:sp>
      <p:sp>
        <p:nvSpPr>
          <p:cNvPr id="6" name="Text 2"/>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7</a:t>
            </a:r>
            <a:endParaRPr lang="en-US" sz="1800" dirty="0"/>
          </a:p>
        </p:txBody>
      </p:sp>
      <p:sp>
        <p:nvSpPr>
          <p:cNvPr id="7" name="Text 3"/>
          <p:cNvSpPr txBox="1"/>
          <p:nvPr/>
        </p:nvSpPr>
        <p:spPr>
          <a:xfrm>
            <a:off x="1394950" y="2889051"/>
            <a:ext cx="3532500" cy="13020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Другие испытывают жалость и стараются понять Жучку. Их участие делает атмосферу мягче и помогает увидеть в ней не просто собаку, а доверчивого друга.
</a:t>
            </a:r>
            <a:endParaRPr lang="en-US" sz="1400" dirty="0"/>
          </a:p>
        </p:txBody>
      </p:sp>
      <p:sp>
        <p:nvSpPr>
          <p:cNvPr id="8" name="Text 4"/>
          <p:cNvSpPr txBox="1"/>
          <p:nvPr/>
        </p:nvSpPr>
        <p:spPr>
          <a:xfrm>
            <a:off x="4382395" y="1279475"/>
            <a:ext cx="3532500" cy="13020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Каждое слово и движение людей имеют значение. Даже маленькая грубость способна испугать, а спокойная поддержка — сразу успокоить и ободрить.
</a:t>
            </a:r>
            <a:endParaRPr lang="en-US" sz="1400" dirty="0"/>
          </a:p>
        </p:txBody>
      </p:sp>
      <p:sp>
        <p:nvSpPr>
          <p:cNvPr id="9" name="Text 5"/>
          <p:cNvSpPr txBox="1"/>
          <p:nvPr/>
        </p:nvSpPr>
        <p:spPr>
          <a:xfrm>
            <a:off x="5278048" y="2889051"/>
            <a:ext cx="3532500" cy="13020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Сюжет ясно показывает: отношение к Жучке становится проверкой характера. По тому, как люди ведут себя с ней, видно, кто умеет сочувствовать.
</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18200" y="1091200"/>
            <a:ext cx="3126300" cy="12090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Сначала возникает тревога: читатель переживает за Жучку и хочет, чтобы с ней обошлись бережно. Это чувство помогает сразу включиться в историю.
</a:t>
            </a:r>
            <a:endParaRPr lang="en-US" sz="1400" dirty="0"/>
          </a:p>
        </p:txBody>
      </p:sp>
      <p:sp>
        <p:nvSpPr>
          <p:cNvPr id="5" name="Text 1"/>
          <p:cNvSpPr txBox="1"/>
          <p:nvPr/>
        </p:nvSpPr>
        <p:spPr>
          <a:xfrm>
            <a:off x="306750" y="311075"/>
            <a:ext cx="8503800" cy="6867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Какие чувства вызывает рассказ
</a:t>
            </a:r>
            <a:endParaRPr lang="en-US" sz="2800" dirty="0"/>
          </a:p>
        </p:txBody>
      </p:sp>
      <p:sp>
        <p:nvSpPr>
          <p:cNvPr id="6" name="Text 2"/>
          <p:cNvSpPr txBox="1"/>
          <p:nvPr/>
        </p:nvSpPr>
        <p:spPr>
          <a:xfrm>
            <a:off x="8460150" y="4666150"/>
            <a:ext cx="350400" cy="338700"/>
          </a:xfrm>
          <a:prstGeom prst="rect">
            <a:avLst/>
          </a:prstGeom>
          <a:noFill/>
          <a:ln/>
        </p:spPr>
        <p:txBody>
          <a:bodyPr wrap="square" lIns="0" tIns="0" rIns="0" bIns="0" rtlCol="0" anchor="ctr"/>
          <a:lstStyle/>
          <a:p>
            <a:pPr algn="r" indent="0" marL="0">
              <a:lnSpc>
                <a:spcPct val="100000"/>
              </a:lnSpc>
              <a:buNone/>
            </a:pPr>
            <a:r>
              <a:rPr lang="en-US" sz="1800" dirty="0">
                <a:solidFill>
                  <a:srgbClr val="FFFFFF"/>
                </a:solidFill>
                <a:latin typeface="Arial" pitchFamily="34" charset="0"/>
                <a:ea typeface="Arial" pitchFamily="34" charset="-122"/>
                <a:cs typeface="Arial" pitchFamily="34" charset="-120"/>
              </a:rPr>
              <a:t>8</a:t>
            </a:r>
            <a:endParaRPr lang="en-US" sz="1800" dirty="0"/>
          </a:p>
        </p:txBody>
      </p:sp>
      <p:sp>
        <p:nvSpPr>
          <p:cNvPr id="7" name="Text 3"/>
          <p:cNvSpPr txBox="1"/>
          <p:nvPr/>
        </p:nvSpPr>
        <p:spPr>
          <a:xfrm>
            <a:off x="318200" y="2443546"/>
            <a:ext cx="4253700" cy="12090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Потом приходит сочувствие. Понятно, что слабому и беззащитному нужна помощь, а не грубость, и поэтому к героине особенно тянется сердце.
</a:t>
            </a:r>
            <a:endParaRPr lang="en-US" sz="1400" dirty="0"/>
          </a:p>
        </p:txBody>
      </p:sp>
      <p:sp>
        <p:nvSpPr>
          <p:cNvPr id="8" name="Text 4"/>
          <p:cNvSpPr txBox="1"/>
          <p:nvPr/>
        </p:nvSpPr>
        <p:spPr>
          <a:xfrm>
            <a:off x="318200" y="3795900"/>
            <a:ext cx="5729400" cy="12090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В конце остаётся надежда и важный вывод: доброта всегда заметна в поступках. Рассказ учит отличать заботу от жестокости даже самым маленьким читателям.
</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191925" y="1126406"/>
            <a:ext cx="2130000" cy="1520537"/>
          </a:xfrm>
          <a:prstGeom prst="rect">
            <a:avLst/>
          </a:prstGeom>
        </p:spPr>
      </p:pic>
      <p:pic>
        <p:nvPicPr>
          <p:cNvPr id="3" name="Image 1" descr="preencoded.png">    </p:cNvPr>
          <p:cNvPicPr>
            <a:picLocks noChangeAspect="1"/>
          </p:cNvPicPr>
          <p:nvPr/>
        </p:nvPicPr>
        <p:blipFill>
          <a:blip r:embed="rId2"/>
          <a:stretch>
            <a:fillRect/>
          </a:stretch>
        </p:blipFill>
        <p:spPr>
          <a:xfrm>
            <a:off x="3507000" y="1126406"/>
            <a:ext cx="2130000" cy="1520537"/>
          </a:xfrm>
          <a:prstGeom prst="rect">
            <a:avLst/>
          </a:prstGeom>
        </p:spPr>
      </p:pic>
      <p:pic>
        <p:nvPicPr>
          <p:cNvPr id="4" name="Image 2" descr="preencoded.png">    </p:cNvPr>
          <p:cNvPicPr>
            <a:picLocks noChangeAspect="1"/>
          </p:cNvPicPr>
          <p:nvPr/>
        </p:nvPicPr>
        <p:blipFill>
          <a:blip r:embed="rId3"/>
          <a:stretch>
            <a:fillRect/>
          </a:stretch>
        </p:blipFill>
        <p:spPr>
          <a:xfrm>
            <a:off x="5822075" y="1126406"/>
            <a:ext cx="2130000" cy="1520537"/>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9</a:t>
            </a:r>
            <a:endParaRPr lang="en-US" sz="1800" dirty="0"/>
          </a:p>
        </p:txBody>
      </p:sp>
      <p:sp>
        <p:nvSpPr>
          <p:cNvPr id="7" name="Text 1"/>
          <p:cNvSpPr txBox="1"/>
          <p:nvPr/>
        </p:nvSpPr>
        <p:spPr>
          <a:xfrm>
            <a:off x="1191925" y="2787577"/>
            <a:ext cx="2130000" cy="1720200"/>
          </a:xfrm>
          <a:prstGeom prst="rect">
            <a:avLst/>
          </a:prstGeom>
          <a:noFill/>
          <a:ln/>
        </p:spPr>
        <p:txBody>
          <a:bodyPr wrap="square" lIns="0" tIns="0" rIns="0" bIns="0" rtlCol="0" anchor="t"/>
          <a:lstStyle/>
          <a:p>
            <a:pPr algn="ctr" indent="0" marL="0">
              <a:lnSpc>
                <a:spcPct val="100000"/>
              </a:lnSpc>
              <a:buNone/>
            </a:pPr>
            <a:r>
              <a:rPr lang="en-US" sz="1300" b="1" dirty="0">
                <a:solidFill>
                  <a:srgbClr val="FFFFFF"/>
                </a:solidFill>
                <a:latin typeface="Arial" pitchFamily="34" charset="0"/>
                <a:ea typeface="Arial" pitchFamily="34" charset="-122"/>
                <a:cs typeface="Arial" pitchFamily="34" charset="-120"/>
              </a:rPr>
              <a:t>Тихий деревенский мир
</a:t>
            </a:r>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Неверов показывает обычную жизнь без украшений: дом, двор, работу и простые заботы. Из таких деталей складывается честная картина деревни, где особенно заметны человеческое участие и холодное равнодушие. Именно в этой простоте рождается доверие к рассказу.
</a:t>
            </a:r>
            <a:endParaRPr lang="en-US" sz="1300" dirty="0"/>
          </a:p>
        </p:txBody>
      </p:sp>
      <p:sp>
        <p:nvSpPr>
          <p:cNvPr id="8" name="Text 2"/>
          <p:cNvSpPr txBox="1"/>
          <p:nvPr/>
        </p:nvSpPr>
        <p:spPr>
          <a:xfrm>
            <a:off x="3507000" y="2787577"/>
            <a:ext cx="2130000" cy="1720200"/>
          </a:xfrm>
          <a:prstGeom prst="rect">
            <a:avLst/>
          </a:prstGeom>
          <a:noFill/>
          <a:ln/>
        </p:spPr>
        <p:txBody>
          <a:bodyPr wrap="square" lIns="0" tIns="0" rIns="0" bIns="0" rtlCol="0" anchor="t"/>
          <a:lstStyle/>
          <a:p>
            <a:pPr algn="ctr" indent="0" marL="0">
              <a:lnSpc>
                <a:spcPct val="100000"/>
              </a:lnSpc>
              <a:buNone/>
            </a:pPr>
            <a:r>
              <a:rPr lang="en-US" sz="1300" b="1" dirty="0">
                <a:solidFill>
                  <a:srgbClr val="FFFFFF"/>
                </a:solidFill>
                <a:latin typeface="Arial" pitchFamily="34" charset="0"/>
                <a:ea typeface="Arial" pitchFamily="34" charset="-122"/>
                <a:cs typeface="Arial" pitchFamily="34" charset="-120"/>
              </a:rPr>
              <a:t>Люди рядом с Жучкой
</a:t>
            </a:r>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В центре внимания оказываются не громкие события, а маленькие поступки. Автор внимательно следит, как люди смотрят на собаку, как говорят с ней и как обращаются в трудный момент. Так читатель лучше понимает, кто умеет сочувствовать.
</a:t>
            </a:r>
            <a:endParaRPr lang="en-US" sz="1300" dirty="0"/>
          </a:p>
        </p:txBody>
      </p:sp>
      <p:sp>
        <p:nvSpPr>
          <p:cNvPr id="9" name="Text 3"/>
          <p:cNvSpPr txBox="1"/>
          <p:nvPr/>
        </p:nvSpPr>
        <p:spPr>
          <a:xfrm>
            <a:off x="5822075" y="2787577"/>
            <a:ext cx="2130000" cy="1720200"/>
          </a:xfrm>
          <a:prstGeom prst="rect">
            <a:avLst/>
          </a:prstGeom>
          <a:noFill/>
          <a:ln/>
        </p:spPr>
        <p:txBody>
          <a:bodyPr wrap="square" lIns="0" tIns="0" rIns="0" bIns="0" rtlCol="0" anchor="t"/>
          <a:lstStyle/>
          <a:p>
            <a:pPr algn="ctr" indent="0" marL="0">
              <a:lnSpc>
                <a:spcPct val="100000"/>
              </a:lnSpc>
              <a:buNone/>
            </a:pPr>
            <a:r>
              <a:rPr lang="en-US" sz="1300" b="1" dirty="0">
                <a:solidFill>
                  <a:srgbClr val="FFFFFF"/>
                </a:solidFill>
                <a:latin typeface="Arial" pitchFamily="34" charset="0"/>
                <a:ea typeface="Arial" pitchFamily="34" charset="-122"/>
                <a:cs typeface="Arial" pitchFamily="34" charset="-120"/>
              </a:rPr>
              <a:t>Живое существо, которое нельзя обидеть
</a:t>
            </a:r>
            <a:pPr algn="ctr" indent="0" marL="0">
              <a:lnSpc>
                <a:spcPct val="100000"/>
              </a:lnSpc>
              <a:buNone/>
            </a:pPr>
            <a:r>
              <a:rPr lang="en-US" sz="7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1100" dirty="0">
                <a:solidFill>
                  <a:srgbClr val="FFFFFF"/>
                </a:solidFill>
                <a:latin typeface="Arial" pitchFamily="34" charset="0"/>
                <a:ea typeface="Arial" pitchFamily="34" charset="-122"/>
                <a:cs typeface="Arial" pitchFamily="34" charset="-120"/>
              </a:rPr>
              <a:t>Жучка в рассказе — не игрушка и не просто домашнее животное. Она чувствует страх, ждёт ласки и зависит от людей, поэтому каждый жест по отношению к ней имеет значение. Автор явно встаёт на сторону слабого и беззащитного.
</a:t>
            </a:r>
            <a:endParaRPr lang="en-US" sz="1300" dirty="0"/>
          </a:p>
        </p:txBody>
      </p:sp>
      <p:sp>
        <p:nvSpPr>
          <p:cNvPr id="10" name="Text 4"/>
          <p:cNvSpPr txBox="1"/>
          <p:nvPr/>
        </p:nvSpPr>
        <p:spPr>
          <a:xfrm>
            <a:off x="306750" y="311075"/>
            <a:ext cx="8509500" cy="6747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Автор смотрит внимательно и по-доброму
</a:t>
            </a:r>
            <a:endParaRPr lang="en-US" sz="2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10</a:t>
            </a:r>
            <a:endParaRPr lang="en-US" sz="1800" dirty="0"/>
          </a:p>
        </p:txBody>
      </p:sp>
      <p:sp>
        <p:nvSpPr>
          <p:cNvPr id="4" name="Text 1"/>
          <p:cNvSpPr txBox="1"/>
          <p:nvPr/>
        </p:nvSpPr>
        <p:spPr>
          <a:xfrm>
            <a:off x="1705950" y="1512988"/>
            <a:ext cx="3056700" cy="1848000"/>
          </a:xfrm>
          <a:prstGeom prst="rect">
            <a:avLst/>
          </a:prstGeom>
          <a:noFill/>
          <a:ln/>
        </p:spPr>
        <p:txBody>
          <a:bodyPr wrap="square" lIns="0" tIns="0" rIns="0" bIns="0" rtlCol="0" anchor="ctr"/>
          <a:lstStyle/>
          <a:p>
            <a:pPr algn="ctr" indent="0" marL="0">
              <a:lnSpc>
                <a:spcPct val="100000"/>
              </a:lnSpc>
              <a:buNone/>
            </a:pPr>
            <a:r>
              <a:rPr lang="en-US" sz="4000" dirty="0">
                <a:solidFill>
                  <a:srgbClr val="FFFFFF"/>
                </a:solidFill>
                <a:latin typeface="Arial" pitchFamily="34" charset="0"/>
                <a:ea typeface="Arial" pitchFamily="34" charset="-122"/>
                <a:cs typeface="Arial" pitchFamily="34" charset="-120"/>
              </a:rPr>
              <a:t>1
</a:t>
            </a:r>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2000" dirty="0">
                <a:solidFill>
                  <a:srgbClr val="FFFFFF"/>
                </a:solidFill>
                <a:latin typeface="Arial" pitchFamily="34" charset="0"/>
                <a:ea typeface="Arial" pitchFamily="34" charset="-122"/>
                <a:cs typeface="Arial" pitchFamily="34" charset="-120"/>
              </a:rPr>
              <a:t>главная мысль проходит через всю повесть — доброта важнее слов
</a:t>
            </a:r>
            <a:endParaRPr lang="en-US" sz="4000" dirty="0"/>
          </a:p>
        </p:txBody>
      </p:sp>
      <p:sp>
        <p:nvSpPr>
          <p:cNvPr id="5" name="Text 2"/>
          <p:cNvSpPr txBox="1"/>
          <p:nvPr/>
        </p:nvSpPr>
        <p:spPr>
          <a:xfrm>
            <a:off x="6212575" y="557625"/>
            <a:ext cx="2615700" cy="41085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В рассказе одна ясная мысль, поэтому детям легко следить за событиями и понимать, что добро видно в поступках.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FFFFFF"/>
                </a:solidFill>
                <a:latin typeface="Arial" pitchFamily="34" charset="0"/>
                <a:ea typeface="Arial" pitchFamily="34" charset="-122"/>
                <a:cs typeface="Arial" pitchFamily="34" charset="-120"/>
              </a:rPr>
              <a:t>Повесть А. Неверова «Жучка»
</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02175" y="2300050"/>
            <a:ext cx="1643100" cy="1100807"/>
          </a:xfrm>
          <a:prstGeom prst="rect">
            <a:avLst/>
          </a:prstGeom>
          <a:noFill/>
          <a:ln/>
        </p:spPr>
        <p:txBody>
          <a:bodyPr wrap="square" lIns="0" tIns="0" rIns="0" bIns="0" rtlCol="0" anchor="t"/>
          <a:lstStyle/>
          <a:p>
            <a:pPr algn="l" indent="0" marL="0">
              <a:lnSpc>
                <a:spcPct val="100000"/>
              </a:lnSpc>
              <a:buNone/>
            </a:pPr>
            <a:r>
              <a:rPr lang="en-US" sz="1138" b="1" dirty="0">
                <a:solidFill>
                  <a:srgbClr val="FFFFFF"/>
                </a:solidFill>
                <a:latin typeface="Arial" pitchFamily="34" charset="0"/>
                <a:ea typeface="Arial" pitchFamily="34" charset="-122"/>
                <a:cs typeface="Arial" pitchFamily="34" charset="-120"/>
              </a:rPr>
              <a:t>1. Жучка рядом с людьми
</a:t>
            </a:r>
            <a:pPr algn="l" indent="0" marL="0">
              <a:lnSpc>
                <a:spcPct val="100000"/>
              </a:lnSpc>
              <a:buNone/>
            </a:pPr>
            <a:r>
              <a:rPr lang="en-US" sz="613"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63" dirty="0">
                <a:solidFill>
                  <a:srgbClr val="FFFFFF"/>
                </a:solidFill>
                <a:latin typeface="Arial" pitchFamily="34" charset="0"/>
                <a:ea typeface="Arial" pitchFamily="34" charset="-122"/>
                <a:cs typeface="Arial" pitchFamily="34" charset="-120"/>
              </a:rPr>
              <a:t>Сначала собака живёт возле человека и привыкает к его дому. Она ждёт ласки, внимания и простой доброты, как ждёт её любое доверчивое существо.
</a:t>
            </a:r>
            <a:endParaRPr lang="en-US" sz="1138" dirty="0"/>
          </a:p>
        </p:txBody>
      </p:sp>
      <p:sp>
        <p:nvSpPr>
          <p:cNvPr id="6" name="Text 1"/>
          <p:cNvSpPr txBox="1"/>
          <p:nvPr/>
        </p:nvSpPr>
        <p:spPr>
          <a:xfrm>
            <a:off x="2208225" y="1763958"/>
            <a:ext cx="1643100" cy="1100807"/>
          </a:xfrm>
          <a:prstGeom prst="rect">
            <a:avLst/>
          </a:prstGeom>
          <a:noFill/>
          <a:ln/>
        </p:spPr>
        <p:txBody>
          <a:bodyPr wrap="square" lIns="0" tIns="0" rIns="0" bIns="0" rtlCol="0" anchor="t"/>
          <a:lstStyle/>
          <a:p>
            <a:pPr algn="l" indent="0" marL="0">
              <a:lnSpc>
                <a:spcPct val="100000"/>
              </a:lnSpc>
              <a:buNone/>
            </a:pPr>
            <a:r>
              <a:rPr lang="en-US" sz="1138" b="1" dirty="0">
                <a:solidFill>
                  <a:srgbClr val="FFFFFF"/>
                </a:solidFill>
                <a:latin typeface="Arial" pitchFamily="34" charset="0"/>
                <a:ea typeface="Arial" pitchFamily="34" charset="-122"/>
                <a:cs typeface="Arial" pitchFamily="34" charset="-120"/>
              </a:rPr>
              <a:t>2. Поступок показывает характер
</a:t>
            </a:r>
            <a:pPr algn="l" indent="0" marL="0">
              <a:lnSpc>
                <a:spcPct val="100000"/>
              </a:lnSpc>
              <a:buNone/>
            </a:pPr>
            <a:r>
              <a:rPr lang="en-US" sz="613"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63" dirty="0">
                <a:solidFill>
                  <a:srgbClr val="FFFFFF"/>
                </a:solidFill>
                <a:latin typeface="Arial" pitchFamily="34" charset="0"/>
                <a:ea typeface="Arial" pitchFamily="34" charset="-122"/>
                <a:cs typeface="Arial" pitchFamily="34" charset="-120"/>
              </a:rPr>
              <a:t>Когда с Жучкой обращаются по-разному, становится видно, кто умеет жалеть, а кто равнодушен. Именно в таких мелочах раскрывается настоящая дружба.
</a:t>
            </a:r>
            <a:endParaRPr lang="en-US" sz="1138" dirty="0"/>
          </a:p>
        </p:txBody>
      </p:sp>
      <p:sp>
        <p:nvSpPr>
          <p:cNvPr id="7" name="Text 2"/>
          <p:cNvSpPr txBox="1"/>
          <p:nvPr/>
        </p:nvSpPr>
        <p:spPr>
          <a:xfrm>
            <a:off x="4014275" y="1245118"/>
            <a:ext cx="1643100" cy="1100807"/>
          </a:xfrm>
          <a:prstGeom prst="rect">
            <a:avLst/>
          </a:prstGeom>
          <a:noFill/>
          <a:ln/>
        </p:spPr>
        <p:txBody>
          <a:bodyPr wrap="square" lIns="0" tIns="0" rIns="0" bIns="0" rtlCol="0" anchor="t"/>
          <a:lstStyle/>
          <a:p>
            <a:pPr algn="l" indent="0" marL="0">
              <a:lnSpc>
                <a:spcPct val="100000"/>
              </a:lnSpc>
              <a:buNone/>
            </a:pPr>
            <a:r>
              <a:rPr lang="en-US" sz="1087" b="1" dirty="0">
                <a:solidFill>
                  <a:srgbClr val="FFFFFF"/>
                </a:solidFill>
                <a:latin typeface="Arial" pitchFamily="34" charset="0"/>
                <a:ea typeface="Arial" pitchFamily="34" charset="-122"/>
                <a:cs typeface="Arial" pitchFamily="34" charset="-120"/>
              </a:rPr>
              <a:t>3. Забота приносит покой
</a:t>
            </a:r>
            <a:pPr algn="l" indent="0" marL="0">
              <a:lnSpc>
                <a:spcPct val="100000"/>
              </a:lnSpc>
              <a:buNone/>
            </a:pPr>
            <a:r>
              <a:rPr lang="en-US" sz="585"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20" dirty="0">
                <a:solidFill>
                  <a:srgbClr val="FFFFFF"/>
                </a:solidFill>
                <a:latin typeface="Arial" pitchFamily="34" charset="0"/>
                <a:ea typeface="Arial" pitchFamily="34" charset="-122"/>
                <a:cs typeface="Arial" pitchFamily="34" charset="-120"/>
              </a:rPr>
              <a:t>Там, где Жучку не обижают, она чувствует себя спокойно. История показывает: забота делает отношения теплее и между человеком и животным возникает привязанность.
</a:t>
            </a:r>
            <a:endParaRPr lang="en-US" sz="1087" dirty="0"/>
          </a:p>
        </p:txBody>
      </p:sp>
      <p:sp>
        <p:nvSpPr>
          <p:cNvPr id="8" name="Text 3"/>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11</a:t>
            </a:r>
            <a:endParaRPr lang="en-US" sz="1800" dirty="0"/>
          </a:p>
        </p:txBody>
      </p:sp>
      <p:sp>
        <p:nvSpPr>
          <p:cNvPr id="9" name="Text 4"/>
          <p:cNvSpPr txBox="1"/>
          <p:nvPr/>
        </p:nvSpPr>
        <p:spPr>
          <a:xfrm>
            <a:off x="1869825" y="4244225"/>
            <a:ext cx="6954900" cy="760500"/>
          </a:xfrm>
          <a:prstGeom prst="rect">
            <a:avLst/>
          </a:prstGeom>
          <a:noFill/>
          <a:ln/>
        </p:spPr>
        <p:txBody>
          <a:bodyPr wrap="square" lIns="0" tIns="0" rIns="0" bIns="0" rtlCol="0" anchor="b"/>
          <a:lstStyle/>
          <a:p>
            <a:pPr algn="r" indent="0" marL="0">
              <a:lnSpc>
                <a:spcPct val="100000"/>
              </a:lnSpc>
              <a:buNone/>
            </a:pPr>
            <a:r>
              <a:rPr lang="en-US" sz="2800" dirty="0">
                <a:solidFill>
                  <a:srgbClr val="FFFFFF"/>
                </a:solidFill>
                <a:latin typeface="Arial" pitchFamily="34" charset="0"/>
                <a:ea typeface="Arial" pitchFamily="34" charset="-122"/>
                <a:cs typeface="Arial" pitchFamily="34" charset="-120"/>
              </a:rPr>
              <a:t>Дружба человека и животного
</a:t>
            </a:r>
            <a:endParaRPr lang="en-US" sz="2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06946" y="1190625"/>
            <a:ext cx="3003807" cy="31974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571875" y="1190625"/>
            <a:ext cx="5238600" cy="1428600"/>
          </a:xfrm>
          <a:prstGeom prst="rect">
            <a:avLst/>
          </a:prstGeom>
          <a:noFill/>
          <a:ln/>
        </p:spPr>
        <p:txBody>
          <a:bodyPr wrap="square" lIns="0" tIns="0" rIns="0" bIns="0" rtlCol="0" anchor="b"/>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1. Сопереживание начинается с умения остановиться и заметить чужую беду. В рассказе Жучка не может сама попросить о помощи, поэтому особенно важно относиться к ней бережно.
</a:t>
            </a:r>
            <a:endParaRPr lang="en-US" sz="1400" dirty="0"/>
          </a:p>
        </p:txBody>
      </p:sp>
      <p:sp>
        <p:nvSpPr>
          <p:cNvPr id="6" name="Text 1"/>
          <p:cNvSpPr txBox="1"/>
          <p:nvPr/>
        </p:nvSpPr>
        <p:spPr>
          <a:xfrm>
            <a:off x="306750" y="311075"/>
            <a:ext cx="8503800" cy="6867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Сопереживание — важное чувство
</a:t>
            </a:r>
            <a:endParaRPr lang="en-US" sz="2800" dirty="0"/>
          </a:p>
        </p:txBody>
      </p:sp>
      <p:sp>
        <p:nvSpPr>
          <p:cNvPr id="7" name="Text 2"/>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12</a:t>
            </a:r>
            <a:endParaRPr lang="en-US" sz="1800" dirty="0"/>
          </a:p>
        </p:txBody>
      </p:sp>
      <p:sp>
        <p:nvSpPr>
          <p:cNvPr id="8" name="Text 3"/>
          <p:cNvSpPr txBox="1"/>
          <p:nvPr/>
        </p:nvSpPr>
        <p:spPr>
          <a:xfrm>
            <a:off x="3554925" y="2959550"/>
            <a:ext cx="5238600" cy="14286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2. Если ребёнок умеет жалеть слабого, он лучше понимает и людей, и животных. Грубость ранит, а доброе слово и ласковый поступок помогают почувствовать себя в безопасности.
</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49153" y="2086609"/>
            <a:ext cx="226148" cy="201021"/>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2593803" y="2077821"/>
            <a:ext cx="218597" cy="21859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734678" y="2077821"/>
            <a:ext cx="218597" cy="218597"/>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6871778" y="2096660"/>
            <a:ext cx="226148" cy="180919"/>
          </a:xfrm>
          <a:prstGeom prst="rect">
            <a:avLst/>
          </a:prstGeom>
        </p:spPr>
      </p:pic>
      <p:sp>
        <p:nvSpPr>
          <p:cNvPr id="10" name="Text 0"/>
          <p:cNvSpPr txBox="1"/>
          <p:nvPr/>
        </p:nvSpPr>
        <p:spPr>
          <a:xfrm>
            <a:off x="306750" y="311075"/>
            <a:ext cx="8503800" cy="6867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Какие события двигают сюжет
</a:t>
            </a:r>
            <a:endParaRPr lang="en-US" sz="2800" dirty="0"/>
          </a:p>
        </p:txBody>
      </p:sp>
      <p:sp>
        <p:nvSpPr>
          <p:cNvPr id="11" name="Text 1"/>
          <p:cNvSpPr txBox="1"/>
          <p:nvPr/>
        </p:nvSpPr>
        <p:spPr>
          <a:xfrm>
            <a:off x="8460150" y="4666150"/>
            <a:ext cx="350400" cy="338700"/>
          </a:xfrm>
          <a:prstGeom prst="rect">
            <a:avLst/>
          </a:prstGeom>
          <a:noFill/>
          <a:ln/>
        </p:spPr>
        <p:txBody>
          <a:bodyPr wrap="square" lIns="0" tIns="0" rIns="0" bIns="0" rtlCol="0" anchor="ctr"/>
          <a:lstStyle/>
          <a:p>
            <a:pPr algn="r" indent="0" marL="0">
              <a:lnSpc>
                <a:spcPct val="100000"/>
              </a:lnSpc>
              <a:buNone/>
            </a:pPr>
            <a:r>
              <a:rPr lang="en-US" sz="1800" dirty="0">
                <a:solidFill>
                  <a:srgbClr val="FFFFFF"/>
                </a:solidFill>
                <a:latin typeface="Arial" pitchFamily="34" charset="0"/>
                <a:ea typeface="Arial" pitchFamily="34" charset="-122"/>
                <a:cs typeface="Arial" pitchFamily="34" charset="-120"/>
              </a:rPr>
              <a:t>13</a:t>
            </a:r>
            <a:endParaRPr lang="en-US" sz="1800" dirty="0"/>
          </a:p>
        </p:txBody>
      </p:sp>
      <p:sp>
        <p:nvSpPr>
          <p:cNvPr id="12" name="Text 2"/>
          <p:cNvSpPr txBox="1"/>
          <p:nvPr/>
        </p:nvSpPr>
        <p:spPr>
          <a:xfrm>
            <a:off x="1014250" y="1964785"/>
            <a:ext cx="1433369" cy="2879710"/>
          </a:xfrm>
          <a:prstGeom prst="rect">
            <a:avLst/>
          </a:prstGeom>
          <a:noFill/>
          <a:ln/>
        </p:spPr>
        <p:txBody>
          <a:bodyPr wrap="square" lIns="0" tIns="0" rIns="0" bIns="0" rtlCol="0" anchor="t"/>
          <a:lstStyle/>
          <a:p>
            <a:pPr algn="l" indent="0" marL="0">
              <a:lnSpc>
                <a:spcPct val="100000"/>
              </a:lnSpc>
              <a:buNone/>
            </a:pPr>
            <a:r>
              <a:rPr lang="en-US" sz="1204" b="1" dirty="0">
                <a:solidFill>
                  <a:srgbClr val="FFFFFF"/>
                </a:solidFill>
                <a:latin typeface="Arial" pitchFamily="34" charset="0"/>
                <a:ea typeface="Arial" pitchFamily="34" charset="-122"/>
                <a:cs typeface="Arial" pitchFamily="34" charset="-120"/>
              </a:rPr>
              <a:t>Дом и двор
</a:t>
            </a:r>
            <a:pPr algn="l" indent="0" marL="0">
              <a:lnSpc>
                <a:spcPct val="100000"/>
              </a:lnSpc>
              <a:buNone/>
            </a:pPr>
            <a:r>
              <a:rPr lang="en-US" sz="31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События разворачиваются в привычной деревенской обстановке. Пространство кажется знакомым, поэтому даже небольшой эпизод с Жучкой сразу становится понятным и близким читателю.
</a:t>
            </a:r>
            <a:endParaRPr lang="en-US" sz="1204" dirty="0"/>
          </a:p>
        </p:txBody>
      </p:sp>
      <p:sp>
        <p:nvSpPr>
          <p:cNvPr id="13" name="Text 3"/>
          <p:cNvSpPr txBox="1"/>
          <p:nvPr/>
        </p:nvSpPr>
        <p:spPr>
          <a:xfrm>
            <a:off x="3155127" y="1964785"/>
            <a:ext cx="1433369" cy="287971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Появление Жучки
</a:t>
            </a:r>
            <a:pPr algn="l" indent="0" marL="0">
              <a:lnSpc>
                <a:spcPct val="100000"/>
              </a:lnSpc>
              <a:buNone/>
            </a:pPr>
            <a:r>
              <a:rPr lang="en-US" sz="31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Именно собака делает историю живой и трогательной. Её поведение вызывает интерес, а дальнейшие события заставляют внимательнее следить за тем, как к ней относятся люди.
</a:t>
            </a:r>
            <a:endParaRPr lang="en-US" sz="1200" dirty="0"/>
          </a:p>
        </p:txBody>
      </p:sp>
      <p:sp>
        <p:nvSpPr>
          <p:cNvPr id="14" name="Text 4"/>
          <p:cNvSpPr txBox="1"/>
          <p:nvPr/>
        </p:nvSpPr>
        <p:spPr>
          <a:xfrm>
            <a:off x="5296004" y="1964785"/>
            <a:ext cx="1433369" cy="287971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Чувства героев
</a:t>
            </a:r>
            <a:pPr algn="l" indent="0" marL="0">
              <a:lnSpc>
                <a:spcPct val="100000"/>
              </a:lnSpc>
              <a:buNone/>
            </a:pPr>
            <a:r>
              <a:rPr lang="en-US" sz="31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Сюжет развивается через жалость, тревогу и заботу. Эти чувства помогают увидеть, кто способен на добрый поступок, а кто остаётся равнодушным к чужой беде.
</a:t>
            </a:r>
            <a:endParaRPr lang="en-US" sz="1200" dirty="0"/>
          </a:p>
        </p:txBody>
      </p:sp>
      <p:sp>
        <p:nvSpPr>
          <p:cNvPr id="15" name="Text 5"/>
          <p:cNvSpPr txBox="1"/>
          <p:nvPr/>
        </p:nvSpPr>
        <p:spPr>
          <a:xfrm>
            <a:off x="7436881" y="1964785"/>
            <a:ext cx="1433369" cy="287971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Реакция людей
</a:t>
            </a:r>
            <a:pPr algn="l" indent="0" marL="0">
              <a:lnSpc>
                <a:spcPct val="100000"/>
              </a:lnSpc>
              <a:buNone/>
            </a:pPr>
            <a:r>
              <a:rPr lang="en-US" sz="316"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Каждый отклик на судьбу Жучки раскрывает характер героя. Одни поступают тепло и аккуратно, другие — резко, и именно это двигает рассказ к важному нравственному выводу.
</a:t>
            </a:r>
            <a:endParaRPr lang="en-US" sz="1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18200" y="1091200"/>
            <a:ext cx="2507100" cy="3435900"/>
          </a:xfrm>
          <a:prstGeom prst="rect">
            <a:avLst/>
          </a:prstGeom>
          <a:noFill/>
          <a:ln/>
        </p:spPr>
        <p:txBody>
          <a:bodyPr wrap="square" lIns="0" tIns="0" rIns="0" bIns="0" rtlCol="0" anchor="ctr"/>
          <a:lstStyle/>
          <a:p>
            <a:pPr algn="ctr" indent="0" marL="0">
              <a:lnSpc>
                <a:spcPct val="100000"/>
              </a:lnSpc>
              <a:buNone/>
            </a:pPr>
            <a:r>
              <a:rPr lang="en-US" sz="1500" dirty="0">
                <a:solidFill>
                  <a:srgbClr val="FFFFFF"/>
                </a:solidFill>
                <a:latin typeface="Arial" pitchFamily="34" charset="0"/>
                <a:ea typeface="Arial" pitchFamily="34" charset="-122"/>
                <a:cs typeface="Arial" pitchFamily="34" charset="-120"/>
              </a:rPr>
              <a:t>1. Неверов выбирает простые, но точные детали: двор, дом, движения собаки, привычные дела людей. Из них складывается ясная картина деревенской жизни.
</a:t>
            </a:r>
            <a:endParaRPr lang="en-US" sz="1500" dirty="0"/>
          </a:p>
        </p:txBody>
      </p:sp>
      <p:sp>
        <p:nvSpPr>
          <p:cNvPr id="6" name="Text 1"/>
          <p:cNvSpPr txBox="1"/>
          <p:nvPr/>
        </p:nvSpPr>
        <p:spPr>
          <a:xfrm>
            <a:off x="306750" y="311075"/>
            <a:ext cx="8503800" cy="6867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Художественные детали в рассказе
</a:t>
            </a:r>
            <a:endParaRPr lang="en-US" sz="2800" dirty="0"/>
          </a:p>
        </p:txBody>
      </p:sp>
      <p:sp>
        <p:nvSpPr>
          <p:cNvPr id="7" name="Text 2"/>
          <p:cNvSpPr txBox="1"/>
          <p:nvPr/>
        </p:nvSpPr>
        <p:spPr>
          <a:xfrm>
            <a:off x="8460150" y="4666150"/>
            <a:ext cx="350400" cy="338700"/>
          </a:xfrm>
          <a:prstGeom prst="rect">
            <a:avLst/>
          </a:prstGeom>
          <a:noFill/>
          <a:ln/>
        </p:spPr>
        <p:txBody>
          <a:bodyPr wrap="square" lIns="0" tIns="0" rIns="0" bIns="0" rtlCol="0" anchor="ctr"/>
          <a:lstStyle/>
          <a:p>
            <a:pPr algn="r" indent="0" marL="0">
              <a:lnSpc>
                <a:spcPct val="100000"/>
              </a:lnSpc>
              <a:buNone/>
            </a:pPr>
            <a:r>
              <a:rPr lang="en-US" sz="1800" dirty="0">
                <a:solidFill>
                  <a:srgbClr val="FFFFFF"/>
                </a:solidFill>
                <a:latin typeface="Arial" pitchFamily="34" charset="0"/>
                <a:ea typeface="Arial" pitchFamily="34" charset="-122"/>
                <a:cs typeface="Arial" pitchFamily="34" charset="-120"/>
              </a:rPr>
              <a:t>14</a:t>
            </a:r>
            <a:endParaRPr lang="en-US" sz="1800" dirty="0"/>
          </a:p>
        </p:txBody>
      </p:sp>
      <p:sp>
        <p:nvSpPr>
          <p:cNvPr id="8" name="Text 3"/>
          <p:cNvSpPr txBox="1"/>
          <p:nvPr/>
        </p:nvSpPr>
        <p:spPr>
          <a:xfrm>
            <a:off x="3310825" y="1091200"/>
            <a:ext cx="2507100" cy="3435900"/>
          </a:xfrm>
          <a:prstGeom prst="rect">
            <a:avLst/>
          </a:prstGeom>
          <a:noFill/>
          <a:ln/>
        </p:spPr>
        <p:txBody>
          <a:bodyPr wrap="square" lIns="0" tIns="0" rIns="0" bIns="0" rtlCol="0" anchor="ctr"/>
          <a:lstStyle/>
          <a:p>
            <a:pPr algn="ctr" indent="0" marL="0">
              <a:lnSpc>
                <a:spcPct val="100000"/>
              </a:lnSpc>
              <a:buNone/>
            </a:pPr>
            <a:r>
              <a:rPr lang="en-US" sz="1500" dirty="0">
                <a:solidFill>
                  <a:srgbClr val="FFFFFF"/>
                </a:solidFill>
                <a:latin typeface="Arial" pitchFamily="34" charset="0"/>
                <a:ea typeface="Arial" pitchFamily="34" charset="-122"/>
                <a:cs typeface="Arial" pitchFamily="34" charset="-120"/>
              </a:rPr>
              <a:t>2. Описания помогают почувствовать настроение без длинных объяснений. Ребёнок легко замечает, где в сцене спокойствие, а где тревога и сочувствие.
</a:t>
            </a:r>
            <a:endParaRPr lang="en-US" sz="1500" dirty="0"/>
          </a:p>
        </p:txBody>
      </p:sp>
      <p:sp>
        <p:nvSpPr>
          <p:cNvPr id="9" name="Text 4"/>
          <p:cNvSpPr txBox="1"/>
          <p:nvPr/>
        </p:nvSpPr>
        <p:spPr>
          <a:xfrm>
            <a:off x="6303450" y="1091200"/>
            <a:ext cx="2507100" cy="3435900"/>
          </a:xfrm>
          <a:prstGeom prst="rect">
            <a:avLst/>
          </a:prstGeom>
          <a:noFill/>
          <a:ln/>
        </p:spPr>
        <p:txBody>
          <a:bodyPr wrap="square" lIns="0" tIns="0" rIns="0" bIns="0" rtlCol="0" anchor="ctr"/>
          <a:lstStyle/>
          <a:p>
            <a:pPr algn="ctr" indent="0" marL="0">
              <a:lnSpc>
                <a:spcPct val="100000"/>
              </a:lnSpc>
              <a:buNone/>
            </a:pPr>
            <a:r>
              <a:rPr lang="en-US" sz="1500" dirty="0">
                <a:solidFill>
                  <a:srgbClr val="FFFFFF"/>
                </a:solidFill>
                <a:latin typeface="Arial" pitchFamily="34" charset="0"/>
                <a:ea typeface="Arial" pitchFamily="34" charset="-122"/>
                <a:cs typeface="Arial" pitchFamily="34" charset="-120"/>
              </a:rPr>
              <a:t>3. Благодаря таким штрихам история запоминается надолго. Она выглядит не книжной картинкой, а настоящим событием, которое могло произойти рядом с нами.
</a:t>
            </a:r>
            <a:endParaRPr lang="en-US" sz="15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050525" y="1126406"/>
            <a:ext cx="2130000" cy="152053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960950" y="1126406"/>
            <a:ext cx="2130000" cy="1520537"/>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15</a:t>
            </a:r>
            <a:endParaRPr lang="en-US" sz="1800" dirty="0"/>
          </a:p>
        </p:txBody>
      </p:sp>
      <p:sp>
        <p:nvSpPr>
          <p:cNvPr id="8" name="Text 1"/>
          <p:cNvSpPr txBox="1"/>
          <p:nvPr/>
        </p:nvSpPr>
        <p:spPr>
          <a:xfrm>
            <a:off x="306750" y="311075"/>
            <a:ext cx="8509500" cy="6747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Жучка как образ беззащитного существа
</a:t>
            </a:r>
            <a:endParaRPr lang="en-US" sz="2800" dirty="0"/>
          </a:p>
        </p:txBody>
      </p:sp>
      <p:sp>
        <p:nvSpPr>
          <p:cNvPr id="9" name="Text 2"/>
          <p:cNvSpPr txBox="1"/>
          <p:nvPr/>
        </p:nvSpPr>
        <p:spPr>
          <a:xfrm>
            <a:off x="2165525" y="2787575"/>
            <a:ext cx="2015100" cy="1720200"/>
          </a:xfrm>
          <a:prstGeom prst="rect">
            <a:avLst/>
          </a:prstGeom>
          <a:noFill/>
          <a:ln/>
        </p:spPr>
        <p:txBody>
          <a:bodyPr wrap="square" lIns="0" tIns="0" rIns="0" bIns="0" rtlCol="0" anchor="t"/>
          <a:lstStyle/>
          <a:p>
            <a:pPr algn="l" indent="0" marL="0">
              <a:lnSpc>
                <a:spcPct val="100000"/>
              </a:lnSpc>
              <a:buNone/>
            </a:pPr>
            <a:r>
              <a:rPr lang="en-US" sz="1322" b="1" dirty="0">
                <a:solidFill>
                  <a:srgbClr val="FFFFFF"/>
                </a:solidFill>
                <a:latin typeface="Arial" pitchFamily="34" charset="0"/>
                <a:ea typeface="Arial" pitchFamily="34" charset="-122"/>
                <a:cs typeface="Arial" pitchFamily="34" charset="-120"/>
              </a:rPr>
              <a:t>Доверие, которое так легко ранить
</a:t>
            </a:r>
            <a:pPr algn="l" indent="0" marL="0">
              <a:lnSpc>
                <a:spcPct val="100000"/>
              </a:lnSpc>
              <a:buNone/>
            </a:pPr>
            <a:r>
              <a:rPr lang="en-US" sz="755"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33" dirty="0">
                <a:solidFill>
                  <a:srgbClr val="FFFFFF"/>
                </a:solidFill>
                <a:latin typeface="Arial" pitchFamily="34" charset="0"/>
                <a:ea typeface="Arial" pitchFamily="34" charset="-122"/>
                <a:cs typeface="Arial" pitchFamily="34" charset="-120"/>
              </a:rPr>
              <a:t>Жучка смотрит на людей без злобы и ждёт от них доброты. В этом доверии особенно заметна её беззащитность: одно грубое движение или слово способны причинить боль. Поэтому читатель сразу начинает переживать за неё.
</a:t>
            </a:r>
            <a:endParaRPr lang="en-US" sz="1322" dirty="0"/>
          </a:p>
        </p:txBody>
      </p:sp>
      <p:sp>
        <p:nvSpPr>
          <p:cNvPr id="10" name="Text 3"/>
          <p:cNvSpPr txBox="1"/>
          <p:nvPr/>
        </p:nvSpPr>
        <p:spPr>
          <a:xfrm>
            <a:off x="5075900" y="2787575"/>
            <a:ext cx="2015100" cy="1720200"/>
          </a:xfrm>
          <a:prstGeom prst="rect">
            <a:avLst/>
          </a:prstGeom>
          <a:noFill/>
          <a:ln/>
        </p:spPr>
        <p:txBody>
          <a:bodyPr wrap="square" lIns="0" tIns="0" rIns="0" bIns="0" rtlCol="0" anchor="t"/>
          <a:lstStyle/>
          <a:p>
            <a:pPr algn="l" indent="0" marL="0">
              <a:lnSpc>
                <a:spcPct val="100000"/>
              </a:lnSpc>
              <a:buNone/>
            </a:pPr>
            <a:r>
              <a:rPr lang="en-US" sz="1392" b="1" dirty="0">
                <a:solidFill>
                  <a:srgbClr val="FFFFFF"/>
                </a:solidFill>
                <a:latin typeface="Arial" pitchFamily="34" charset="0"/>
                <a:ea typeface="Arial" pitchFamily="34" charset="-122"/>
                <a:cs typeface="Arial" pitchFamily="34" charset="-120"/>
              </a:rPr>
              <a:t>Маленькое существо, большое чувство
</a:t>
            </a:r>
            <a:pPr algn="l" indent="0" marL="0">
              <a:lnSpc>
                <a:spcPct val="100000"/>
              </a:lnSpc>
              <a:buNone/>
            </a:pPr>
            <a:r>
              <a:rPr lang="en-US" sz="795"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93" dirty="0">
                <a:solidFill>
                  <a:srgbClr val="FFFFFF"/>
                </a:solidFill>
                <a:latin typeface="Arial" pitchFamily="34" charset="0"/>
                <a:ea typeface="Arial" pitchFamily="34" charset="-122"/>
                <a:cs typeface="Arial" pitchFamily="34" charset="-120"/>
              </a:rPr>
              <a:t>В образе Жучки нет ничего шумного или героического, но именно он вызывает сильное сочувствие. Она не умеет защитить себя, зато умеет верить человеку. Этот тихий образ учит замечать тех, кому труднее всего.
</a:t>
            </a:r>
            <a:endParaRPr lang="en-US" sz="1392"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18202" y="1598227"/>
            <a:ext cx="4045500" cy="13020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1. Рассказ учит бережно обращаться с животными, потому что они чувствуют боль, страх и ласку не меньше людей. Доброе отношение делает жизнь рядом с ними спокойнее и светлее.
</a:t>
            </a:r>
            <a:endParaRPr lang="en-US" sz="1400" dirty="0"/>
          </a:p>
        </p:txBody>
      </p:sp>
      <p:sp>
        <p:nvSpPr>
          <p:cNvPr id="5" name="Text 1"/>
          <p:cNvSpPr txBox="1"/>
          <p:nvPr/>
        </p:nvSpPr>
        <p:spPr>
          <a:xfrm>
            <a:off x="306750" y="311075"/>
            <a:ext cx="8503800" cy="6867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Чему учит произведение
</a:t>
            </a:r>
            <a:endParaRPr lang="en-US" sz="2800" dirty="0"/>
          </a:p>
        </p:txBody>
      </p:sp>
      <p:sp>
        <p:nvSpPr>
          <p:cNvPr id="6" name="Text 2"/>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16</a:t>
            </a:r>
            <a:endParaRPr lang="en-US" sz="1800" dirty="0"/>
          </a:p>
        </p:txBody>
      </p:sp>
      <p:sp>
        <p:nvSpPr>
          <p:cNvPr id="7" name="Text 3"/>
          <p:cNvSpPr txBox="1"/>
          <p:nvPr/>
        </p:nvSpPr>
        <p:spPr>
          <a:xfrm>
            <a:off x="4765129" y="1598227"/>
            <a:ext cx="4045500" cy="13020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3. Произведение показывает ценность сочувствия. Уметь пожалеть слабого — значит не проходить мимо чужой беды и быть настоящим человеком.
</a:t>
            </a:r>
            <a:endParaRPr lang="en-US" sz="1400" dirty="0"/>
          </a:p>
        </p:txBody>
      </p:sp>
      <p:sp>
        <p:nvSpPr>
          <p:cNvPr id="8" name="Text 4"/>
          <p:cNvSpPr txBox="1"/>
          <p:nvPr/>
        </p:nvSpPr>
        <p:spPr>
          <a:xfrm>
            <a:off x="318202" y="3048302"/>
            <a:ext cx="4045500" cy="13020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2. Он напоминает, что за приручённое существо нужно отвечать. Если животное живёт рядом с человеком, оно зависит от его заботы, внимания и терпения.
</a:t>
            </a:r>
            <a:endParaRPr lang="en-US" sz="1400" dirty="0"/>
          </a:p>
        </p:txBody>
      </p:sp>
      <p:sp>
        <p:nvSpPr>
          <p:cNvPr id="9" name="Text 5"/>
          <p:cNvSpPr txBox="1"/>
          <p:nvPr/>
        </p:nvSpPr>
        <p:spPr>
          <a:xfrm>
            <a:off x="4765129" y="3048302"/>
            <a:ext cx="4045500" cy="13020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4. История ясно говорит: жестокость делает мир холодным, а маленький добрый поступок может принести утешение и надежду даже тому, кто совсем беззащитен.
</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17</a:t>
            </a:r>
            <a:endParaRPr lang="en-US" sz="1800" dirty="0"/>
          </a:p>
        </p:txBody>
      </p:sp>
      <p:sp>
        <p:nvSpPr>
          <p:cNvPr id="4" name="Text 1"/>
          <p:cNvSpPr txBox="1"/>
          <p:nvPr/>
        </p:nvSpPr>
        <p:spPr>
          <a:xfrm>
            <a:off x="1705950" y="1512988"/>
            <a:ext cx="3056700" cy="1848000"/>
          </a:xfrm>
          <a:prstGeom prst="rect">
            <a:avLst/>
          </a:prstGeom>
          <a:noFill/>
          <a:ln/>
        </p:spPr>
        <p:txBody>
          <a:bodyPr wrap="square" lIns="0" tIns="0" rIns="0" bIns="0" rtlCol="0" anchor="ctr"/>
          <a:lstStyle/>
          <a:p>
            <a:pPr algn="ctr" indent="0" marL="0">
              <a:lnSpc>
                <a:spcPct val="100000"/>
              </a:lnSpc>
              <a:buNone/>
            </a:pPr>
            <a:r>
              <a:rPr lang="en-US" sz="4000" dirty="0">
                <a:solidFill>
                  <a:srgbClr val="FFFFFF"/>
                </a:solidFill>
                <a:latin typeface="Arial" pitchFamily="34" charset="0"/>
                <a:ea typeface="Arial" pitchFamily="34" charset="-122"/>
                <a:cs typeface="Arial" pitchFamily="34" charset="-120"/>
              </a:rPr>
              <a:t>1
</a:t>
            </a:r>
            <a:pPr algn="ctr" indent="0" marL="0">
              <a:lnSpc>
                <a:spcPct val="100000"/>
              </a:lnSpc>
              <a:buNone/>
            </a:pPr>
            <a:r>
              <a:rPr lang="en-US" sz="800" dirty="0">
                <a:solidFill>
                  <a:srgbClr val="FFFFFF"/>
                </a:solidFill>
                <a:latin typeface="Arial" pitchFamily="34" charset="0"/>
                <a:ea typeface="Arial" pitchFamily="34" charset="-122"/>
                <a:cs typeface="Arial" pitchFamily="34" charset="-120"/>
              </a:rPr>
              <a:t>
</a:t>
            </a:r>
            <a:pPr algn="ctr" indent="0" marL="0">
              <a:lnSpc>
                <a:spcPct val="100000"/>
              </a:lnSpc>
              <a:buNone/>
            </a:pPr>
            <a:r>
              <a:rPr lang="en-US" sz="2000" dirty="0">
                <a:solidFill>
                  <a:srgbClr val="FFFFFF"/>
                </a:solidFill>
                <a:latin typeface="Arial" pitchFamily="34" charset="0"/>
                <a:ea typeface="Arial" pitchFamily="34" charset="-122"/>
                <a:cs typeface="Arial" pitchFamily="34" charset="-120"/>
              </a:rPr>
              <a:t>главная мысль объединяет весь рассказ и делает его особенно ясным для детей.
</a:t>
            </a:r>
            <a:endParaRPr lang="en-US" sz="4000" dirty="0"/>
          </a:p>
        </p:txBody>
      </p:sp>
      <p:sp>
        <p:nvSpPr>
          <p:cNvPr id="5" name="Text 2"/>
          <p:cNvSpPr txBox="1"/>
          <p:nvPr/>
        </p:nvSpPr>
        <p:spPr>
          <a:xfrm>
            <a:off x="6212575" y="557625"/>
            <a:ext cx="2615700" cy="41085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Небольшой объём помогает быстро увидеть главное: доброту, верность и жалость. Поэтому история остаётся в памяти надолго, как тёплый и важный урок.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FFFFFF"/>
                </a:solidFill>
                <a:latin typeface="Arial" pitchFamily="34" charset="0"/>
                <a:ea typeface="Arial" pitchFamily="34" charset="-122"/>
                <a:cs typeface="Arial" pitchFamily="34" charset="-120"/>
              </a:rPr>
              <a:t>Текст рассказа А. Неверова «Жучка»
</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151515"/>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546834" y="0"/>
            <a:ext cx="3596432"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22574" y="1649799"/>
            <a:ext cx="4967100" cy="1162200"/>
          </a:xfrm>
          <a:prstGeom prst="rect">
            <a:avLst/>
          </a:prstGeom>
          <a:noFill/>
          <a:ln/>
        </p:spPr>
        <p:txBody>
          <a:bodyPr wrap="square" lIns="0" tIns="0" rIns="0" bIns="0" rtlCol="0" anchor="b"/>
          <a:lstStyle/>
          <a:p>
            <a:pPr algn="l" indent="0" marL="0">
              <a:lnSpc>
                <a:spcPct val="100000"/>
              </a:lnSpc>
              <a:buNone/>
            </a:pPr>
            <a:r>
              <a:rPr lang="en-US" sz="1600" b="1" dirty="0">
                <a:solidFill>
                  <a:srgbClr val="FFFFFF"/>
                </a:solidFill>
                <a:latin typeface="Arial" pitchFamily="34" charset="0"/>
                <a:ea typeface="Arial" pitchFamily="34" charset="-122"/>
                <a:cs typeface="Arial" pitchFamily="34" charset="-120"/>
              </a:rPr>
              <a:t>Легко читать вслух
</a:t>
            </a:r>
            <a:pPr algn="l" indent="0" marL="0">
              <a:lnSpc>
                <a:spcPct val="100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Текст короткий и понятный, поэтому его удобно читать вслух на уроке или дома. События идут последовательно, без запутанных поворотов и длинных описаний.
</a:t>
            </a:r>
            <a:endParaRPr lang="en-US" sz="1600" dirty="0"/>
          </a:p>
        </p:txBody>
      </p:sp>
      <p:sp>
        <p:nvSpPr>
          <p:cNvPr id="6" name="Text 1"/>
          <p:cNvSpPr txBox="1"/>
          <p:nvPr/>
        </p:nvSpPr>
        <p:spPr>
          <a:xfrm>
            <a:off x="306750" y="311075"/>
            <a:ext cx="4983600" cy="1162200"/>
          </a:xfrm>
          <a:prstGeom prst="rect">
            <a:avLst/>
          </a:prstGeom>
          <a:noFill/>
          <a:ln/>
        </p:spPr>
        <p:txBody>
          <a:bodyPr wrap="square" lIns="0" tIns="0" rIns="0" bIns="0" rtlCol="0" anchor="t"/>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Как подходит этот рассказ для школьного чтения
</a:t>
            </a:r>
            <a:endParaRPr lang="en-US" sz="2800" dirty="0"/>
          </a:p>
        </p:txBody>
      </p:sp>
      <p:sp>
        <p:nvSpPr>
          <p:cNvPr id="7" name="Text 2"/>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18</a:t>
            </a:r>
            <a:endParaRPr lang="en-US" sz="1800" dirty="0"/>
          </a:p>
        </p:txBody>
      </p:sp>
      <p:sp>
        <p:nvSpPr>
          <p:cNvPr id="8" name="Text 3"/>
          <p:cNvSpPr txBox="1"/>
          <p:nvPr/>
        </p:nvSpPr>
        <p:spPr>
          <a:xfrm>
            <a:off x="322574" y="3136907"/>
            <a:ext cx="4967100" cy="1162200"/>
          </a:xfrm>
          <a:prstGeom prst="rect">
            <a:avLst/>
          </a:prstGeom>
          <a:noFill/>
          <a:ln/>
        </p:spPr>
        <p:txBody>
          <a:bodyPr wrap="square" lIns="0" tIns="0" rIns="0" bIns="0" rtlCol="0" anchor="t"/>
          <a:lstStyle/>
          <a:p>
            <a:pPr algn="l" indent="0" marL="0">
              <a:lnSpc>
                <a:spcPct val="100000"/>
              </a:lnSpc>
              <a:buNone/>
            </a:pPr>
            <a:r>
              <a:rPr lang="en-US" sz="1600" b="1" dirty="0">
                <a:solidFill>
                  <a:srgbClr val="FFFFFF"/>
                </a:solidFill>
                <a:latin typeface="Arial" pitchFamily="34" charset="0"/>
                <a:ea typeface="Arial" pitchFamily="34" charset="-122"/>
                <a:cs typeface="Arial" pitchFamily="34" charset="-120"/>
              </a:rPr>
              <a:t>Удобно обсуждать в классе
</a:t>
            </a:r>
            <a:pPr algn="l" indent="0" marL="0">
              <a:lnSpc>
                <a:spcPct val="100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После чтения легко поговорить о поступках героев, о животных и о заботе. Рассказ помогает детям простыми словами объяснить, где добро, а где равнодушие.
</a:t>
            </a:r>
            <a:endParaRPr lang="en-US" sz="1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791350" y="683650"/>
            <a:ext cx="3019200" cy="12090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1. В рассказе особенно ценится доброта: она проявляется не в красивых словах, а в маленьких, но настоящих поступках по отношению к Жучке.
</a:t>
            </a:r>
            <a:endParaRPr lang="en-US" sz="1400" dirty="0"/>
          </a:p>
        </p:txBody>
      </p:sp>
      <p:sp>
        <p:nvSpPr>
          <p:cNvPr id="5" name="Text 1"/>
          <p:cNvSpPr txBox="1"/>
          <p:nvPr/>
        </p:nvSpPr>
        <p:spPr>
          <a:xfrm>
            <a:off x="306750" y="683650"/>
            <a:ext cx="3126300" cy="3913800"/>
          </a:xfrm>
          <a:prstGeom prst="rect">
            <a:avLst/>
          </a:prstGeom>
          <a:noFill/>
          <a:ln/>
        </p:spPr>
        <p:txBody>
          <a:bodyPr wrap="square" lIns="0" tIns="0" rIns="0" bIns="0" rtlCol="0" anchor="ctr"/>
          <a:lstStyle/>
          <a:p>
            <a:pPr algn="l" indent="0" marL="0">
              <a:lnSpc>
                <a:spcPct val="100000"/>
              </a:lnSpc>
              <a:buNone/>
            </a:pPr>
            <a:r>
              <a:rPr lang="en-US" sz="2800" dirty="0">
                <a:solidFill>
                  <a:srgbClr val="FFFFFF"/>
                </a:solidFill>
                <a:latin typeface="Arial" pitchFamily="34" charset="0"/>
                <a:ea typeface="Arial" pitchFamily="34" charset="-122"/>
                <a:cs typeface="Arial" pitchFamily="34" charset="-120"/>
              </a:rPr>
              <a:t>Главные мысли произведения
</a:t>
            </a:r>
            <a:endParaRPr lang="en-US" sz="2800" dirty="0"/>
          </a:p>
        </p:txBody>
      </p:sp>
      <p:sp>
        <p:nvSpPr>
          <p:cNvPr id="6" name="Text 2"/>
          <p:cNvSpPr txBox="1"/>
          <p:nvPr/>
        </p:nvSpPr>
        <p:spPr>
          <a:xfrm>
            <a:off x="5791354" y="2036000"/>
            <a:ext cx="3019200" cy="12090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2. Неверов показывает, что сострадание помогает заметить слабого и не оставить его одного. Это делает людей внимательнее и добрее друг к другу.
</a:t>
            </a:r>
            <a:endParaRPr lang="en-US" sz="1400" dirty="0"/>
          </a:p>
        </p:txBody>
      </p:sp>
      <p:sp>
        <p:nvSpPr>
          <p:cNvPr id="7" name="Text 3"/>
          <p:cNvSpPr txBox="1"/>
          <p:nvPr/>
        </p:nvSpPr>
        <p:spPr>
          <a:xfrm>
            <a:off x="5791353" y="3388350"/>
            <a:ext cx="3019200" cy="12090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3. Верность и забота идут рядом. Если человек бережно относится к живому существу каждый день, мир вокруг становится спокойнее и человечнее.
</a:t>
            </a:r>
            <a:endParaRPr lang="en-US" sz="1400" dirty="0"/>
          </a:p>
        </p:txBody>
      </p:sp>
      <p:sp>
        <p:nvSpPr>
          <p:cNvPr id="8" name="Text 4"/>
          <p:cNvSpPr txBox="1"/>
          <p:nvPr/>
        </p:nvSpPr>
        <p:spPr>
          <a:xfrm>
            <a:off x="306750" y="4666150"/>
            <a:ext cx="350400" cy="338700"/>
          </a:xfrm>
          <a:prstGeom prst="rect">
            <a:avLst/>
          </a:prstGeom>
          <a:noFill/>
          <a:ln/>
        </p:spPr>
        <p:txBody>
          <a:bodyPr wrap="square" lIns="0" tIns="0" rIns="0" bIns="0" rtlCol="0" anchor="ctr"/>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19</a:t>
            </a:r>
            <a:endParaRPr lang="en-US" sz="1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434700" y="570000"/>
            <a:ext cx="6307200" cy="3284700"/>
          </a:xfrm>
          <a:prstGeom prst="rect">
            <a:avLst/>
          </a:prstGeom>
          <a:noFill/>
          <a:ln/>
        </p:spPr>
        <p:txBody>
          <a:bodyPr wrap="square" lIns="0" tIns="0" rIns="0" bIns="0" rtlCol="0" anchor="t"/>
          <a:lstStyle/>
          <a:p>
            <a:pPr algn="l" indent="0" marL="0">
              <a:lnSpc>
                <a:spcPct val="100000"/>
              </a:lnSpc>
              <a:buNone/>
            </a:pPr>
            <a:r>
              <a:rPr lang="en-US" sz="3800" dirty="0">
                <a:solidFill>
                  <a:srgbClr val="FFFFFF"/>
                </a:solidFill>
                <a:latin typeface="Arial" pitchFamily="34" charset="0"/>
                <a:ea typeface="Arial" pitchFamily="34" charset="-122"/>
                <a:cs typeface="Arial" pitchFamily="34" charset="-120"/>
              </a:rPr>
              <a:t>Итоги чтения рассказа «Жучка»
</a:t>
            </a:r>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Рассказ А. Неверова оставляет тёплое и немного грустное впечатление. Он учит видеть в собаке живое существо, которому нужны забота, ласка и защита от грубости.
</a:t>
            </a:r>
            <a:endParaRPr lang="en-US" sz="3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2026-05-23T23:09:10Z</dcterms:created>
  <dcterms:modified xsi:type="dcterms:W3CDTF">2026-05-23T23:09:10Z</dcterms:modified>
</cp:coreProperties>
</file>