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notesMasterIdLst>
    <p:notesMasterId r:id="rId22"/>
  </p:notesMasterIdLst>
  <p:sldSz cx="9144000" cy="5143500"/>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png"/><Relationship Id="rId2" Type="http://schemas.openxmlformats.org/officeDocument/2006/relationships/image" Target="../media/image-1-2.png"/><Relationship Id="rId3" Type="http://schemas.openxmlformats.org/officeDocument/2006/relationships/image" Target="../media/image-1-3.png"/><Relationship Id="rId4" Type="http://schemas.openxmlformats.org/officeDocument/2006/relationships/image" Target="../media/image-1-4.jpeg"/><Relationship Id="rId5" Type="http://schemas.openxmlformats.org/officeDocument/2006/relationships/slideLayout" Target="../slideLayouts/slideLayout1.xml"/><Relationship Id="rId6"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png"/><Relationship Id="rId2" Type="http://schemas.openxmlformats.org/officeDocument/2006/relationships/image" Target="../media/image-2-2.jpeg"/><Relationship Id="rId3" Type="http://schemas.openxmlformats.org/officeDocument/2006/relationships/image" Target="../media/image-2-3.png"/><Relationship Id="rId4" Type="http://schemas.openxmlformats.org/officeDocument/2006/relationships/image" Target="../media/image-2-4.png"/><Relationship Id="rId5" Type="http://schemas.openxmlformats.org/officeDocument/2006/relationships/slideLayout" Target="../slideLayouts/slideLayout1.xml"/><Relationship Id="rId6"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png"/><Relationship Id="rId2" Type="http://schemas.openxmlformats.org/officeDocument/2006/relationships/image" Target="../media/image-3-2.png"/><Relationship Id="rId3" Type="http://schemas.openxmlformats.org/officeDocument/2006/relationships/image" Target="../media/image-3-3.png"/><Relationship Id="rId4" Type="http://schemas.openxmlformats.org/officeDocument/2006/relationships/slideLayout" Target="../slideLayouts/slideLayout1.xml"/><Relationship Id="rId5"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png"/><Relationship Id="rId2" Type="http://schemas.openxmlformats.org/officeDocument/2006/relationships/image" Target="../media/image-4-2.jpeg"/><Relationship Id="rId3" Type="http://schemas.openxmlformats.org/officeDocument/2006/relationships/image" Target="../media/image-4-3.png"/><Relationship Id="rId4" Type="http://schemas.openxmlformats.org/officeDocument/2006/relationships/image" Target="../media/image-4-4.jpeg"/><Relationship Id="rId5" Type="http://schemas.openxmlformats.org/officeDocument/2006/relationships/image" Target="../media/image-4-5.png"/><Relationship Id="rId6" Type="http://schemas.openxmlformats.org/officeDocument/2006/relationships/image" Target="../media/image-4-6.jpeg"/><Relationship Id="rId7" Type="http://schemas.openxmlformats.org/officeDocument/2006/relationships/image" Target="../media/image-4-7.png"/><Relationship Id="rId8" Type="http://schemas.openxmlformats.org/officeDocument/2006/relationships/image" Target="../media/image-4-8.png"/><Relationship Id="rId9" Type="http://schemas.openxmlformats.org/officeDocument/2006/relationships/slideLayout" Target="../slideLayouts/slideLayout1.xml"/><Relationship Id="rId10"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png"/><Relationship Id="rId2" Type="http://schemas.openxmlformats.org/officeDocument/2006/relationships/image" Target="../media/image-5-2.png"/><Relationship Id="rId3" Type="http://schemas.openxmlformats.org/officeDocument/2006/relationships/image" Target="../media/image-5-3.png"/><Relationship Id="rId4" Type="http://schemas.openxmlformats.org/officeDocument/2006/relationships/image" Target="../media/image-5-4.png"/><Relationship Id="rId5" Type="http://schemas.openxmlformats.org/officeDocument/2006/relationships/image" Target="../media/image-5-5.png"/><Relationship Id="rId6" Type="http://schemas.openxmlformats.org/officeDocument/2006/relationships/image" Target="../media/image-5-6.png"/><Relationship Id="rId7" Type="http://schemas.openxmlformats.org/officeDocument/2006/relationships/slideLayout" Target="../slideLayouts/slideLayout1.xml"/><Relationship Id="rId8"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png"/><Relationship Id="rId2" Type="http://schemas.openxmlformats.org/officeDocument/2006/relationships/image" Target="../media/image-6-2.png"/><Relationship Id="rId3" Type="http://schemas.openxmlformats.org/officeDocument/2006/relationships/image" Target="../media/image-6-3.png"/><Relationship Id="rId4" Type="http://schemas.openxmlformats.org/officeDocument/2006/relationships/image" Target="../media/image-6-4.png"/><Relationship Id="rId5" Type="http://schemas.openxmlformats.org/officeDocument/2006/relationships/image" Target="../media/image-6-5.png"/><Relationship Id="rId6" Type="http://schemas.openxmlformats.org/officeDocument/2006/relationships/image" Target="../media/image-6-6.png"/><Relationship Id="rId7" Type="http://schemas.openxmlformats.org/officeDocument/2006/relationships/slideLayout" Target="../slideLayouts/slideLayout1.xml"/><Relationship Id="rId8"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png"/><Relationship Id="rId2" Type="http://schemas.openxmlformats.org/officeDocument/2006/relationships/image" Target="../media/image-7-2.png"/><Relationship Id="rId3" Type="http://schemas.openxmlformats.org/officeDocument/2006/relationships/image" Target="../media/image-7-3.png"/><Relationship Id="rId4" Type="http://schemas.openxmlformats.org/officeDocument/2006/relationships/image" Target="../media/image-7-4.png"/><Relationship Id="rId5" Type="http://schemas.openxmlformats.org/officeDocument/2006/relationships/image" Target="../media/image-7-5.png"/><Relationship Id="rId6" Type="http://schemas.openxmlformats.org/officeDocument/2006/relationships/slideLayout" Target="../slideLayouts/slideLayout1.xml"/><Relationship Id="rId7"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image" Target="../media/image-8-2.png"/><Relationship Id="rId3" Type="http://schemas.openxmlformats.org/officeDocument/2006/relationships/image" Target="../media/image-8-3.png"/><Relationship Id="rId4" Type="http://schemas.openxmlformats.org/officeDocument/2006/relationships/image" Target="../media/image-8-4.png"/><Relationship Id="rId5" Type="http://schemas.openxmlformats.org/officeDocument/2006/relationships/image" Target="../media/image-8-5.png"/><Relationship Id="rId6" Type="http://schemas.openxmlformats.org/officeDocument/2006/relationships/image" Target="../media/image-8-6.png"/><Relationship Id="rId7" Type="http://schemas.openxmlformats.org/officeDocument/2006/relationships/image" Target="../media/image-8-7.png"/><Relationship Id="rId8" Type="http://schemas.openxmlformats.org/officeDocument/2006/relationships/slideLayout" Target="../slideLayouts/slideLayout1.xml"/><Relationship Id="rId9"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png"/><Relationship Id="rId2" Type="http://schemas.openxmlformats.org/officeDocument/2006/relationships/image" Target="../media/image-9-2.jpeg"/><Relationship Id="rId3" Type="http://schemas.openxmlformats.org/officeDocument/2006/relationships/image" Target="../media/image-9-3.png"/><Relationship Id="rId4" Type="http://schemas.openxmlformats.org/officeDocument/2006/relationships/image" Target="../media/image-9-4.png"/><Relationship Id="rId5" Type="http://schemas.openxmlformats.org/officeDocument/2006/relationships/image" Target="../media/image-9-5.png"/><Relationship Id="rId6" Type="http://schemas.openxmlformats.org/officeDocument/2006/relationships/image" Target="../media/image-9-6.png"/><Relationship Id="rId7" Type="http://schemas.openxmlformats.org/officeDocument/2006/relationships/image" Target="../media/image-9-7.png"/><Relationship Id="rId8" Type="http://schemas.openxmlformats.org/officeDocument/2006/relationships/image" Target="../media/image-9-8.png"/><Relationship Id="rId9" Type="http://schemas.openxmlformats.org/officeDocument/2006/relationships/slideLayout" Target="../slideLayouts/slideLayout1.xml"/><Relationship Id="rId10"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png"/><Relationship Id="rId2" Type="http://schemas.openxmlformats.org/officeDocument/2006/relationships/image" Target="../media/image-10-2.png"/><Relationship Id="rId3" Type="http://schemas.openxmlformats.org/officeDocument/2006/relationships/image" Target="../media/image-10-3.png"/><Relationship Id="rId4" Type="http://schemas.openxmlformats.org/officeDocument/2006/relationships/image" Target="../media/image-10-4.png"/><Relationship Id="rId5" Type="http://schemas.openxmlformats.org/officeDocument/2006/relationships/image" Target="../media/image-10-5.png"/><Relationship Id="rId6" Type="http://schemas.openxmlformats.org/officeDocument/2006/relationships/image" Target="../media/image-10-6.png"/><Relationship Id="rId7" Type="http://schemas.openxmlformats.org/officeDocument/2006/relationships/slideLayout" Target="../slideLayouts/slideLayout1.xml"/><Relationship Id="rId8"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png"/><Relationship Id="rId2" Type="http://schemas.openxmlformats.org/officeDocument/2006/relationships/image" Target="../media/image-11-2.png"/><Relationship Id="rId3" Type="http://schemas.openxmlformats.org/officeDocument/2006/relationships/image" Target="../media/image-11-3.png"/><Relationship Id="rId4" Type="http://schemas.openxmlformats.org/officeDocument/2006/relationships/image" Target="../media/image-11-4.jpeg"/><Relationship Id="rId5" Type="http://schemas.openxmlformats.org/officeDocument/2006/relationships/image" Target="../media/image-11-5.png"/><Relationship Id="rId6" Type="http://schemas.openxmlformats.org/officeDocument/2006/relationships/image" Target="../media/image-11-6.png"/><Relationship Id="rId7" Type="http://schemas.openxmlformats.org/officeDocument/2006/relationships/image" Target="../media/image-11-7.png"/><Relationship Id="rId8" Type="http://schemas.openxmlformats.org/officeDocument/2006/relationships/image" Target="../media/image-11-8.png"/><Relationship Id="rId9" Type="http://schemas.openxmlformats.org/officeDocument/2006/relationships/image" Target="../media/image-11-9.png"/><Relationship Id="rId10" Type="http://schemas.openxmlformats.org/officeDocument/2006/relationships/slideLayout" Target="../slideLayouts/slideLayout1.xml"/><Relationship Id="rId11"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2-1.png"/><Relationship Id="rId2" Type="http://schemas.openxmlformats.org/officeDocument/2006/relationships/image" Target="../media/image-12-2.png"/><Relationship Id="rId3" Type="http://schemas.openxmlformats.org/officeDocument/2006/relationships/image" Target="../media/image-12-3.png"/><Relationship Id="rId4" Type="http://schemas.openxmlformats.org/officeDocument/2006/relationships/image" Target="../media/image-12-4.png"/><Relationship Id="rId5" Type="http://schemas.openxmlformats.org/officeDocument/2006/relationships/slideLayout" Target="../slideLayouts/slideLayout1.xml"/><Relationship Id="rId6"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png"/><Relationship Id="rId2" Type="http://schemas.openxmlformats.org/officeDocument/2006/relationships/image" Target="../media/image-13-2.png"/><Relationship Id="rId3" Type="http://schemas.openxmlformats.org/officeDocument/2006/relationships/image" Target="../media/image-13-3.png"/><Relationship Id="rId4" Type="http://schemas.openxmlformats.org/officeDocument/2006/relationships/image" Target="../media/image-13-4.png"/><Relationship Id="rId5" Type="http://schemas.openxmlformats.org/officeDocument/2006/relationships/image" Target="../media/image-13-5.png"/><Relationship Id="rId6" Type="http://schemas.openxmlformats.org/officeDocument/2006/relationships/slideLayout" Target="../slideLayouts/slideLayout1.xml"/><Relationship Id="rId7"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png"/><Relationship Id="rId2" Type="http://schemas.openxmlformats.org/officeDocument/2006/relationships/image" Target="../media/image-14-2.png"/><Relationship Id="rId3" Type="http://schemas.openxmlformats.org/officeDocument/2006/relationships/image" Target="../media/image-14-3.png"/><Relationship Id="rId4" Type="http://schemas.openxmlformats.org/officeDocument/2006/relationships/image" Target="../media/image-14-4.png"/><Relationship Id="rId5" Type="http://schemas.openxmlformats.org/officeDocument/2006/relationships/image" Target="../media/image-14-5.png"/><Relationship Id="rId6" Type="http://schemas.openxmlformats.org/officeDocument/2006/relationships/image" Target="../media/image-14-6.png"/><Relationship Id="rId7" Type="http://schemas.openxmlformats.org/officeDocument/2006/relationships/image" Target="../media/image-14-7.png"/><Relationship Id="rId8" Type="http://schemas.openxmlformats.org/officeDocument/2006/relationships/slideLayout" Target="../slideLayouts/slideLayout1.xml"/><Relationship Id="rId9"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png"/><Relationship Id="rId2" Type="http://schemas.openxmlformats.org/officeDocument/2006/relationships/image" Target="../media/image-15-2.png"/><Relationship Id="rId3" Type="http://schemas.openxmlformats.org/officeDocument/2006/relationships/image" Target="../media/image-15-3.png"/><Relationship Id="rId4" Type="http://schemas.openxmlformats.org/officeDocument/2006/relationships/image" Target="../media/image-15-4.png"/><Relationship Id="rId5" Type="http://schemas.openxmlformats.org/officeDocument/2006/relationships/image" Target="../media/image-15-5.png"/><Relationship Id="rId6" Type="http://schemas.openxmlformats.org/officeDocument/2006/relationships/image" Target="../media/image-15-6.png"/><Relationship Id="rId7" Type="http://schemas.openxmlformats.org/officeDocument/2006/relationships/image" Target="../media/image-15-7.png"/><Relationship Id="rId8" Type="http://schemas.openxmlformats.org/officeDocument/2006/relationships/slideLayout" Target="../slideLayouts/slideLayout1.xml"/><Relationship Id="rId9"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6-1.png"/><Relationship Id="rId2" Type="http://schemas.openxmlformats.org/officeDocument/2006/relationships/image" Target="../media/image-16-2.png"/><Relationship Id="rId3" Type="http://schemas.openxmlformats.org/officeDocument/2006/relationships/image" Target="../media/image-16-3.png"/><Relationship Id="rId4" Type="http://schemas.openxmlformats.org/officeDocument/2006/relationships/image" Target="../media/image-16-4.png"/><Relationship Id="rId5" Type="http://schemas.openxmlformats.org/officeDocument/2006/relationships/image" Target="../media/image-16-5.png"/><Relationship Id="rId6" Type="http://schemas.openxmlformats.org/officeDocument/2006/relationships/image" Target="../media/image-16-6.png"/><Relationship Id="rId7" Type="http://schemas.openxmlformats.org/officeDocument/2006/relationships/slideLayout" Target="../slideLayouts/slideLayout1.xml"/><Relationship Id="rId8"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png"/><Relationship Id="rId2" Type="http://schemas.openxmlformats.org/officeDocument/2006/relationships/image" Target="../media/image-17-2.jpeg"/><Relationship Id="rId3" Type="http://schemas.openxmlformats.org/officeDocument/2006/relationships/image" Target="../media/image-17-3.jpeg"/><Relationship Id="rId4" Type="http://schemas.openxmlformats.org/officeDocument/2006/relationships/image" Target="../media/image-17-4.png"/><Relationship Id="rId5" Type="http://schemas.openxmlformats.org/officeDocument/2006/relationships/image" Target="../media/image-17-5.png"/><Relationship Id="rId6" Type="http://schemas.openxmlformats.org/officeDocument/2006/relationships/slideLayout" Target="../slideLayouts/slideLayout1.xml"/><Relationship Id="rId7"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png"/><Relationship Id="rId2" Type="http://schemas.openxmlformats.org/officeDocument/2006/relationships/image" Target="../media/image-18-2.png"/><Relationship Id="rId3" Type="http://schemas.openxmlformats.org/officeDocument/2006/relationships/image" Target="../media/image-18-3.png"/><Relationship Id="rId4" Type="http://schemas.openxmlformats.org/officeDocument/2006/relationships/image" Target="../media/image-18-4.png"/><Relationship Id="rId5" Type="http://schemas.openxmlformats.org/officeDocument/2006/relationships/image" Target="../media/image-18-5.png"/><Relationship Id="rId6" Type="http://schemas.openxmlformats.org/officeDocument/2006/relationships/image" Target="../media/image-18-6.png"/><Relationship Id="rId7" Type="http://schemas.openxmlformats.org/officeDocument/2006/relationships/slideLayout" Target="../slideLayouts/slideLayout1.xml"/><Relationship Id="rId8"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png"/><Relationship Id="rId2" Type="http://schemas.openxmlformats.org/officeDocument/2006/relationships/image" Target="../media/image-19-2.png"/><Relationship Id="rId3" Type="http://schemas.openxmlformats.org/officeDocument/2006/relationships/image" Target="../media/image-19-3.png"/><Relationship Id="rId4" Type="http://schemas.openxmlformats.org/officeDocument/2006/relationships/image" Target="../media/image-19-4.png"/><Relationship Id="rId5" Type="http://schemas.openxmlformats.org/officeDocument/2006/relationships/slideLayout" Target="../slideLayouts/slideLayout1.xml"/><Relationship Id="rId6"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image-20-1.png"/><Relationship Id="rId2" Type="http://schemas.openxmlformats.org/officeDocument/2006/relationships/image" Target="../media/image-20-2.png"/><Relationship Id="rId3" Type="http://schemas.openxmlformats.org/officeDocument/2006/relationships/slideLayout" Target="../slideLayouts/slideLayout1.xml"/><Relationship Id="rId4" Type="http://schemas.openxmlformats.org/officeDocument/2006/relationships/notesSlide" Target="../notesSlides/notesSlide20.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4572572" y="-68580"/>
            <a:ext cx="4570855" cy="5212200"/>
          </a:xfrm>
          <a:prstGeom prst="rect">
            <a:avLst/>
          </a:prstGeom>
        </p:spPr>
      </p:pic>
      <p:sp>
        <p:nvSpPr>
          <p:cNvPr id="6" name="Text 0"/>
          <p:cNvSpPr txBox="1"/>
          <p:nvPr/>
        </p:nvSpPr>
        <p:spPr>
          <a:xfrm>
            <a:off x="196562" y="1784294"/>
            <a:ext cx="4179000" cy="1446900"/>
          </a:xfrm>
          <a:prstGeom prst="rect">
            <a:avLst/>
          </a:prstGeom>
          <a:noFill/>
          <a:ln/>
        </p:spPr>
        <p:txBody>
          <a:bodyPr wrap="square" lIns="0" tIns="0" rIns="0" bIns="0" rtlCol="0" anchor="ctr"/>
          <a:lstStyle/>
          <a:p>
            <a:pPr algn="ctr" indent="0" marL="0">
              <a:lnSpc>
                <a:spcPct val="100000"/>
              </a:lnSpc>
              <a:buNone/>
            </a:pPr>
            <a:r>
              <a:rPr lang="en-US" sz="2700" dirty="0">
                <a:solidFill>
                  <a:srgbClr val="F1E5D5"/>
                </a:solidFill>
                <a:latin typeface="Arial" pitchFamily="34" charset="0"/>
                <a:ea typeface="Arial" pitchFamily="34" charset="-122"/>
                <a:cs typeface="Arial" pitchFamily="34" charset="-120"/>
              </a:rPr>
              <a:t>Linkers in English: как связать мысли в связной речи и письме
</a:t>
            </a:r>
            <a:endParaRPr lang="en-US" sz="2700" dirty="0"/>
          </a:p>
        </p:txBody>
      </p:sp>
      <p:sp>
        <p:nvSpPr>
          <p:cNvPr id="7" name="Text 1"/>
          <p:cNvSpPr txBox="1"/>
          <p:nvPr/>
        </p:nvSpPr>
        <p:spPr>
          <a:xfrm>
            <a:off x="264362" y="3609923"/>
            <a:ext cx="4043400" cy="663000"/>
          </a:xfrm>
          <a:prstGeom prst="rect">
            <a:avLst/>
          </a:prstGeom>
          <a:noFill/>
          <a:ln/>
        </p:spPr>
        <p:txBody>
          <a:bodyPr wrap="square" lIns="0" tIns="0" rIns="0" bIns="0" rtlCol="0" anchor="ctr"/>
          <a:lstStyle/>
          <a:p>
            <a:pPr algn="ctr" indent="0" marL="0">
              <a:lnSpc>
                <a:spcPct val="100000"/>
              </a:lnSpc>
              <a:buNone/>
            </a:pPr>
            <a:r>
              <a:rPr lang="en-US" sz="1400" dirty="0">
                <a:solidFill>
                  <a:srgbClr val="F1E5D5"/>
                </a:solidFill>
                <a:latin typeface="Arial" pitchFamily="34" charset="0"/>
                <a:ea typeface="Arial" pitchFamily="34" charset="-122"/>
                <a:cs typeface="Arial" pitchFamily="34" charset="-120"/>
              </a:rPr>
              <a:t>Связки делают английский текст логичным, точным и убедительным.
</a:t>
            </a:r>
            <a:endParaRPr lang="en-US" sz="1400" dirty="0"/>
          </a:p>
        </p:txBody>
      </p:sp>
      <p:sp>
        <p:nvSpPr>
          <p:cNvPr id="8" name="Text 2"/>
          <p:cNvSpPr txBox="1"/>
          <p:nvPr/>
        </p:nvSpPr>
        <p:spPr>
          <a:xfrm>
            <a:off x="521494" y="303610"/>
            <a:ext cx="3384900" cy="311100"/>
          </a:xfrm>
          <a:prstGeom prst="rect">
            <a:avLst/>
          </a:prstGeom>
          <a:noFill/>
          <a:ln/>
        </p:spPr>
        <p:txBody>
          <a:bodyPr wrap="square" lIns="0" tIns="0" rIns="0" bIns="0" rtlCol="0" anchor="t"/>
          <a:lstStyle/>
          <a:p>
            <a:pPr algn="l" indent="0" marL="0">
              <a:lnSpc>
                <a:spcPct val="100000"/>
              </a:lnSpc>
              <a:buNone/>
            </a:pPr>
            <a:r>
              <a:rPr lang="en-US" sz="1500" dirty="0">
                <a:solidFill>
                  <a:srgbClr val="F1E5D5"/>
                </a:solidFill>
                <a:latin typeface="Arial" pitchFamily="34" charset="0"/>
                <a:ea typeface="Arial" pitchFamily="34" charset="-122"/>
                <a:cs typeface="Arial" pitchFamily="34" charset="-120"/>
              </a:rPr>
              <a:t>
</a:t>
            </a:r>
            <a:endParaRPr lang="en-US" sz="15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867104" y="1231166"/>
            <a:ext cx="3318900" cy="323139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4443021" y="4638425"/>
            <a:ext cx="257700" cy="273600"/>
          </a:xfrm>
          <a:prstGeom prst="rect">
            <a:avLst/>
          </a:prstGeom>
          <a:noFill/>
          <a:ln/>
        </p:spPr>
        <p:txBody>
          <a:bodyPr wrap="square" lIns="0" tIns="0" rIns="0" bIns="0" rtlCol="0" anchor="ctr"/>
          <a:lstStyle/>
          <a:p>
            <a:pPr algn="ctr" indent="0" marL="0">
              <a:lnSpc>
                <a:spcPct val="100000"/>
              </a:lnSpc>
              <a:buNone/>
            </a:pPr>
            <a:r>
              <a:rPr lang="en-US" sz="1000" dirty="0">
                <a:solidFill>
                  <a:srgbClr val="F1E5D5"/>
                </a:solidFill>
                <a:latin typeface="Arial" pitchFamily="34" charset="0"/>
                <a:ea typeface="Arial" pitchFamily="34" charset="-122"/>
                <a:cs typeface="Arial" pitchFamily="34" charset="-120"/>
              </a:rPr>
              <a:t>2</a:t>
            </a:r>
            <a:endParaRPr lang="en-US" sz="1000" dirty="0"/>
          </a:p>
        </p:txBody>
      </p:sp>
      <p:sp>
        <p:nvSpPr>
          <p:cNvPr id="7" name="Text 1"/>
          <p:cNvSpPr txBox="1"/>
          <p:nvPr/>
        </p:nvSpPr>
        <p:spPr>
          <a:xfrm>
            <a:off x="4930140" y="2212896"/>
            <a:ext cx="3474600" cy="1469400"/>
          </a:xfrm>
          <a:prstGeom prst="rect">
            <a:avLst/>
          </a:prstGeom>
          <a:noFill/>
          <a:ln/>
        </p:spPr>
        <p:txBody>
          <a:bodyPr wrap="square" lIns="0" tIns="0" rIns="0" bIns="0" rtlCol="0" anchor="ctr"/>
          <a:lstStyle/>
          <a:p>
            <a:pPr algn="ctr" indent="0" marL="0">
              <a:lnSpc>
                <a:spcPct val="100000"/>
              </a:lnSpc>
              <a:buNone/>
            </a:pPr>
            <a:r>
              <a:rPr lang="en-US" sz="1500" dirty="0">
                <a:solidFill>
                  <a:srgbClr val="F1E5D5"/>
                </a:solidFill>
                <a:latin typeface="Arial" pitchFamily="34" charset="0"/>
                <a:ea typeface="Arial" pitchFamily="34" charset="-122"/>
                <a:cs typeface="Arial" pitchFamily="34" charset="-120"/>
              </a:rPr>
              <a:t>Linkers превращают отдельные фразы в цельный текст. Они помогают ясно показывать причину, противопоставление, последовательность и вывод — именно это особенно важно в эссе, письме и устном ответе.
</a:t>
            </a:r>
            <a:endParaRPr lang="en-US" sz="1500" dirty="0"/>
          </a:p>
        </p:txBody>
      </p:sp>
      <p:sp>
        <p:nvSpPr>
          <p:cNvPr id="8" name="Text 2"/>
          <p:cNvSpPr txBox="1"/>
          <p:nvPr/>
        </p:nvSpPr>
        <p:spPr>
          <a:xfrm>
            <a:off x="521500" y="519129"/>
            <a:ext cx="8101200" cy="616800"/>
          </a:xfrm>
          <a:prstGeom prst="rect">
            <a:avLst/>
          </a:prstGeom>
          <a:noFill/>
          <a:ln/>
        </p:spPr>
        <p:txBody>
          <a:bodyPr wrap="square" lIns="0" tIns="0" rIns="0" bIns="0" rtlCol="0" anchor="ctr"/>
          <a:lstStyle/>
          <a:p>
            <a:pPr algn="ctr" indent="0" marL="0">
              <a:lnSpc>
                <a:spcPct val="100000"/>
              </a:lnSpc>
              <a:buNone/>
            </a:pPr>
            <a:r>
              <a:rPr lang="en-US" sz="2700" dirty="0">
                <a:solidFill>
                  <a:srgbClr val="F1E5D5"/>
                </a:solidFill>
                <a:latin typeface="Arial" pitchFamily="34" charset="0"/>
                <a:ea typeface="Arial" pitchFamily="34" charset="-122"/>
                <a:cs typeface="Arial" pitchFamily="34" charset="-120"/>
              </a:rPr>
              <a:t>Зачем нужны связующие слова в английском
</a:t>
            </a:r>
            <a:endParaRPr lang="en-US" sz="27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4443021" y="4638425"/>
            <a:ext cx="257700" cy="273600"/>
          </a:xfrm>
          <a:prstGeom prst="rect">
            <a:avLst/>
          </a:prstGeom>
          <a:noFill/>
          <a:ln/>
        </p:spPr>
        <p:txBody>
          <a:bodyPr wrap="square" lIns="0" tIns="0" rIns="0" bIns="0" rtlCol="0" anchor="ctr"/>
          <a:lstStyle/>
          <a:p>
            <a:pPr algn="ctr" indent="0" marL="0">
              <a:lnSpc>
                <a:spcPct val="100000"/>
              </a:lnSpc>
              <a:buNone/>
            </a:pPr>
            <a:r>
              <a:rPr lang="en-US" sz="1000" dirty="0">
                <a:solidFill>
                  <a:srgbClr val="F1E5D5"/>
                </a:solidFill>
                <a:latin typeface="Arial" pitchFamily="34" charset="0"/>
                <a:ea typeface="Arial" pitchFamily="34" charset="-122"/>
                <a:cs typeface="Arial" pitchFamily="34" charset="-120"/>
              </a:rPr>
              <a:t>3</a:t>
            </a:r>
            <a:endParaRPr lang="en-US" sz="1000" dirty="0"/>
          </a:p>
        </p:txBody>
      </p:sp>
      <p:sp>
        <p:nvSpPr>
          <p:cNvPr id="6" name="Text 1"/>
          <p:cNvSpPr txBox="1"/>
          <p:nvPr/>
        </p:nvSpPr>
        <p:spPr>
          <a:xfrm>
            <a:off x="521494" y="454870"/>
            <a:ext cx="8101200" cy="576600"/>
          </a:xfrm>
          <a:prstGeom prst="rect">
            <a:avLst/>
          </a:prstGeom>
          <a:noFill/>
          <a:ln/>
        </p:spPr>
        <p:txBody>
          <a:bodyPr wrap="square" lIns="0" tIns="0" rIns="0" bIns="0" rtlCol="0" anchor="ctr"/>
          <a:lstStyle/>
          <a:p>
            <a:pPr algn="ctr" indent="0" marL="0">
              <a:lnSpc>
                <a:spcPct val="100000"/>
              </a:lnSpc>
              <a:buNone/>
            </a:pPr>
            <a:r>
              <a:rPr lang="en-US" sz="2700" dirty="0">
                <a:solidFill>
                  <a:srgbClr val="F1E5D5"/>
                </a:solidFill>
                <a:latin typeface="Arial" pitchFamily="34" charset="0"/>
                <a:ea typeface="Arial" pitchFamily="34" charset="-122"/>
                <a:cs typeface="Arial" pitchFamily="34" charset="-120"/>
              </a:rPr>
              <a:t>Что такое linkers и какие функции они выполняют
</a:t>
            </a:r>
            <a:endParaRPr lang="en-US" sz="2700" dirty="0"/>
          </a:p>
        </p:txBody>
      </p:sp>
      <p:sp>
        <p:nvSpPr>
          <p:cNvPr id="7" name="Text 2"/>
          <p:cNvSpPr txBox="1"/>
          <p:nvPr/>
        </p:nvSpPr>
        <p:spPr>
          <a:xfrm>
            <a:off x="332175" y="1520175"/>
            <a:ext cx="2565000" cy="1066200"/>
          </a:xfrm>
          <a:prstGeom prst="rect">
            <a:avLst/>
          </a:prstGeom>
          <a:noFill/>
          <a:ln/>
        </p:spPr>
        <p:txBody>
          <a:bodyPr wrap="square" lIns="0" tIns="0" rIns="0" bIns="0" rtlCol="0" anchor="ctr"/>
          <a:lstStyle/>
          <a:p>
            <a:pPr algn="ctr" indent="0" marL="0">
              <a:lnSpc>
                <a:spcPct val="100000"/>
              </a:lnSpc>
              <a:buNone/>
            </a:pPr>
            <a:r>
              <a:rPr lang="en-US" sz="1100" dirty="0">
                <a:solidFill>
                  <a:srgbClr val="F1E5D5"/>
                </a:solidFill>
                <a:latin typeface="Arial" pitchFamily="34" charset="0"/>
                <a:ea typeface="Arial" pitchFamily="34" charset="-122"/>
                <a:cs typeface="Arial" pitchFamily="34" charset="-120"/>
              </a:rPr>
              <a:t>Linkers показывают, как одна мысль связана с другой: продолжают её, объясняют, уточняют или противопоставляют. Благодаря им текст воспринимается как единое целое, а не как набор разрозненных предложений.
</a:t>
            </a:r>
            <a:endParaRPr lang="en-US" sz="1100" dirty="0"/>
          </a:p>
        </p:txBody>
      </p:sp>
      <p:sp>
        <p:nvSpPr>
          <p:cNvPr id="8" name="Text 3"/>
          <p:cNvSpPr txBox="1"/>
          <p:nvPr/>
        </p:nvSpPr>
        <p:spPr>
          <a:xfrm>
            <a:off x="332175" y="1179575"/>
            <a:ext cx="2565000" cy="273600"/>
          </a:xfrm>
          <a:prstGeom prst="rect">
            <a:avLst/>
          </a:prstGeom>
          <a:noFill/>
          <a:ln/>
        </p:spPr>
        <p:txBody>
          <a:bodyPr wrap="square" lIns="0" tIns="0" rIns="0" bIns="0" rtlCol="0" anchor="ctr"/>
          <a:lstStyle/>
          <a:p>
            <a:pPr algn="ctr" indent="0" marL="0">
              <a:lnSpc>
                <a:spcPct val="100000"/>
              </a:lnSpc>
              <a:buNone/>
            </a:pPr>
            <a:r>
              <a:rPr lang="en-US" sz="1400" dirty="0">
                <a:solidFill>
                  <a:srgbClr val="F1E5D5"/>
                </a:solidFill>
                <a:latin typeface="Arial" pitchFamily="34" charset="0"/>
                <a:ea typeface="Arial" pitchFamily="34" charset="-122"/>
                <a:cs typeface="Arial" pitchFamily="34" charset="-120"/>
              </a:rPr>
              <a:t>Логическая связь
</a:t>
            </a:r>
            <a:endParaRPr lang="en-US" sz="1400" dirty="0"/>
          </a:p>
        </p:txBody>
      </p:sp>
      <p:sp>
        <p:nvSpPr>
          <p:cNvPr id="9" name="Text 4"/>
          <p:cNvSpPr txBox="1"/>
          <p:nvPr/>
        </p:nvSpPr>
        <p:spPr>
          <a:xfrm>
            <a:off x="6246825" y="1520175"/>
            <a:ext cx="2565000" cy="1066200"/>
          </a:xfrm>
          <a:prstGeom prst="rect">
            <a:avLst/>
          </a:prstGeom>
          <a:noFill/>
          <a:ln/>
        </p:spPr>
        <p:txBody>
          <a:bodyPr wrap="square" lIns="0" tIns="0" rIns="0" bIns="0" rtlCol="0" anchor="ctr"/>
          <a:lstStyle/>
          <a:p>
            <a:pPr algn="ctr" indent="0" marL="0">
              <a:lnSpc>
                <a:spcPct val="100000"/>
              </a:lnSpc>
              <a:buNone/>
            </a:pPr>
            <a:r>
              <a:rPr lang="en-US" sz="1100" dirty="0">
                <a:solidFill>
                  <a:srgbClr val="F1E5D5"/>
                </a:solidFill>
                <a:latin typeface="Arial" pitchFamily="34" charset="0"/>
                <a:ea typeface="Arial" pitchFamily="34" charset="-122"/>
                <a:cs typeface="Arial" pitchFamily="34" charset="-120"/>
              </a:rPr>
              <a:t>Связующими элементами могут быть союзы, вводные слова и устойчивые фразы. От их типа зависит структура предложения: одни соединяют равноправные части, другие вводят придаточное предложение или переход между абзацами.
</a:t>
            </a:r>
            <a:endParaRPr lang="en-US" sz="1100" dirty="0"/>
          </a:p>
        </p:txBody>
      </p:sp>
      <p:sp>
        <p:nvSpPr>
          <p:cNvPr id="10" name="Text 5"/>
          <p:cNvSpPr txBox="1"/>
          <p:nvPr/>
        </p:nvSpPr>
        <p:spPr>
          <a:xfrm>
            <a:off x="6246825" y="1179575"/>
            <a:ext cx="2565000" cy="273600"/>
          </a:xfrm>
          <a:prstGeom prst="rect">
            <a:avLst/>
          </a:prstGeom>
          <a:noFill/>
          <a:ln/>
        </p:spPr>
        <p:txBody>
          <a:bodyPr wrap="square" lIns="0" tIns="0" rIns="0" bIns="0" rtlCol="0" anchor="ctr"/>
          <a:lstStyle/>
          <a:p>
            <a:pPr algn="ctr" indent="0" marL="0">
              <a:lnSpc>
                <a:spcPct val="100000"/>
              </a:lnSpc>
              <a:buNone/>
            </a:pPr>
            <a:r>
              <a:rPr lang="en-US" sz="1400" dirty="0">
                <a:solidFill>
                  <a:srgbClr val="F1E5D5"/>
                </a:solidFill>
                <a:latin typeface="Arial" pitchFamily="34" charset="0"/>
                <a:ea typeface="Arial" pitchFamily="34" charset="-122"/>
                <a:cs typeface="Arial" pitchFamily="34" charset="-120"/>
              </a:rPr>
              <a:t>Грамматические средства
</a:t>
            </a:r>
            <a:endParaRPr lang="en-US" sz="1400" dirty="0"/>
          </a:p>
        </p:txBody>
      </p:sp>
      <p:sp>
        <p:nvSpPr>
          <p:cNvPr id="11" name="Text 6"/>
          <p:cNvSpPr txBox="1"/>
          <p:nvPr/>
        </p:nvSpPr>
        <p:spPr>
          <a:xfrm>
            <a:off x="3289500" y="1520175"/>
            <a:ext cx="2565000" cy="1066200"/>
          </a:xfrm>
          <a:prstGeom prst="rect">
            <a:avLst/>
          </a:prstGeom>
          <a:noFill/>
          <a:ln/>
        </p:spPr>
        <p:txBody>
          <a:bodyPr wrap="square" lIns="0" tIns="0" rIns="0" bIns="0" rtlCol="0" anchor="ctr"/>
          <a:lstStyle/>
          <a:p>
            <a:pPr algn="ctr" indent="0" marL="0">
              <a:lnSpc>
                <a:spcPct val="100000"/>
              </a:lnSpc>
              <a:buNone/>
            </a:pPr>
            <a:r>
              <a:rPr lang="en-US" sz="1100" dirty="0">
                <a:solidFill>
                  <a:srgbClr val="F1E5D5"/>
                </a:solidFill>
                <a:latin typeface="Arial" pitchFamily="34" charset="0"/>
                <a:ea typeface="Arial" pitchFamily="34" charset="-122"/>
                <a:cs typeface="Arial" pitchFamily="34" charset="-120"/>
              </a:rPr>
              <a:t>Одни связки добавляют новую информацию, другие выражают причину, следствие, цель, условие, пример или итог. В школьных работах особенно часто нужны and, but, because, however, therefore и for example.
</a:t>
            </a:r>
            <a:endParaRPr lang="en-US" sz="1100" dirty="0"/>
          </a:p>
        </p:txBody>
      </p:sp>
      <p:sp>
        <p:nvSpPr>
          <p:cNvPr id="12" name="Text 7"/>
          <p:cNvSpPr txBox="1"/>
          <p:nvPr/>
        </p:nvSpPr>
        <p:spPr>
          <a:xfrm>
            <a:off x="3289500" y="1179575"/>
            <a:ext cx="2565000" cy="273600"/>
          </a:xfrm>
          <a:prstGeom prst="rect">
            <a:avLst/>
          </a:prstGeom>
          <a:noFill/>
          <a:ln/>
        </p:spPr>
        <p:txBody>
          <a:bodyPr wrap="square" lIns="0" tIns="0" rIns="0" bIns="0" rtlCol="0" anchor="ctr"/>
          <a:lstStyle/>
          <a:p>
            <a:pPr algn="ctr" indent="0" marL="0">
              <a:lnSpc>
                <a:spcPct val="100000"/>
              </a:lnSpc>
              <a:buNone/>
            </a:pPr>
            <a:r>
              <a:rPr lang="en-US" sz="1400" dirty="0">
                <a:solidFill>
                  <a:srgbClr val="F1E5D5"/>
                </a:solidFill>
                <a:latin typeface="Arial" pitchFamily="34" charset="0"/>
                <a:ea typeface="Arial" pitchFamily="34" charset="-122"/>
                <a:cs typeface="Arial" pitchFamily="34" charset="-120"/>
              </a:rPr>
              <a:t>Разные значения
</a:t>
            </a:r>
            <a:endParaRPr lang="en-US" sz="1400" dirty="0"/>
          </a:p>
        </p:txBody>
      </p:sp>
      <p:sp>
        <p:nvSpPr>
          <p:cNvPr id="13" name="Text 8"/>
          <p:cNvSpPr txBox="1"/>
          <p:nvPr/>
        </p:nvSpPr>
        <p:spPr>
          <a:xfrm>
            <a:off x="4768263" y="3249600"/>
            <a:ext cx="2565000" cy="1066200"/>
          </a:xfrm>
          <a:prstGeom prst="rect">
            <a:avLst/>
          </a:prstGeom>
          <a:noFill/>
          <a:ln/>
        </p:spPr>
        <p:txBody>
          <a:bodyPr wrap="square" lIns="0" tIns="0" rIns="0" bIns="0" rtlCol="0" anchor="ctr"/>
          <a:lstStyle/>
          <a:p>
            <a:pPr algn="ctr" indent="0" marL="0">
              <a:lnSpc>
                <a:spcPct val="100000"/>
              </a:lnSpc>
              <a:buNone/>
            </a:pPr>
            <a:r>
              <a:rPr lang="en-US" sz="1100" dirty="0">
                <a:solidFill>
                  <a:srgbClr val="F1E5D5"/>
                </a:solidFill>
                <a:latin typeface="Arial" pitchFamily="34" charset="0"/>
                <a:ea typeface="Arial" pitchFamily="34" charset="-122"/>
                <a:cs typeface="Arial" pitchFamily="34" charset="-120"/>
              </a:rPr>
              <a:t>К базовым средствам относятся and, but, because, however, therefore, for example, first of all и in conclusion. Эти слова знакомы каждому ученику, но важно не только знать их, а уметь выбирать по смыслу.
</a:t>
            </a:r>
            <a:endParaRPr lang="en-US" sz="1100" dirty="0"/>
          </a:p>
        </p:txBody>
      </p:sp>
      <p:sp>
        <p:nvSpPr>
          <p:cNvPr id="14" name="Text 9"/>
          <p:cNvSpPr txBox="1"/>
          <p:nvPr/>
        </p:nvSpPr>
        <p:spPr>
          <a:xfrm>
            <a:off x="4768263" y="2909000"/>
            <a:ext cx="2565000" cy="273600"/>
          </a:xfrm>
          <a:prstGeom prst="rect">
            <a:avLst/>
          </a:prstGeom>
          <a:noFill/>
          <a:ln/>
        </p:spPr>
        <p:txBody>
          <a:bodyPr wrap="square" lIns="0" tIns="0" rIns="0" bIns="0" rtlCol="0" anchor="ctr"/>
          <a:lstStyle/>
          <a:p>
            <a:pPr algn="ctr" indent="0" marL="0">
              <a:lnSpc>
                <a:spcPct val="100000"/>
              </a:lnSpc>
              <a:buNone/>
            </a:pPr>
            <a:r>
              <a:rPr lang="en-US" sz="1400" dirty="0">
                <a:solidFill>
                  <a:srgbClr val="F1E5D5"/>
                </a:solidFill>
                <a:latin typeface="Arial" pitchFamily="34" charset="0"/>
                <a:ea typeface="Arial" pitchFamily="34" charset="-122"/>
                <a:cs typeface="Arial" pitchFamily="34" charset="-120"/>
              </a:rPr>
              <a:t>Примеры употребления
</a:t>
            </a:r>
            <a:endParaRPr lang="en-US" sz="1400" dirty="0"/>
          </a:p>
        </p:txBody>
      </p:sp>
      <p:sp>
        <p:nvSpPr>
          <p:cNvPr id="15" name="Text 10"/>
          <p:cNvSpPr txBox="1"/>
          <p:nvPr/>
        </p:nvSpPr>
        <p:spPr>
          <a:xfrm>
            <a:off x="1810938" y="3249600"/>
            <a:ext cx="2565000" cy="1066200"/>
          </a:xfrm>
          <a:prstGeom prst="rect">
            <a:avLst/>
          </a:prstGeom>
          <a:noFill/>
          <a:ln/>
        </p:spPr>
        <p:txBody>
          <a:bodyPr wrap="square" lIns="0" tIns="0" rIns="0" bIns="0" rtlCol="0" anchor="ctr"/>
          <a:lstStyle/>
          <a:p>
            <a:pPr algn="ctr" indent="0" marL="0">
              <a:lnSpc>
                <a:spcPct val="100000"/>
              </a:lnSpc>
              <a:buNone/>
            </a:pPr>
            <a:r>
              <a:rPr lang="en-US" sz="1100" dirty="0">
                <a:solidFill>
                  <a:srgbClr val="F1E5D5"/>
                </a:solidFill>
                <a:latin typeface="Arial" pitchFamily="34" charset="0"/>
                <a:ea typeface="Arial" pitchFamily="34" charset="-122"/>
                <a:cs typeface="Arial" pitchFamily="34" charset="-120"/>
              </a:rPr>
              <a:t>Правильно выбранный linker помогает выстроить порядок аргументов, сделать рассуждение последовательным и избежать повторов. Это особенно заметно в письменных заданиях, где оценивается связность высказывания.
</a:t>
            </a:r>
            <a:endParaRPr lang="en-US" sz="1100" dirty="0"/>
          </a:p>
        </p:txBody>
      </p:sp>
      <p:sp>
        <p:nvSpPr>
          <p:cNvPr id="16" name="Text 11"/>
          <p:cNvSpPr txBox="1"/>
          <p:nvPr/>
        </p:nvSpPr>
        <p:spPr>
          <a:xfrm>
            <a:off x="1810938" y="2909000"/>
            <a:ext cx="2565000" cy="273600"/>
          </a:xfrm>
          <a:prstGeom prst="rect">
            <a:avLst/>
          </a:prstGeom>
          <a:noFill/>
          <a:ln/>
        </p:spPr>
        <p:txBody>
          <a:bodyPr wrap="square" lIns="0" tIns="0" rIns="0" bIns="0" rtlCol="0" anchor="ctr"/>
          <a:lstStyle/>
          <a:p>
            <a:pPr algn="ctr" indent="0" marL="0">
              <a:lnSpc>
                <a:spcPct val="100000"/>
              </a:lnSpc>
              <a:buNone/>
            </a:pPr>
            <a:r>
              <a:rPr lang="en-US" sz="1400" dirty="0">
                <a:solidFill>
                  <a:srgbClr val="F1E5D5"/>
                </a:solidFill>
                <a:latin typeface="Arial" pitchFamily="34" charset="0"/>
                <a:ea typeface="Arial" pitchFamily="34" charset="-122"/>
                <a:cs typeface="Arial" pitchFamily="34" charset="-120"/>
              </a:rPr>
              <a:t>Роль в тексте
</a:t>
            </a:r>
            <a:endParaRPr lang="en-US" sz="14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531236" y="1226859"/>
            <a:ext cx="2559300" cy="1924474"/>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6050944" y="1225646"/>
            <a:ext cx="2566691" cy="19269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3292274" y="1226859"/>
            <a:ext cx="2559300" cy="1924474"/>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sp>
        <p:nvSpPr>
          <p:cNvPr id="10" name="Text 0"/>
          <p:cNvSpPr txBox="1"/>
          <p:nvPr/>
        </p:nvSpPr>
        <p:spPr>
          <a:xfrm>
            <a:off x="703424" y="3613501"/>
            <a:ext cx="2199300" cy="848400"/>
          </a:xfrm>
          <a:prstGeom prst="rect">
            <a:avLst/>
          </a:prstGeom>
          <a:noFill/>
          <a:ln/>
        </p:spPr>
        <p:txBody>
          <a:bodyPr wrap="square" lIns="0" tIns="0" rIns="0" bIns="0" rtlCol="0" anchor="ctr"/>
          <a:lstStyle/>
          <a:p>
            <a:pPr algn="ctr" indent="0" marL="0">
              <a:lnSpc>
                <a:spcPct val="100000"/>
              </a:lnSpc>
              <a:buNone/>
            </a:pPr>
            <a:r>
              <a:rPr lang="en-US" sz="954" dirty="0">
                <a:solidFill>
                  <a:srgbClr val="000000"/>
                </a:solidFill>
                <a:latin typeface="Arial" pitchFamily="34" charset="0"/>
                <a:ea typeface="Arial" pitchFamily="34" charset="-122"/>
                <a:cs typeface="Arial" pitchFamily="34" charset="-120"/>
              </a:rPr>
              <a:t>Coordinating conjunctions соединяют элементы, которые стоят на одном уровне по смыслу: два слова, две части предложения или два простых высказывания. В эту группу входят and, but, or и so. Они часто создают основу простого, ясного текста.
</a:t>
            </a:r>
            <a:endParaRPr lang="en-US" sz="954" dirty="0"/>
          </a:p>
        </p:txBody>
      </p:sp>
      <p:sp>
        <p:nvSpPr>
          <p:cNvPr id="11" name="Text 1"/>
          <p:cNvSpPr txBox="1"/>
          <p:nvPr/>
        </p:nvSpPr>
        <p:spPr>
          <a:xfrm>
            <a:off x="703424" y="3217479"/>
            <a:ext cx="2199300" cy="330900"/>
          </a:xfrm>
          <a:prstGeom prst="rect">
            <a:avLst/>
          </a:prstGeom>
          <a:noFill/>
          <a:ln/>
        </p:spPr>
        <p:txBody>
          <a:bodyPr wrap="square" lIns="0" tIns="0" rIns="0" bIns="0" rtlCol="0" anchor="ctr"/>
          <a:lstStyle/>
          <a:p>
            <a:pPr algn="ctr" indent="0" marL="0">
              <a:lnSpc>
                <a:spcPct val="100000"/>
              </a:lnSpc>
              <a:buNone/>
            </a:pPr>
            <a:r>
              <a:rPr lang="en-US" sz="1200" dirty="0">
                <a:solidFill>
                  <a:srgbClr val="000000"/>
                </a:solidFill>
                <a:latin typeface="Arial" pitchFamily="34" charset="0"/>
                <a:ea typeface="Arial" pitchFamily="34" charset="-122"/>
                <a:cs typeface="Arial" pitchFamily="34" charset="-120"/>
              </a:rPr>
              <a:t>Короткие союзы для равных частей
</a:t>
            </a:r>
            <a:endParaRPr lang="en-US" sz="1200" dirty="0"/>
          </a:p>
        </p:txBody>
      </p:sp>
      <p:sp>
        <p:nvSpPr>
          <p:cNvPr id="12" name="Text 2"/>
          <p:cNvSpPr txBox="1"/>
          <p:nvPr/>
        </p:nvSpPr>
        <p:spPr>
          <a:xfrm>
            <a:off x="6230671" y="3613501"/>
            <a:ext cx="2199300" cy="848400"/>
          </a:xfrm>
          <a:prstGeom prst="rect">
            <a:avLst/>
          </a:prstGeom>
          <a:noFill/>
          <a:ln/>
        </p:spPr>
        <p:txBody>
          <a:bodyPr wrap="square" lIns="0" tIns="0" rIns="0" bIns="0" rtlCol="0" anchor="ctr"/>
          <a:lstStyle/>
          <a:p>
            <a:pPr algn="ctr" indent="0" marL="0">
              <a:lnSpc>
                <a:spcPct val="100000"/>
              </a:lnSpc>
              <a:buNone/>
            </a:pPr>
            <a:r>
              <a:rPr lang="en-US" sz="942" dirty="0">
                <a:solidFill>
                  <a:srgbClr val="000000"/>
                </a:solidFill>
                <a:latin typeface="Arial" pitchFamily="34" charset="0"/>
                <a:ea typeface="Arial" pitchFamily="34" charset="-122"/>
                <a:cs typeface="Arial" pitchFamily="34" charset="-120"/>
              </a:rPr>
              <a:t>Linking adverbials работают на уровне абзаца и даже целого текста. С их помощью автор плавно переходит от одной мысли к другой, сопоставляет идеи и делает выводы. Типичные примеры — however, moreover, therefore, in addition и on the other hand.
</a:t>
            </a:r>
            <a:endParaRPr lang="en-US" sz="942" dirty="0"/>
          </a:p>
        </p:txBody>
      </p:sp>
      <p:sp>
        <p:nvSpPr>
          <p:cNvPr id="13" name="Text 3"/>
          <p:cNvSpPr txBox="1"/>
          <p:nvPr/>
        </p:nvSpPr>
        <p:spPr>
          <a:xfrm>
            <a:off x="6230671" y="3217479"/>
            <a:ext cx="2199300" cy="330900"/>
          </a:xfrm>
          <a:prstGeom prst="rect">
            <a:avLst/>
          </a:prstGeom>
          <a:noFill/>
          <a:ln/>
        </p:spPr>
        <p:txBody>
          <a:bodyPr wrap="square" lIns="0" tIns="0" rIns="0" bIns="0" rtlCol="0" anchor="ctr"/>
          <a:lstStyle/>
          <a:p>
            <a:pPr algn="ctr" indent="0" marL="0">
              <a:lnSpc>
                <a:spcPct val="100000"/>
              </a:lnSpc>
              <a:buNone/>
            </a:pPr>
            <a:r>
              <a:rPr lang="en-US" sz="1200" dirty="0">
                <a:solidFill>
                  <a:srgbClr val="000000"/>
                </a:solidFill>
                <a:latin typeface="Arial" pitchFamily="34" charset="0"/>
                <a:ea typeface="Arial" pitchFamily="34" charset="-122"/>
                <a:cs typeface="Arial" pitchFamily="34" charset="-120"/>
              </a:rPr>
              <a:t>Переходы между большими фрагментами
</a:t>
            </a:r>
            <a:endParaRPr lang="en-US" sz="1200" dirty="0"/>
          </a:p>
        </p:txBody>
      </p:sp>
      <p:sp>
        <p:nvSpPr>
          <p:cNvPr id="14" name="Text 4"/>
          <p:cNvSpPr txBox="1"/>
          <p:nvPr/>
        </p:nvSpPr>
        <p:spPr>
          <a:xfrm>
            <a:off x="3467047" y="3613501"/>
            <a:ext cx="2199300" cy="848400"/>
          </a:xfrm>
          <a:prstGeom prst="rect">
            <a:avLst/>
          </a:prstGeom>
          <a:noFill/>
          <a:ln/>
        </p:spPr>
        <p:txBody>
          <a:bodyPr wrap="square" lIns="0" tIns="0" rIns="0" bIns="0" rtlCol="0" anchor="ctr"/>
          <a:lstStyle/>
          <a:p>
            <a:pPr algn="ctr" indent="0" marL="0">
              <a:lnSpc>
                <a:spcPct val="100000"/>
              </a:lnSpc>
              <a:buNone/>
            </a:pPr>
            <a:r>
              <a:rPr lang="en-US" sz="954" dirty="0">
                <a:solidFill>
                  <a:srgbClr val="000000"/>
                </a:solidFill>
                <a:latin typeface="Arial" pitchFamily="34" charset="0"/>
                <a:ea typeface="Arial" pitchFamily="34" charset="-122"/>
                <a:cs typeface="Arial" pitchFamily="34" charset="-120"/>
              </a:rPr>
              <a:t>Subordinating conjunctions вводят придаточные предложения и показывают, что одна часть зависит от другой. Такие слова, как because, although, when, if и while, помогают точно обозначить причину, условие, время или уступку.
</a:t>
            </a:r>
            <a:endParaRPr lang="en-US" sz="954" dirty="0"/>
          </a:p>
        </p:txBody>
      </p:sp>
      <p:sp>
        <p:nvSpPr>
          <p:cNvPr id="15" name="Text 5"/>
          <p:cNvSpPr txBox="1"/>
          <p:nvPr/>
        </p:nvSpPr>
        <p:spPr>
          <a:xfrm>
            <a:off x="3467047" y="3217479"/>
            <a:ext cx="2199300" cy="330900"/>
          </a:xfrm>
          <a:prstGeom prst="rect">
            <a:avLst/>
          </a:prstGeom>
          <a:noFill/>
          <a:ln/>
        </p:spPr>
        <p:txBody>
          <a:bodyPr wrap="square" lIns="0" tIns="0" rIns="0" bIns="0" rtlCol="0" anchor="ctr"/>
          <a:lstStyle/>
          <a:p>
            <a:pPr algn="ctr" indent="0" marL="0">
              <a:lnSpc>
                <a:spcPct val="100000"/>
              </a:lnSpc>
              <a:buNone/>
            </a:pPr>
            <a:r>
              <a:rPr lang="en-US" sz="1200" dirty="0">
                <a:solidFill>
                  <a:srgbClr val="000000"/>
                </a:solidFill>
                <a:latin typeface="Arial" pitchFamily="34" charset="0"/>
                <a:ea typeface="Arial" pitchFamily="34" charset="-122"/>
                <a:cs typeface="Arial" pitchFamily="34" charset="-120"/>
              </a:rPr>
              <a:t>Связки для зависимых конструкций
</a:t>
            </a:r>
            <a:endParaRPr lang="en-US" sz="1200" dirty="0"/>
          </a:p>
        </p:txBody>
      </p:sp>
      <p:sp>
        <p:nvSpPr>
          <p:cNvPr id="16" name="Text 6"/>
          <p:cNvSpPr txBox="1"/>
          <p:nvPr/>
        </p:nvSpPr>
        <p:spPr>
          <a:xfrm>
            <a:off x="4443021" y="4638425"/>
            <a:ext cx="257700" cy="273600"/>
          </a:xfrm>
          <a:prstGeom prst="rect">
            <a:avLst/>
          </a:prstGeom>
          <a:noFill/>
          <a:ln/>
        </p:spPr>
        <p:txBody>
          <a:bodyPr wrap="square" lIns="0" tIns="0" rIns="0" bIns="0" rtlCol="0" anchor="ctr"/>
          <a:lstStyle/>
          <a:p>
            <a:pPr algn="ctr" indent="0" marL="0">
              <a:lnSpc>
                <a:spcPct val="100000"/>
              </a:lnSpc>
              <a:buNone/>
            </a:pPr>
            <a:r>
              <a:rPr lang="en-US" sz="1000" dirty="0">
                <a:solidFill>
                  <a:srgbClr val="F1E5D5"/>
                </a:solidFill>
                <a:latin typeface="Arial" pitchFamily="34" charset="0"/>
                <a:ea typeface="Arial" pitchFamily="34" charset="-122"/>
                <a:cs typeface="Arial" pitchFamily="34" charset="-120"/>
              </a:rPr>
              <a:t>4</a:t>
            </a:r>
            <a:endParaRPr lang="en-US" sz="1000" dirty="0"/>
          </a:p>
        </p:txBody>
      </p:sp>
      <p:sp>
        <p:nvSpPr>
          <p:cNvPr id="17" name="Text 7"/>
          <p:cNvSpPr txBox="1"/>
          <p:nvPr/>
        </p:nvSpPr>
        <p:spPr>
          <a:xfrm>
            <a:off x="521494" y="519113"/>
            <a:ext cx="8101200" cy="576600"/>
          </a:xfrm>
          <a:prstGeom prst="rect">
            <a:avLst/>
          </a:prstGeom>
          <a:noFill/>
          <a:ln/>
        </p:spPr>
        <p:txBody>
          <a:bodyPr wrap="square" lIns="0" tIns="0" rIns="0" bIns="0" rtlCol="0" anchor="ctr"/>
          <a:lstStyle/>
          <a:p>
            <a:pPr algn="ctr" indent="0" marL="0">
              <a:lnSpc>
                <a:spcPct val="100000"/>
              </a:lnSpc>
              <a:buNone/>
            </a:pPr>
            <a:r>
              <a:rPr lang="en-US" sz="2700" dirty="0">
                <a:solidFill>
                  <a:srgbClr val="F1E5D5"/>
                </a:solidFill>
                <a:latin typeface="Arial" pitchFamily="34" charset="0"/>
                <a:ea typeface="Arial" pitchFamily="34" charset="-122"/>
                <a:cs typeface="Arial" pitchFamily="34" charset="-120"/>
              </a:rPr>
              <a:t>Основные группы linkers в английском языке
</a:t>
            </a:r>
            <a:endParaRPr lang="en-US" sz="27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703206" y="1647777"/>
            <a:ext cx="4356525" cy="20877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5616869" y="1671911"/>
            <a:ext cx="3287400" cy="966300"/>
          </a:xfrm>
          <a:prstGeom prst="rect">
            <a:avLst/>
          </a:prstGeom>
          <a:noFill/>
          <a:ln/>
        </p:spPr>
        <p:txBody>
          <a:bodyPr wrap="square" lIns="0" tIns="0" rIns="0" bIns="0" rtlCol="0" anchor="ctr"/>
          <a:lstStyle/>
          <a:p>
            <a:pPr algn="ctr" indent="0" marL="0">
              <a:lnSpc>
                <a:spcPct val="100000"/>
              </a:lnSpc>
              <a:buNone/>
            </a:pPr>
            <a:r>
              <a:rPr lang="en-US" sz="1400" dirty="0">
                <a:solidFill>
                  <a:srgbClr val="F1E5D5"/>
                </a:solidFill>
                <a:latin typeface="Arial" pitchFamily="34" charset="0"/>
                <a:ea typeface="Arial" pitchFamily="34" charset="-122"/>
                <a:cs typeface="Arial" pitchFamily="34" charset="-120"/>
              </a:rPr>
              <a:t>В учебных работах чаще всего встречаются связки, которые добавляют мысль или показывают контраст между идеями.
</a:t>
            </a:r>
            <a:endParaRPr lang="en-US" sz="1400" dirty="0"/>
          </a:p>
        </p:txBody>
      </p:sp>
      <p:sp>
        <p:nvSpPr>
          <p:cNvPr id="9" name="Text 1"/>
          <p:cNvSpPr txBox="1"/>
          <p:nvPr/>
        </p:nvSpPr>
        <p:spPr>
          <a:xfrm>
            <a:off x="5616869" y="2759207"/>
            <a:ext cx="3287400" cy="966300"/>
          </a:xfrm>
          <a:prstGeom prst="rect">
            <a:avLst/>
          </a:prstGeom>
          <a:noFill/>
          <a:ln/>
        </p:spPr>
        <p:txBody>
          <a:bodyPr wrap="square" lIns="0" tIns="0" rIns="0" bIns="0" rtlCol="0" anchor="ctr"/>
          <a:lstStyle/>
          <a:p>
            <a:pPr algn="ctr" indent="0" marL="0">
              <a:lnSpc>
                <a:spcPct val="100000"/>
              </a:lnSpc>
              <a:buNone/>
            </a:pPr>
            <a:r>
              <a:rPr lang="en-US" sz="1400" dirty="0">
                <a:solidFill>
                  <a:srgbClr val="F1E5D5"/>
                </a:solidFill>
                <a:latin typeface="Arial" pitchFamily="34" charset="0"/>
                <a:ea typeface="Arial" pitchFamily="34" charset="-122"/>
                <a:cs typeface="Arial" pitchFamily="34" charset="-120"/>
              </a:rPr>
              <a:t>Добавление и противопоставление доминируют, потому что именно они чаще всего нужны в аргументации и развёрнутом ответе.
</a:t>
            </a:r>
            <a:endParaRPr lang="en-US" sz="1400" dirty="0"/>
          </a:p>
        </p:txBody>
      </p:sp>
      <p:sp>
        <p:nvSpPr>
          <p:cNvPr id="10" name="Text 2"/>
          <p:cNvSpPr txBox="1"/>
          <p:nvPr/>
        </p:nvSpPr>
        <p:spPr>
          <a:xfrm>
            <a:off x="736092" y="4174875"/>
            <a:ext cx="4284000" cy="212400"/>
          </a:xfrm>
          <a:prstGeom prst="rect">
            <a:avLst/>
          </a:prstGeom>
          <a:noFill/>
          <a:ln/>
        </p:spPr>
        <p:txBody>
          <a:bodyPr wrap="square" lIns="0" tIns="0" rIns="0" bIns="0" rtlCol="0" anchor="ctr"/>
          <a:lstStyle/>
          <a:p>
            <a:pPr algn="l" indent="0" marL="0">
              <a:lnSpc>
                <a:spcPct val="100000"/>
              </a:lnSpc>
              <a:buNone/>
            </a:pPr>
            <a:r>
              <a:rPr lang="en-US" sz="835" dirty="0">
                <a:solidFill>
                  <a:srgbClr val="F1E5D5"/>
                </a:solidFill>
                <a:latin typeface="Arial" pitchFamily="34" charset="0"/>
                <a:ea typeface="Arial" pitchFamily="34" charset="-122"/>
                <a:cs typeface="Arial" pitchFamily="34" charset="-120"/>
              </a:rPr>
              <a:t>Обобщение типичных письменных работ учащихся 10 класса; иллюстративная частотность без претензии на статистическую выборку.
</a:t>
            </a:r>
            <a:endParaRPr lang="en-US" sz="835" dirty="0"/>
          </a:p>
        </p:txBody>
      </p:sp>
      <p:sp>
        <p:nvSpPr>
          <p:cNvPr id="11" name="Text 3"/>
          <p:cNvSpPr txBox="1"/>
          <p:nvPr/>
        </p:nvSpPr>
        <p:spPr>
          <a:xfrm>
            <a:off x="4443021" y="4638425"/>
            <a:ext cx="257700" cy="273600"/>
          </a:xfrm>
          <a:prstGeom prst="rect">
            <a:avLst/>
          </a:prstGeom>
          <a:noFill/>
          <a:ln/>
        </p:spPr>
        <p:txBody>
          <a:bodyPr wrap="square" lIns="0" tIns="0" rIns="0" bIns="0" rtlCol="0" anchor="ctr"/>
          <a:lstStyle/>
          <a:p>
            <a:pPr algn="ctr" indent="0" marL="0">
              <a:lnSpc>
                <a:spcPct val="100000"/>
              </a:lnSpc>
              <a:buNone/>
            </a:pPr>
            <a:r>
              <a:rPr lang="en-US" sz="1000" dirty="0">
                <a:solidFill>
                  <a:srgbClr val="F1E5D5"/>
                </a:solidFill>
                <a:latin typeface="Arial" pitchFamily="34" charset="0"/>
                <a:ea typeface="Arial" pitchFamily="34" charset="-122"/>
                <a:cs typeface="Arial" pitchFamily="34" charset="-120"/>
              </a:rPr>
              <a:t>5</a:t>
            </a:r>
            <a:endParaRPr lang="en-US" sz="1000" dirty="0"/>
          </a:p>
        </p:txBody>
      </p:sp>
      <p:sp>
        <p:nvSpPr>
          <p:cNvPr id="12" name="Text 4"/>
          <p:cNvSpPr txBox="1"/>
          <p:nvPr/>
        </p:nvSpPr>
        <p:spPr>
          <a:xfrm>
            <a:off x="521494" y="519113"/>
            <a:ext cx="8101200" cy="576600"/>
          </a:xfrm>
          <a:prstGeom prst="rect">
            <a:avLst/>
          </a:prstGeom>
          <a:noFill/>
          <a:ln/>
        </p:spPr>
        <p:txBody>
          <a:bodyPr wrap="square" lIns="0" tIns="0" rIns="0" bIns="0" rtlCol="0" anchor="ctr"/>
          <a:lstStyle/>
          <a:p>
            <a:pPr algn="ctr" indent="0" marL="0">
              <a:lnSpc>
                <a:spcPct val="100000"/>
              </a:lnSpc>
              <a:buNone/>
            </a:pPr>
            <a:r>
              <a:rPr lang="en-US" sz="2268" dirty="0">
                <a:solidFill>
                  <a:srgbClr val="F1E5D5"/>
                </a:solidFill>
                <a:latin typeface="Arial" pitchFamily="34" charset="0"/>
                <a:ea typeface="Arial" pitchFamily="34" charset="-122"/>
                <a:cs typeface="Arial" pitchFamily="34" charset="-120"/>
              </a:rPr>
              <a:t>Linkers по функциям: что используется чаще всего в школьных текстах
</a:t>
            </a:r>
            <a:endParaRPr lang="en-US" sz="2268"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703169" y="2143849"/>
            <a:ext cx="4356600" cy="1095557"/>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5616869" y="1671911"/>
            <a:ext cx="3287400" cy="966300"/>
          </a:xfrm>
          <a:prstGeom prst="rect">
            <a:avLst/>
          </a:prstGeom>
          <a:noFill/>
          <a:ln/>
        </p:spPr>
        <p:txBody>
          <a:bodyPr wrap="square" lIns="0" tIns="0" rIns="0" bIns="0" rtlCol="0" anchor="ctr"/>
          <a:lstStyle/>
          <a:p>
            <a:pPr algn="ctr" indent="0" marL="0">
              <a:lnSpc>
                <a:spcPct val="100000"/>
              </a:lnSpc>
              <a:buNone/>
            </a:pPr>
            <a:r>
              <a:rPr lang="en-US" sz="1400" dirty="0">
                <a:solidFill>
                  <a:srgbClr val="F1E5D5"/>
                </a:solidFill>
                <a:latin typeface="Arial" pitchFamily="34" charset="0"/>
                <a:ea typeface="Arial" pitchFamily="34" charset="-122"/>
                <a:cs typeface="Arial" pitchFamily="34" charset="-120"/>
              </a:rPr>
              <a:t>Таблица помогает быстро увидеть, как смысл связки связан с её местом в предложении и знаками препинания.
</a:t>
            </a:r>
            <a:endParaRPr lang="en-US" sz="1400" dirty="0"/>
          </a:p>
        </p:txBody>
      </p:sp>
      <p:sp>
        <p:nvSpPr>
          <p:cNvPr id="9" name="Text 1"/>
          <p:cNvSpPr txBox="1"/>
          <p:nvPr/>
        </p:nvSpPr>
        <p:spPr>
          <a:xfrm>
            <a:off x="5616869" y="2759207"/>
            <a:ext cx="3287400" cy="966300"/>
          </a:xfrm>
          <a:prstGeom prst="rect">
            <a:avLst/>
          </a:prstGeom>
          <a:noFill/>
          <a:ln/>
        </p:spPr>
        <p:txBody>
          <a:bodyPr wrap="square" lIns="0" tIns="0" rIns="0" bIns="0" rtlCol="0" anchor="ctr"/>
          <a:lstStyle/>
          <a:p>
            <a:pPr algn="ctr" indent="0" marL="0">
              <a:lnSpc>
                <a:spcPct val="100000"/>
              </a:lnSpc>
              <a:buNone/>
            </a:pPr>
            <a:r>
              <a:rPr lang="en-US" sz="1400" dirty="0">
                <a:solidFill>
                  <a:srgbClr val="F1E5D5"/>
                </a:solidFill>
                <a:latin typeface="Arial" pitchFamily="34" charset="0"/>
                <a:ea typeface="Arial" pitchFamily="34" charset="-122"/>
                <a:cs typeface="Arial" pitchFamily="34" charset="-120"/>
              </a:rPr>
              <a:t>Позиция и пунктуация зависят от функции связки: одни вводят вывод, другие — придаточную часть.
</a:t>
            </a:r>
            <a:endParaRPr lang="en-US" sz="1400" dirty="0"/>
          </a:p>
        </p:txBody>
      </p:sp>
      <p:sp>
        <p:nvSpPr>
          <p:cNvPr id="10" name="Text 2"/>
          <p:cNvSpPr txBox="1"/>
          <p:nvPr/>
        </p:nvSpPr>
        <p:spPr>
          <a:xfrm>
            <a:off x="736092" y="4174875"/>
            <a:ext cx="4284000" cy="212400"/>
          </a:xfrm>
          <a:prstGeom prst="rect">
            <a:avLst/>
          </a:prstGeom>
          <a:noFill/>
          <a:ln/>
        </p:spPr>
        <p:txBody>
          <a:bodyPr wrap="square" lIns="0" tIns="0" rIns="0" bIns="0" rtlCol="0" anchor="ctr"/>
          <a:lstStyle/>
          <a:p>
            <a:pPr algn="l" indent="0" marL="0">
              <a:lnSpc>
                <a:spcPct val="100000"/>
              </a:lnSpc>
              <a:buNone/>
            </a:pPr>
            <a:r>
              <a:rPr lang="en-US" sz="1386" dirty="0">
                <a:solidFill>
                  <a:srgbClr val="F1E5D5"/>
                </a:solidFill>
                <a:latin typeface="Arial" pitchFamily="34" charset="0"/>
                <a:ea typeface="Arial" pitchFamily="34" charset="-122"/>
                <a:cs typeface="Arial" pitchFamily="34" charset="-120"/>
              </a:rPr>
              <a:t>Сводка школьных правил и примеров употребления
</a:t>
            </a:r>
            <a:endParaRPr lang="en-US" sz="1386" dirty="0"/>
          </a:p>
        </p:txBody>
      </p:sp>
      <p:sp>
        <p:nvSpPr>
          <p:cNvPr id="11" name="Text 3"/>
          <p:cNvSpPr txBox="1"/>
          <p:nvPr/>
        </p:nvSpPr>
        <p:spPr>
          <a:xfrm>
            <a:off x="4443021" y="4638425"/>
            <a:ext cx="257700" cy="273600"/>
          </a:xfrm>
          <a:prstGeom prst="rect">
            <a:avLst/>
          </a:prstGeom>
          <a:noFill/>
          <a:ln/>
        </p:spPr>
        <p:txBody>
          <a:bodyPr wrap="square" lIns="0" tIns="0" rIns="0" bIns="0" rtlCol="0" anchor="ctr"/>
          <a:lstStyle/>
          <a:p>
            <a:pPr algn="ctr" indent="0" marL="0">
              <a:lnSpc>
                <a:spcPct val="100000"/>
              </a:lnSpc>
              <a:buNone/>
            </a:pPr>
            <a:r>
              <a:rPr lang="en-US" sz="1000" dirty="0">
                <a:solidFill>
                  <a:srgbClr val="F1E5D5"/>
                </a:solidFill>
                <a:latin typeface="Arial" pitchFamily="34" charset="0"/>
                <a:ea typeface="Arial" pitchFamily="34" charset="-122"/>
                <a:cs typeface="Arial" pitchFamily="34" charset="-120"/>
              </a:rPr>
              <a:t>6</a:t>
            </a:r>
            <a:endParaRPr lang="en-US" sz="1000" dirty="0"/>
          </a:p>
        </p:txBody>
      </p:sp>
      <p:sp>
        <p:nvSpPr>
          <p:cNvPr id="12" name="Text 4"/>
          <p:cNvSpPr txBox="1"/>
          <p:nvPr/>
        </p:nvSpPr>
        <p:spPr>
          <a:xfrm>
            <a:off x="521494" y="519113"/>
            <a:ext cx="8101200" cy="576600"/>
          </a:xfrm>
          <a:prstGeom prst="rect">
            <a:avLst/>
          </a:prstGeom>
          <a:noFill/>
          <a:ln/>
        </p:spPr>
        <p:txBody>
          <a:bodyPr wrap="square" lIns="0" tIns="0" rIns="0" bIns="0" rtlCol="0" anchor="ctr"/>
          <a:lstStyle/>
          <a:p>
            <a:pPr algn="ctr" indent="0" marL="0">
              <a:lnSpc>
                <a:spcPct val="100000"/>
              </a:lnSpc>
              <a:buNone/>
            </a:pPr>
            <a:r>
              <a:rPr lang="en-US" sz="2268" dirty="0">
                <a:solidFill>
                  <a:srgbClr val="F1E5D5"/>
                </a:solidFill>
                <a:latin typeface="Arial" pitchFamily="34" charset="0"/>
                <a:ea typeface="Arial" pitchFamily="34" charset="-122"/>
                <a:cs typeface="Arial" pitchFamily="34" charset="-120"/>
              </a:rPr>
              <a:t>Сравнение основных linkers: значение, позиция и пунктуация
</a:t>
            </a:r>
            <a:endParaRPr lang="en-US" sz="2268"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35480" y="1323566"/>
            <a:ext cx="8472910" cy="30750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521494" y="826805"/>
            <a:ext cx="8101200" cy="284100"/>
          </a:xfrm>
          <a:prstGeom prst="rect">
            <a:avLst/>
          </a:prstGeom>
          <a:noFill/>
          <a:ln/>
        </p:spPr>
        <p:txBody>
          <a:bodyPr wrap="square" lIns="0" tIns="0" rIns="0" bIns="0" rtlCol="0" anchor="ctr"/>
          <a:lstStyle/>
          <a:p>
            <a:pPr algn="ctr" indent="0" marL="0">
              <a:lnSpc>
                <a:spcPct val="100000"/>
              </a:lnSpc>
              <a:buNone/>
            </a:pPr>
            <a:r>
              <a:rPr lang="en-US" sz="1400" dirty="0">
                <a:solidFill>
                  <a:srgbClr val="F1E5D5"/>
                </a:solidFill>
                <a:latin typeface="Arial" pitchFamily="34" charset="0"/>
                <a:ea typeface="Arial" pitchFamily="34" charset="-122"/>
                <a:cs typeface="Arial" pitchFamily="34" charset="-120"/>
              </a:rPr>
              <a:t>Схема выбора строится от смысла связи к грамматике и пунктуации.
</a:t>
            </a:r>
            <a:endParaRPr lang="en-US" sz="1400" dirty="0"/>
          </a:p>
        </p:txBody>
      </p:sp>
      <p:sp>
        <p:nvSpPr>
          <p:cNvPr id="8" name="Text 1"/>
          <p:cNvSpPr txBox="1"/>
          <p:nvPr/>
        </p:nvSpPr>
        <p:spPr>
          <a:xfrm>
            <a:off x="4443021" y="4638425"/>
            <a:ext cx="257700" cy="273600"/>
          </a:xfrm>
          <a:prstGeom prst="rect">
            <a:avLst/>
          </a:prstGeom>
          <a:noFill/>
          <a:ln/>
        </p:spPr>
        <p:txBody>
          <a:bodyPr wrap="square" lIns="0" tIns="0" rIns="0" bIns="0" rtlCol="0" anchor="ctr"/>
          <a:lstStyle/>
          <a:p>
            <a:pPr algn="ctr" indent="0" marL="0">
              <a:lnSpc>
                <a:spcPct val="100000"/>
              </a:lnSpc>
              <a:buNone/>
            </a:pPr>
            <a:r>
              <a:rPr lang="en-US" sz="1000" dirty="0">
                <a:solidFill>
                  <a:srgbClr val="F1E5D5"/>
                </a:solidFill>
                <a:latin typeface="Arial" pitchFamily="34" charset="0"/>
                <a:ea typeface="Arial" pitchFamily="34" charset="-122"/>
                <a:cs typeface="Arial" pitchFamily="34" charset="-120"/>
              </a:rPr>
              <a:t>7</a:t>
            </a:r>
            <a:endParaRPr lang="en-US" sz="1000" dirty="0"/>
          </a:p>
        </p:txBody>
      </p:sp>
      <p:sp>
        <p:nvSpPr>
          <p:cNvPr id="9" name="Text 2"/>
          <p:cNvSpPr txBox="1"/>
          <p:nvPr/>
        </p:nvSpPr>
        <p:spPr>
          <a:xfrm>
            <a:off x="521494" y="303611"/>
            <a:ext cx="8101200" cy="441900"/>
          </a:xfrm>
          <a:prstGeom prst="rect">
            <a:avLst/>
          </a:prstGeom>
          <a:noFill/>
          <a:ln/>
        </p:spPr>
        <p:txBody>
          <a:bodyPr wrap="square" lIns="0" tIns="0" rIns="0" bIns="0" rtlCol="0" anchor="t"/>
          <a:lstStyle/>
          <a:p>
            <a:pPr algn="ctr" indent="0" marL="0">
              <a:lnSpc>
                <a:spcPct val="100000"/>
              </a:lnSpc>
              <a:buNone/>
            </a:pPr>
            <a:r>
              <a:rPr lang="en-US" sz="2700" dirty="0">
                <a:solidFill>
                  <a:srgbClr val="F1E5D5"/>
                </a:solidFill>
                <a:latin typeface="Arial" pitchFamily="34" charset="0"/>
                <a:ea typeface="Arial" pitchFamily="34" charset="-122"/>
                <a:cs typeface="Arial" pitchFamily="34" charset="-120"/>
              </a:rPr>
              <a:t>Как выбрать подходящий linker в предложении
</a:t>
            </a:r>
            <a:endParaRPr lang="en-US" sz="27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521494" y="519113"/>
            <a:ext cx="8101200" cy="576600"/>
          </a:xfrm>
          <a:prstGeom prst="rect">
            <a:avLst/>
          </a:prstGeom>
          <a:noFill/>
          <a:ln/>
        </p:spPr>
        <p:txBody>
          <a:bodyPr wrap="square" lIns="0" tIns="0" rIns="0" bIns="0" rtlCol="0" anchor="ctr"/>
          <a:lstStyle/>
          <a:p>
            <a:pPr algn="ctr" indent="0" marL="0">
              <a:lnSpc>
                <a:spcPct val="100000"/>
              </a:lnSpc>
              <a:buNone/>
            </a:pPr>
            <a:r>
              <a:rPr lang="en-US" sz="2555" dirty="0">
                <a:solidFill>
                  <a:srgbClr val="000000"/>
                </a:solidFill>
                <a:latin typeface="Arial" pitchFamily="34" charset="0"/>
                <a:ea typeface="Arial" pitchFamily="34" charset="-122"/>
                <a:cs typeface="Arial" pitchFamily="34" charset="-120"/>
              </a:rPr>
              <a:t>Linkers для добавления информации и перечисления
</a:t>
            </a:r>
            <a:endParaRPr lang="en-US" sz="2555" dirty="0"/>
          </a:p>
        </p:txBody>
      </p:sp>
      <p:sp>
        <p:nvSpPr>
          <p:cNvPr id="10" name="Text 1"/>
          <p:cNvSpPr txBox="1"/>
          <p:nvPr/>
        </p:nvSpPr>
        <p:spPr>
          <a:xfrm>
            <a:off x="1332731" y="3205022"/>
            <a:ext cx="2387400" cy="1003200"/>
          </a:xfrm>
          <a:prstGeom prst="rect">
            <a:avLst/>
          </a:prstGeom>
          <a:noFill/>
          <a:ln/>
        </p:spPr>
        <p:txBody>
          <a:bodyPr wrap="square" lIns="0" tIns="0" rIns="0" bIns="0" rtlCol="0" anchor="t"/>
          <a:lstStyle/>
          <a:p>
            <a:pPr algn="ctr" indent="0" marL="0">
              <a:lnSpc>
                <a:spcPct val="100000"/>
              </a:lnSpc>
              <a:buNone/>
            </a:pPr>
            <a:r>
              <a:rPr lang="en-US" sz="1348" dirty="0">
                <a:solidFill>
                  <a:srgbClr val="F1E5D5"/>
                </a:solidFill>
                <a:latin typeface="Arial" pitchFamily="34" charset="0"/>
                <a:ea typeface="Arial" pitchFamily="34" charset="-122"/>
                <a:cs typeface="Arial" pitchFamily="34" charset="-120"/>
              </a:rPr>
              <a:t>Первый шаг
</a:t>
            </a:r>
            <a:pPr algn="ctr" indent="0" marL="0">
              <a:lnSpc>
                <a:spcPct val="100000"/>
              </a:lnSpc>
              <a:buNone/>
            </a:pPr>
            <a:r>
              <a:rPr lang="en-US" sz="770" dirty="0">
                <a:solidFill>
                  <a:srgbClr val="F1E5D5"/>
                </a:solidFill>
                <a:latin typeface="Arial" pitchFamily="34" charset="0"/>
                <a:ea typeface="Arial" pitchFamily="34" charset="-122"/>
                <a:cs typeface="Arial" pitchFamily="34" charset="-120"/>
              </a:rPr>
              <a:t>
</a:t>
            </a:r>
            <a:pPr algn="ctr" indent="0" marL="0">
              <a:lnSpc>
                <a:spcPct val="100000"/>
              </a:lnSpc>
              <a:buNone/>
            </a:pPr>
            <a:r>
              <a:rPr lang="en-US" sz="1155" dirty="0">
                <a:solidFill>
                  <a:srgbClr val="F1E5D5"/>
                </a:solidFill>
                <a:latin typeface="Arial" pitchFamily="34" charset="0"/>
                <a:ea typeface="Arial" pitchFamily="34" charset="-122"/>
                <a:cs typeface="Arial" pitchFamily="34" charset="-120"/>
              </a:rPr>
              <a:t>Сначала используется first или first of all, чтобы обозначить начало перечисления и задать читателю понятный маршрут по мысли.
</a:t>
            </a:r>
            <a:endParaRPr lang="en-US" sz="1348" dirty="0"/>
          </a:p>
        </p:txBody>
      </p:sp>
      <p:sp>
        <p:nvSpPr>
          <p:cNvPr id="11" name="Text 2"/>
          <p:cNvSpPr txBox="1"/>
          <p:nvPr/>
        </p:nvSpPr>
        <p:spPr>
          <a:xfrm>
            <a:off x="2696485" y="1468819"/>
            <a:ext cx="2387400" cy="1003200"/>
          </a:xfrm>
          <a:prstGeom prst="rect">
            <a:avLst/>
          </a:prstGeom>
          <a:noFill/>
          <a:ln/>
        </p:spPr>
        <p:txBody>
          <a:bodyPr wrap="square" lIns="0" tIns="0" rIns="0" bIns="0" rtlCol="0" anchor="t"/>
          <a:lstStyle/>
          <a:p>
            <a:pPr algn="ctr" indent="0" marL="0">
              <a:lnSpc>
                <a:spcPct val="100000"/>
              </a:lnSpc>
              <a:buNone/>
            </a:pPr>
            <a:r>
              <a:rPr lang="en-US" sz="1400" dirty="0">
                <a:solidFill>
                  <a:srgbClr val="F1E5D5"/>
                </a:solidFill>
                <a:latin typeface="Arial" pitchFamily="34" charset="0"/>
                <a:ea typeface="Arial" pitchFamily="34" charset="-122"/>
                <a:cs typeface="Arial" pitchFamily="34" charset="-120"/>
              </a:rPr>
              <a:t>Развитие идеи
</a:t>
            </a:r>
            <a:pPr algn="ctr" indent="0" marL="0">
              <a:lnSpc>
                <a:spcPct val="100000"/>
              </a:lnSpc>
              <a:buNone/>
            </a:pPr>
            <a:r>
              <a:rPr lang="en-US" sz="800" dirty="0">
                <a:solidFill>
                  <a:srgbClr val="F1E5D5"/>
                </a:solidFill>
                <a:latin typeface="Arial" pitchFamily="34" charset="0"/>
                <a:ea typeface="Arial" pitchFamily="34" charset="-122"/>
                <a:cs typeface="Arial" pitchFamily="34" charset="-120"/>
              </a:rPr>
              <a:t>
</a:t>
            </a:r>
            <a:pPr algn="ctr" indent="0" marL="0">
              <a:lnSpc>
                <a:spcPct val="100000"/>
              </a:lnSpc>
              <a:buNone/>
            </a:pPr>
            <a:r>
              <a:rPr lang="en-US" sz="1200" dirty="0">
                <a:solidFill>
                  <a:srgbClr val="F1E5D5"/>
                </a:solidFill>
                <a:latin typeface="Arial" pitchFamily="34" charset="0"/>
                <a:ea typeface="Arial" pitchFamily="34" charset="-122"/>
                <a:cs typeface="Arial" pitchFamily="34" charset="-120"/>
              </a:rPr>
              <a:t>Затем подходят also, too, as well as, moreover и furthermore. Они добавляют новую информацию, не ломая логику уже сказанного.
</a:t>
            </a:r>
            <a:endParaRPr lang="en-US" sz="1400" dirty="0"/>
          </a:p>
        </p:txBody>
      </p:sp>
      <p:sp>
        <p:nvSpPr>
          <p:cNvPr id="12" name="Text 3"/>
          <p:cNvSpPr txBox="1"/>
          <p:nvPr/>
        </p:nvSpPr>
        <p:spPr>
          <a:xfrm>
            <a:off x="4060237" y="3205022"/>
            <a:ext cx="2387400" cy="1003200"/>
          </a:xfrm>
          <a:prstGeom prst="rect">
            <a:avLst/>
          </a:prstGeom>
          <a:noFill/>
          <a:ln/>
        </p:spPr>
        <p:txBody>
          <a:bodyPr wrap="square" lIns="0" tIns="0" rIns="0" bIns="0" rtlCol="0" anchor="t"/>
          <a:lstStyle/>
          <a:p>
            <a:pPr algn="ctr" indent="0" marL="0">
              <a:lnSpc>
                <a:spcPct val="100000"/>
              </a:lnSpc>
              <a:buNone/>
            </a:pPr>
            <a:r>
              <a:rPr lang="en-US" sz="1315" dirty="0">
                <a:solidFill>
                  <a:srgbClr val="F1E5D5"/>
                </a:solidFill>
                <a:latin typeface="Arial" pitchFamily="34" charset="0"/>
                <a:ea typeface="Arial" pitchFamily="34" charset="-122"/>
                <a:cs typeface="Arial" pitchFamily="34" charset="-120"/>
              </a:rPr>
              <a:t>Переход к следующему пункту
</a:t>
            </a:r>
            <a:pPr algn="ctr" indent="0" marL="0">
              <a:lnSpc>
                <a:spcPct val="100000"/>
              </a:lnSpc>
              <a:buNone/>
            </a:pPr>
            <a:r>
              <a:rPr lang="en-US" sz="752" dirty="0">
                <a:solidFill>
                  <a:srgbClr val="F1E5D5"/>
                </a:solidFill>
                <a:latin typeface="Arial" pitchFamily="34" charset="0"/>
                <a:ea typeface="Arial" pitchFamily="34" charset="-122"/>
                <a:cs typeface="Arial" pitchFamily="34" charset="-120"/>
              </a:rPr>
              <a:t>
</a:t>
            </a:r>
            <a:pPr algn="ctr" indent="0" marL="0">
              <a:lnSpc>
                <a:spcPct val="100000"/>
              </a:lnSpc>
              <a:buNone/>
            </a:pPr>
            <a:r>
              <a:rPr lang="en-US" sz="1127" dirty="0">
                <a:solidFill>
                  <a:srgbClr val="F1E5D5"/>
                </a:solidFill>
                <a:latin typeface="Arial" pitchFamily="34" charset="0"/>
                <a:ea typeface="Arial" pitchFamily="34" charset="-122"/>
                <a:cs typeface="Arial" pitchFamily="34" charset="-120"/>
              </a:rPr>
              <a:t>Для последовательности удобно использовать then, next и after that. Эти слова особенно полезны в пересказе, инструкции и пошаговом ответе.
</a:t>
            </a:r>
            <a:endParaRPr lang="en-US" sz="1315" dirty="0"/>
          </a:p>
        </p:txBody>
      </p:sp>
      <p:sp>
        <p:nvSpPr>
          <p:cNvPr id="13" name="Text 4"/>
          <p:cNvSpPr txBox="1"/>
          <p:nvPr/>
        </p:nvSpPr>
        <p:spPr>
          <a:xfrm>
            <a:off x="5423991" y="1468819"/>
            <a:ext cx="2387400" cy="1003200"/>
          </a:xfrm>
          <a:prstGeom prst="rect">
            <a:avLst/>
          </a:prstGeom>
          <a:noFill/>
          <a:ln/>
        </p:spPr>
        <p:txBody>
          <a:bodyPr wrap="square" lIns="0" tIns="0" rIns="0" bIns="0" rtlCol="0" anchor="t"/>
          <a:lstStyle/>
          <a:p>
            <a:pPr algn="ctr" indent="0" marL="0">
              <a:lnSpc>
                <a:spcPct val="100000"/>
              </a:lnSpc>
              <a:buNone/>
            </a:pPr>
            <a:r>
              <a:rPr lang="en-US" sz="1379" dirty="0">
                <a:solidFill>
                  <a:srgbClr val="F1E5D5"/>
                </a:solidFill>
                <a:latin typeface="Arial" pitchFamily="34" charset="0"/>
                <a:ea typeface="Arial" pitchFamily="34" charset="-122"/>
                <a:cs typeface="Arial" pitchFamily="34" charset="-120"/>
              </a:rPr>
              <a:t>Финал списка
</a:t>
            </a:r>
            <a:pPr algn="ctr" indent="0" marL="0">
              <a:lnSpc>
                <a:spcPct val="100000"/>
              </a:lnSpc>
              <a:buNone/>
            </a:pPr>
            <a:r>
              <a:rPr lang="en-US" sz="788" dirty="0">
                <a:solidFill>
                  <a:srgbClr val="F1E5D5"/>
                </a:solidFill>
                <a:latin typeface="Arial" pitchFamily="34" charset="0"/>
                <a:ea typeface="Arial" pitchFamily="34" charset="-122"/>
                <a:cs typeface="Arial" pitchFamily="34" charset="-120"/>
              </a:rPr>
              <a:t>
</a:t>
            </a:r>
            <a:pPr algn="ctr" indent="0" marL="0">
              <a:lnSpc>
                <a:spcPct val="100000"/>
              </a:lnSpc>
              <a:buNone/>
            </a:pPr>
            <a:r>
              <a:rPr lang="en-US" sz="1182" dirty="0">
                <a:solidFill>
                  <a:srgbClr val="F1E5D5"/>
                </a:solidFill>
                <a:latin typeface="Arial" pitchFamily="34" charset="0"/>
                <a:ea typeface="Arial" pitchFamily="34" charset="-122"/>
                <a:cs typeface="Arial" pitchFamily="34" charset="-120"/>
              </a:rPr>
              <a:t>В завершение часто ставят finally или lastly. Такие связки помогают аккуратно закрыть мысль и показать, что перечень завершён.
</a:t>
            </a:r>
            <a:endParaRPr lang="en-US" sz="1379" dirty="0"/>
          </a:p>
        </p:txBody>
      </p:sp>
      <p:sp>
        <p:nvSpPr>
          <p:cNvPr id="14" name="Text 5"/>
          <p:cNvSpPr txBox="1"/>
          <p:nvPr/>
        </p:nvSpPr>
        <p:spPr>
          <a:xfrm>
            <a:off x="4443021" y="4638425"/>
            <a:ext cx="257700" cy="273600"/>
          </a:xfrm>
          <a:prstGeom prst="rect">
            <a:avLst/>
          </a:prstGeom>
          <a:noFill/>
          <a:ln/>
        </p:spPr>
        <p:txBody>
          <a:bodyPr wrap="square" lIns="0" tIns="0" rIns="0" bIns="0" rtlCol="0" anchor="ctr"/>
          <a:lstStyle/>
          <a:p>
            <a:pPr algn="ctr" indent="0" marL="0">
              <a:lnSpc>
                <a:spcPct val="100000"/>
              </a:lnSpc>
              <a:buNone/>
            </a:pPr>
            <a:r>
              <a:rPr lang="en-US" sz="1000" dirty="0">
                <a:solidFill>
                  <a:srgbClr val="F1E5D5"/>
                </a:solidFill>
                <a:latin typeface="Arial" pitchFamily="34" charset="0"/>
                <a:ea typeface="Arial" pitchFamily="34" charset="-122"/>
                <a:cs typeface="Arial" pitchFamily="34" charset="-120"/>
              </a:rPr>
              <a:t>8</a:t>
            </a:r>
            <a:endParaRPr lang="en-US" sz="10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740930" y="1475188"/>
            <a:ext cx="3645300" cy="2548862"/>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sp>
        <p:nvSpPr>
          <p:cNvPr id="10" name="Text 0"/>
          <p:cNvSpPr txBox="1"/>
          <p:nvPr/>
        </p:nvSpPr>
        <p:spPr>
          <a:xfrm>
            <a:off x="4443021" y="4638425"/>
            <a:ext cx="257700" cy="273600"/>
          </a:xfrm>
          <a:prstGeom prst="rect">
            <a:avLst/>
          </a:prstGeom>
          <a:noFill/>
          <a:ln/>
        </p:spPr>
        <p:txBody>
          <a:bodyPr wrap="square" lIns="0" tIns="0" rIns="0" bIns="0" rtlCol="0" anchor="ctr"/>
          <a:lstStyle/>
          <a:p>
            <a:pPr algn="ctr" indent="0" marL="0">
              <a:lnSpc>
                <a:spcPct val="100000"/>
              </a:lnSpc>
              <a:buNone/>
            </a:pPr>
            <a:r>
              <a:rPr lang="en-US" sz="1000" dirty="0">
                <a:solidFill>
                  <a:srgbClr val="F1E5D5"/>
                </a:solidFill>
                <a:latin typeface="Arial" pitchFamily="34" charset="0"/>
                <a:ea typeface="Arial" pitchFamily="34" charset="-122"/>
                <a:cs typeface="Arial" pitchFamily="34" charset="-120"/>
              </a:rPr>
              <a:t>9</a:t>
            </a:r>
            <a:endParaRPr lang="en-US" sz="1000" dirty="0"/>
          </a:p>
        </p:txBody>
      </p:sp>
      <p:sp>
        <p:nvSpPr>
          <p:cNvPr id="11" name="Text 1"/>
          <p:cNvSpPr txBox="1"/>
          <p:nvPr/>
        </p:nvSpPr>
        <p:spPr>
          <a:xfrm>
            <a:off x="521494" y="519113"/>
            <a:ext cx="8101200" cy="576600"/>
          </a:xfrm>
          <a:prstGeom prst="rect">
            <a:avLst/>
          </a:prstGeom>
          <a:noFill/>
          <a:ln/>
        </p:spPr>
        <p:txBody>
          <a:bodyPr wrap="square" lIns="0" tIns="0" rIns="0" bIns="0" rtlCol="0" anchor="ctr"/>
          <a:lstStyle/>
          <a:p>
            <a:pPr algn="ctr" indent="0" marL="0">
              <a:lnSpc>
                <a:spcPct val="100000"/>
              </a:lnSpc>
              <a:buNone/>
            </a:pPr>
            <a:r>
              <a:rPr lang="en-US" sz="2700" dirty="0">
                <a:solidFill>
                  <a:srgbClr val="000000"/>
                </a:solidFill>
                <a:latin typeface="Arial" pitchFamily="34" charset="0"/>
                <a:ea typeface="Arial" pitchFamily="34" charset="-122"/>
                <a:cs typeface="Arial" pitchFamily="34" charset="-120"/>
              </a:rPr>
              <a:t>Linkers для противопоставления и уступки
</a:t>
            </a:r>
            <a:endParaRPr lang="en-US" sz="2700" dirty="0"/>
          </a:p>
        </p:txBody>
      </p:sp>
      <p:sp>
        <p:nvSpPr>
          <p:cNvPr id="12" name="Text 2"/>
          <p:cNvSpPr txBox="1"/>
          <p:nvPr/>
        </p:nvSpPr>
        <p:spPr>
          <a:xfrm>
            <a:off x="4879475" y="1646925"/>
            <a:ext cx="3470400" cy="273600"/>
          </a:xfrm>
          <a:prstGeom prst="rect">
            <a:avLst/>
          </a:prstGeom>
          <a:noFill/>
          <a:ln/>
        </p:spPr>
        <p:txBody>
          <a:bodyPr wrap="square" lIns="0" tIns="0" rIns="0" bIns="0" rtlCol="0" anchor="ctr"/>
          <a:lstStyle/>
          <a:p>
            <a:pPr algn="ctr" indent="0" marL="0">
              <a:lnSpc>
                <a:spcPct val="100000"/>
              </a:lnSpc>
              <a:buNone/>
            </a:pPr>
            <a:r>
              <a:rPr lang="en-US" sz="700" dirty="0">
                <a:solidFill>
                  <a:srgbClr val="F1E5D5"/>
                </a:solidFill>
                <a:latin typeface="Arial" pitchFamily="34" charset="0"/>
                <a:ea typeface="Arial" pitchFamily="34" charset="-122"/>
                <a:cs typeface="Arial" pitchFamily="34" charset="-120"/>
              </a:rPr>
              <a:t>Связки but, however и on the other hand помогают показать различие между двумя мыслями, фактами или точками зрения. Они делают аргументацию точнее и помогают избежать резких переходов.
</a:t>
            </a:r>
            <a:endParaRPr lang="en-US" sz="700" dirty="0"/>
          </a:p>
        </p:txBody>
      </p:sp>
      <p:sp>
        <p:nvSpPr>
          <p:cNvPr id="13" name="Text 3"/>
          <p:cNvSpPr txBox="1"/>
          <p:nvPr/>
        </p:nvSpPr>
        <p:spPr>
          <a:xfrm>
            <a:off x="4879475" y="1449512"/>
            <a:ext cx="3470400" cy="165300"/>
          </a:xfrm>
          <a:prstGeom prst="rect">
            <a:avLst/>
          </a:prstGeom>
          <a:noFill/>
          <a:ln/>
        </p:spPr>
        <p:txBody>
          <a:bodyPr wrap="square" lIns="0" tIns="0" rIns="0" bIns="0" rtlCol="0" anchor="ctr"/>
          <a:lstStyle/>
          <a:p>
            <a:pPr algn="ctr" indent="0" marL="0">
              <a:lnSpc>
                <a:spcPct val="100000"/>
              </a:lnSpc>
              <a:buNone/>
            </a:pPr>
            <a:r>
              <a:rPr lang="en-US" sz="1000" dirty="0">
                <a:solidFill>
                  <a:srgbClr val="F1E5D5"/>
                </a:solidFill>
                <a:latin typeface="Arial" pitchFamily="34" charset="0"/>
                <a:ea typeface="Arial" pitchFamily="34" charset="-122"/>
                <a:cs typeface="Arial" pitchFamily="34" charset="-120"/>
              </a:rPr>
              <a:t>Контраст идей
</a:t>
            </a:r>
            <a:endParaRPr lang="en-US" sz="1000" dirty="0"/>
          </a:p>
        </p:txBody>
      </p:sp>
      <p:sp>
        <p:nvSpPr>
          <p:cNvPr id="14" name="Text 4"/>
          <p:cNvSpPr txBox="1"/>
          <p:nvPr/>
        </p:nvSpPr>
        <p:spPr>
          <a:xfrm>
            <a:off x="4879475" y="3798075"/>
            <a:ext cx="3470400" cy="273600"/>
          </a:xfrm>
          <a:prstGeom prst="rect">
            <a:avLst/>
          </a:prstGeom>
          <a:noFill/>
          <a:ln/>
        </p:spPr>
        <p:txBody>
          <a:bodyPr wrap="square" lIns="0" tIns="0" rIns="0" bIns="0" rtlCol="0" anchor="ctr"/>
          <a:lstStyle/>
          <a:p>
            <a:pPr algn="ctr" indent="0" marL="0">
              <a:lnSpc>
                <a:spcPct val="100000"/>
              </a:lnSpc>
              <a:buNone/>
            </a:pPr>
            <a:r>
              <a:rPr lang="en-US" sz="700" dirty="0">
                <a:solidFill>
                  <a:srgbClr val="F1E5D5"/>
                </a:solidFill>
                <a:latin typeface="Arial" pitchFamily="34" charset="0"/>
                <a:ea typeface="Arial" pitchFamily="34" charset="-122"/>
                <a:cs typeface="Arial" pitchFamily="34" charset="-120"/>
              </a:rPr>
              <a:t>Такие связки нужны в заданиях на сравнение, аргументацию и выражение собственного мнения. Они позволяют не только противопоставлять идеи, но и выстраивать сбалансированный, убедительный текст.
</a:t>
            </a:r>
            <a:endParaRPr lang="en-US" sz="700" dirty="0"/>
          </a:p>
        </p:txBody>
      </p:sp>
      <p:sp>
        <p:nvSpPr>
          <p:cNvPr id="15" name="Text 5"/>
          <p:cNvSpPr txBox="1"/>
          <p:nvPr/>
        </p:nvSpPr>
        <p:spPr>
          <a:xfrm>
            <a:off x="4879475" y="3600662"/>
            <a:ext cx="3470400" cy="165300"/>
          </a:xfrm>
          <a:prstGeom prst="rect">
            <a:avLst/>
          </a:prstGeom>
          <a:noFill/>
          <a:ln/>
        </p:spPr>
        <p:txBody>
          <a:bodyPr wrap="square" lIns="0" tIns="0" rIns="0" bIns="0" rtlCol="0" anchor="ctr"/>
          <a:lstStyle/>
          <a:p>
            <a:pPr algn="ctr" indent="0" marL="0">
              <a:lnSpc>
                <a:spcPct val="100000"/>
              </a:lnSpc>
              <a:buNone/>
            </a:pPr>
            <a:r>
              <a:rPr lang="en-US" sz="1000" dirty="0">
                <a:solidFill>
                  <a:srgbClr val="F1E5D5"/>
                </a:solidFill>
                <a:latin typeface="Arial" pitchFamily="34" charset="0"/>
                <a:ea typeface="Arial" pitchFamily="34" charset="-122"/>
                <a:cs typeface="Arial" pitchFamily="34" charset="-120"/>
              </a:rPr>
              <a:t>Когда выбирать их
</a:t>
            </a:r>
            <a:endParaRPr lang="en-US" sz="1000" dirty="0"/>
          </a:p>
        </p:txBody>
      </p:sp>
      <p:sp>
        <p:nvSpPr>
          <p:cNvPr id="16" name="Text 6"/>
          <p:cNvSpPr txBox="1"/>
          <p:nvPr/>
        </p:nvSpPr>
        <p:spPr>
          <a:xfrm>
            <a:off x="4879475" y="3081025"/>
            <a:ext cx="3470400" cy="273600"/>
          </a:xfrm>
          <a:prstGeom prst="rect">
            <a:avLst/>
          </a:prstGeom>
          <a:noFill/>
          <a:ln/>
        </p:spPr>
        <p:txBody>
          <a:bodyPr wrap="square" lIns="0" tIns="0" rIns="0" bIns="0" rtlCol="0" anchor="ctr"/>
          <a:lstStyle/>
          <a:p>
            <a:pPr algn="ctr" indent="0" marL="0">
              <a:lnSpc>
                <a:spcPct val="100000"/>
              </a:lnSpc>
              <a:buNone/>
            </a:pPr>
            <a:r>
              <a:rPr lang="en-US" sz="700" dirty="0">
                <a:solidFill>
                  <a:srgbClr val="F1E5D5"/>
                </a:solidFill>
                <a:latin typeface="Arial" pitchFamily="34" charset="0"/>
                <a:ea typeface="Arial" pitchFamily="34" charset="-122"/>
                <a:cs typeface="Arial" pitchFamily="34" charset="-120"/>
              </a:rPr>
              <a:t>Nevertheless и however звучат более академично, чем простое but. В письменных работах они помогают сохранить нейтральный тон и показать зрелость речи без лишней эмоциональности.
</a:t>
            </a:r>
            <a:endParaRPr lang="en-US" sz="700" dirty="0"/>
          </a:p>
        </p:txBody>
      </p:sp>
      <p:sp>
        <p:nvSpPr>
          <p:cNvPr id="17" name="Text 7"/>
          <p:cNvSpPr txBox="1"/>
          <p:nvPr/>
        </p:nvSpPr>
        <p:spPr>
          <a:xfrm>
            <a:off x="4879475" y="2883612"/>
            <a:ext cx="3470400" cy="165300"/>
          </a:xfrm>
          <a:prstGeom prst="rect">
            <a:avLst/>
          </a:prstGeom>
          <a:noFill/>
          <a:ln/>
        </p:spPr>
        <p:txBody>
          <a:bodyPr wrap="square" lIns="0" tIns="0" rIns="0" bIns="0" rtlCol="0" anchor="ctr"/>
          <a:lstStyle/>
          <a:p>
            <a:pPr algn="ctr" indent="0" marL="0">
              <a:lnSpc>
                <a:spcPct val="100000"/>
              </a:lnSpc>
              <a:buNone/>
            </a:pPr>
            <a:r>
              <a:rPr lang="en-US" sz="1000" dirty="0">
                <a:solidFill>
                  <a:srgbClr val="F1E5D5"/>
                </a:solidFill>
                <a:latin typeface="Arial" pitchFamily="34" charset="0"/>
                <a:ea typeface="Arial" pitchFamily="34" charset="-122"/>
                <a:cs typeface="Arial" pitchFamily="34" charset="-120"/>
              </a:rPr>
              <a:t>Более формальный стиль
</a:t>
            </a:r>
            <a:endParaRPr lang="en-US" sz="1000" dirty="0"/>
          </a:p>
        </p:txBody>
      </p:sp>
      <p:sp>
        <p:nvSpPr>
          <p:cNvPr id="18" name="Text 8"/>
          <p:cNvSpPr txBox="1"/>
          <p:nvPr/>
        </p:nvSpPr>
        <p:spPr>
          <a:xfrm>
            <a:off x="4879475" y="2363975"/>
            <a:ext cx="3470400" cy="273600"/>
          </a:xfrm>
          <a:prstGeom prst="rect">
            <a:avLst/>
          </a:prstGeom>
          <a:noFill/>
          <a:ln/>
        </p:spPr>
        <p:txBody>
          <a:bodyPr wrap="square" lIns="0" tIns="0" rIns="0" bIns="0" rtlCol="0" anchor="ctr"/>
          <a:lstStyle/>
          <a:p>
            <a:pPr algn="ctr" indent="0" marL="0">
              <a:lnSpc>
                <a:spcPct val="100000"/>
              </a:lnSpc>
              <a:buNone/>
            </a:pPr>
            <a:r>
              <a:rPr lang="en-US" sz="700" dirty="0">
                <a:solidFill>
                  <a:srgbClr val="F1E5D5"/>
                </a:solidFill>
                <a:latin typeface="Arial" pitchFamily="34" charset="0"/>
                <a:ea typeface="Arial" pitchFamily="34" charset="-122"/>
                <a:cs typeface="Arial" pitchFamily="34" charset="-120"/>
              </a:rPr>
              <a:t>Слова although, even though, while и whereas показывают, что одна идея остаётся верной, несмотря на существование другой. Это особенно полезно в сочинениях с анализом мнений и сравнением.
</a:t>
            </a:r>
            <a:endParaRPr lang="en-US" sz="700" dirty="0"/>
          </a:p>
        </p:txBody>
      </p:sp>
      <p:sp>
        <p:nvSpPr>
          <p:cNvPr id="19" name="Text 9"/>
          <p:cNvSpPr txBox="1"/>
          <p:nvPr/>
        </p:nvSpPr>
        <p:spPr>
          <a:xfrm>
            <a:off x="4879475" y="2166562"/>
            <a:ext cx="3470400" cy="165300"/>
          </a:xfrm>
          <a:prstGeom prst="rect">
            <a:avLst/>
          </a:prstGeom>
          <a:noFill/>
          <a:ln/>
        </p:spPr>
        <p:txBody>
          <a:bodyPr wrap="square" lIns="0" tIns="0" rIns="0" bIns="0" rtlCol="0" anchor="ctr"/>
          <a:lstStyle/>
          <a:p>
            <a:pPr algn="ctr" indent="0" marL="0">
              <a:lnSpc>
                <a:spcPct val="100000"/>
              </a:lnSpc>
              <a:buNone/>
            </a:pPr>
            <a:r>
              <a:rPr lang="en-US" sz="1000" dirty="0">
                <a:solidFill>
                  <a:srgbClr val="F1E5D5"/>
                </a:solidFill>
                <a:latin typeface="Arial" pitchFamily="34" charset="0"/>
                <a:ea typeface="Arial" pitchFamily="34" charset="-122"/>
                <a:cs typeface="Arial" pitchFamily="34" charset="-120"/>
              </a:rPr>
              <a:t>Уступка
</a:t>
            </a:r>
            <a:endParaRPr lang="en-US" sz="10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703206" y="1647777"/>
            <a:ext cx="4356525" cy="20877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5616869" y="1671911"/>
            <a:ext cx="3287400" cy="966300"/>
          </a:xfrm>
          <a:prstGeom prst="rect">
            <a:avLst/>
          </a:prstGeom>
          <a:noFill/>
          <a:ln/>
        </p:spPr>
        <p:txBody>
          <a:bodyPr wrap="square" lIns="0" tIns="0" rIns="0" bIns="0" rtlCol="0" anchor="ctr"/>
          <a:lstStyle/>
          <a:p>
            <a:pPr algn="ctr" indent="0" marL="0">
              <a:lnSpc>
                <a:spcPct val="100000"/>
              </a:lnSpc>
              <a:buNone/>
            </a:pPr>
            <a:r>
              <a:rPr lang="en-US" sz="1400" dirty="0">
                <a:solidFill>
                  <a:srgbClr val="F1E5D5"/>
                </a:solidFill>
                <a:latin typeface="Arial" pitchFamily="34" charset="0"/>
                <a:ea typeface="Arial" pitchFamily="34" charset="-122"/>
                <a:cs typeface="Arial" pitchFamily="34" charset="-120"/>
              </a:rPr>
              <a:t>Для сильного текста важно сочетать несколько типов связок, а не опираться только на один привычный вариант.
</a:t>
            </a:r>
            <a:endParaRPr lang="en-US" sz="1400" dirty="0"/>
          </a:p>
        </p:txBody>
      </p:sp>
      <p:sp>
        <p:nvSpPr>
          <p:cNvPr id="9" name="Text 1"/>
          <p:cNvSpPr txBox="1"/>
          <p:nvPr/>
        </p:nvSpPr>
        <p:spPr>
          <a:xfrm>
            <a:off x="5616869" y="2759207"/>
            <a:ext cx="3287400" cy="966300"/>
          </a:xfrm>
          <a:prstGeom prst="rect">
            <a:avLst/>
          </a:prstGeom>
          <a:noFill/>
          <a:ln/>
        </p:spPr>
        <p:txBody>
          <a:bodyPr wrap="square" lIns="0" tIns="0" rIns="0" bIns="0" rtlCol="0" anchor="ctr"/>
          <a:lstStyle/>
          <a:p>
            <a:pPr algn="ctr" indent="0" marL="0">
              <a:lnSpc>
                <a:spcPct val="100000"/>
              </a:lnSpc>
              <a:buNone/>
            </a:pPr>
            <a:r>
              <a:rPr lang="en-US" sz="1400" dirty="0">
                <a:solidFill>
                  <a:srgbClr val="F1E5D5"/>
                </a:solidFill>
                <a:latin typeface="Arial" pitchFamily="34" charset="0"/>
                <a:ea typeface="Arial" pitchFamily="34" charset="-122"/>
                <a:cs typeface="Arial" pitchFamily="34" charset="-120"/>
              </a:rPr>
              <a:t>Наибольшую роль играют addition и contrast: именно они чаще всего формируют основную логику письменного высказывания.
</a:t>
            </a:r>
            <a:endParaRPr lang="en-US" sz="1400" dirty="0"/>
          </a:p>
        </p:txBody>
      </p:sp>
      <p:sp>
        <p:nvSpPr>
          <p:cNvPr id="10" name="Text 2"/>
          <p:cNvSpPr txBox="1"/>
          <p:nvPr/>
        </p:nvSpPr>
        <p:spPr>
          <a:xfrm>
            <a:off x="736092" y="4174875"/>
            <a:ext cx="4284000" cy="212400"/>
          </a:xfrm>
          <a:prstGeom prst="rect">
            <a:avLst/>
          </a:prstGeom>
          <a:noFill/>
          <a:ln/>
        </p:spPr>
        <p:txBody>
          <a:bodyPr wrap="square" lIns="0" tIns="0" rIns="0" bIns="0" rtlCol="0" anchor="ctr"/>
          <a:lstStyle/>
          <a:p>
            <a:pPr algn="l" indent="0" marL="0">
              <a:lnSpc>
                <a:spcPct val="100000"/>
              </a:lnSpc>
              <a:buNone/>
            </a:pPr>
            <a:r>
              <a:rPr lang="en-US" sz="835" dirty="0">
                <a:solidFill>
                  <a:srgbClr val="F1E5D5"/>
                </a:solidFill>
                <a:latin typeface="Arial" pitchFamily="34" charset="0"/>
                <a:ea typeface="Arial" pitchFamily="34" charset="-122"/>
                <a:cs typeface="Arial" pitchFamily="34" charset="-120"/>
              </a:rPr>
              <a:t>Учебная модель распределения связок для письменных работ 10 класса; схематическая диаграмма для иллюстрации приоритетов.
</a:t>
            </a:r>
            <a:endParaRPr lang="en-US" sz="835" dirty="0"/>
          </a:p>
        </p:txBody>
      </p:sp>
      <p:sp>
        <p:nvSpPr>
          <p:cNvPr id="11" name="Text 3"/>
          <p:cNvSpPr txBox="1"/>
          <p:nvPr/>
        </p:nvSpPr>
        <p:spPr>
          <a:xfrm>
            <a:off x="4443021" y="4638425"/>
            <a:ext cx="257700" cy="273600"/>
          </a:xfrm>
          <a:prstGeom prst="rect">
            <a:avLst/>
          </a:prstGeom>
          <a:noFill/>
          <a:ln/>
        </p:spPr>
        <p:txBody>
          <a:bodyPr wrap="square" lIns="0" tIns="0" rIns="0" bIns="0" rtlCol="0" anchor="ctr"/>
          <a:lstStyle/>
          <a:p>
            <a:pPr algn="ctr" indent="0" marL="0">
              <a:lnSpc>
                <a:spcPct val="100000"/>
              </a:lnSpc>
              <a:buNone/>
            </a:pPr>
            <a:r>
              <a:rPr lang="en-US" sz="1000" dirty="0">
                <a:solidFill>
                  <a:srgbClr val="F1E5D5"/>
                </a:solidFill>
                <a:latin typeface="Arial" pitchFamily="34" charset="0"/>
                <a:ea typeface="Arial" pitchFamily="34" charset="-122"/>
                <a:cs typeface="Arial" pitchFamily="34" charset="-120"/>
              </a:rPr>
              <a:t>10</a:t>
            </a:r>
            <a:endParaRPr lang="en-US" sz="1000" dirty="0"/>
          </a:p>
        </p:txBody>
      </p:sp>
      <p:sp>
        <p:nvSpPr>
          <p:cNvPr id="12" name="Text 4"/>
          <p:cNvSpPr txBox="1"/>
          <p:nvPr/>
        </p:nvSpPr>
        <p:spPr>
          <a:xfrm>
            <a:off x="521494" y="519113"/>
            <a:ext cx="8101200" cy="576600"/>
          </a:xfrm>
          <a:prstGeom prst="rect">
            <a:avLst/>
          </a:prstGeom>
          <a:noFill/>
          <a:ln/>
        </p:spPr>
        <p:txBody>
          <a:bodyPr wrap="square" lIns="0" tIns="0" rIns="0" bIns="0" rtlCol="0" anchor="ctr"/>
          <a:lstStyle/>
          <a:p>
            <a:pPr algn="ctr" indent="0" marL="0">
              <a:lnSpc>
                <a:spcPct val="100000"/>
              </a:lnSpc>
              <a:buNone/>
            </a:pPr>
            <a:r>
              <a:rPr lang="en-US" sz="2268" dirty="0">
                <a:solidFill>
                  <a:srgbClr val="F1E5D5"/>
                </a:solidFill>
                <a:latin typeface="Arial" pitchFamily="34" charset="0"/>
                <a:ea typeface="Arial" pitchFamily="34" charset="-122"/>
                <a:cs typeface="Arial" pitchFamily="34" charset="-120"/>
              </a:rPr>
              <a:t>Самые полезные связки для эссе и письменного высказывания
</a:t>
            </a:r>
            <a:endParaRPr lang="en-US" sz="2268"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5870255" y="1095725"/>
            <a:ext cx="2751339" cy="32811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pic>
        <p:nvPicPr>
          <p:cNvPr id="10" name="Image 8" descr="preencoded.png">    </p:cNvPr>
          <p:cNvPicPr>
            <a:picLocks noChangeAspect="1"/>
          </p:cNvPicPr>
          <p:nvPr/>
        </p:nvPicPr>
        <p:blipFill>
          <a:blip r:embed="rId9"/>
          <a:stretch>
            <a:fillRect/>
          </a:stretch>
        </p:blipFill>
        <p:spPr>
          <a:xfrm>
            <a:off x="0" y="0"/>
            <a:ext cx="9144000" cy="5143500"/>
          </a:xfrm>
          <a:prstGeom prst="rect">
            <a:avLst/>
          </a:prstGeom>
        </p:spPr>
      </p:pic>
      <p:sp>
        <p:nvSpPr>
          <p:cNvPr id="11" name="Text 0"/>
          <p:cNvSpPr txBox="1"/>
          <p:nvPr/>
        </p:nvSpPr>
        <p:spPr>
          <a:xfrm>
            <a:off x="4443021" y="4638425"/>
            <a:ext cx="257700" cy="273600"/>
          </a:xfrm>
          <a:prstGeom prst="rect">
            <a:avLst/>
          </a:prstGeom>
          <a:noFill/>
          <a:ln/>
        </p:spPr>
        <p:txBody>
          <a:bodyPr wrap="square" lIns="0" tIns="0" rIns="0" bIns="0" rtlCol="0" anchor="ctr"/>
          <a:lstStyle/>
          <a:p>
            <a:pPr algn="ctr" indent="0" marL="0">
              <a:lnSpc>
                <a:spcPct val="100000"/>
              </a:lnSpc>
              <a:buNone/>
            </a:pPr>
            <a:r>
              <a:rPr lang="en-US" sz="1000" dirty="0">
                <a:solidFill>
                  <a:srgbClr val="F1E5D5"/>
                </a:solidFill>
                <a:latin typeface="Arial" pitchFamily="34" charset="0"/>
                <a:ea typeface="Arial" pitchFamily="34" charset="-122"/>
                <a:cs typeface="Arial" pitchFamily="34" charset="-120"/>
              </a:rPr>
              <a:t>11</a:t>
            </a:r>
            <a:endParaRPr lang="en-US" sz="1000" dirty="0"/>
          </a:p>
        </p:txBody>
      </p:sp>
      <p:sp>
        <p:nvSpPr>
          <p:cNvPr id="12" name="Text 1"/>
          <p:cNvSpPr txBox="1"/>
          <p:nvPr/>
        </p:nvSpPr>
        <p:spPr>
          <a:xfrm>
            <a:off x="521494" y="519113"/>
            <a:ext cx="8101200" cy="576600"/>
          </a:xfrm>
          <a:prstGeom prst="rect">
            <a:avLst/>
          </a:prstGeom>
          <a:noFill/>
          <a:ln/>
        </p:spPr>
        <p:txBody>
          <a:bodyPr wrap="square" lIns="0" tIns="0" rIns="0" bIns="0" rtlCol="0" anchor="ctr"/>
          <a:lstStyle/>
          <a:p>
            <a:pPr algn="ctr" indent="0" marL="0">
              <a:lnSpc>
                <a:spcPct val="100000"/>
              </a:lnSpc>
              <a:buNone/>
            </a:pPr>
            <a:r>
              <a:rPr lang="en-US" sz="2700" dirty="0">
                <a:solidFill>
                  <a:srgbClr val="F1E5D5"/>
                </a:solidFill>
                <a:latin typeface="Arial" pitchFamily="34" charset="0"/>
                <a:ea typeface="Arial" pitchFamily="34" charset="-122"/>
                <a:cs typeface="Arial" pitchFamily="34" charset="-120"/>
              </a:rPr>
              <a:t>Linkers причины, следствия и результата
</a:t>
            </a:r>
            <a:endParaRPr lang="en-US" sz="2700" dirty="0"/>
          </a:p>
        </p:txBody>
      </p:sp>
      <p:sp>
        <p:nvSpPr>
          <p:cNvPr id="13" name="Text 2"/>
          <p:cNvSpPr txBox="1"/>
          <p:nvPr/>
        </p:nvSpPr>
        <p:spPr>
          <a:xfrm>
            <a:off x="732220" y="1791938"/>
            <a:ext cx="2228400" cy="743286"/>
          </a:xfrm>
          <a:prstGeom prst="rect">
            <a:avLst/>
          </a:prstGeom>
          <a:noFill/>
          <a:ln/>
        </p:spPr>
        <p:txBody>
          <a:bodyPr wrap="square" lIns="0" tIns="0" rIns="0" bIns="0" rtlCol="0" anchor="ctr"/>
          <a:lstStyle/>
          <a:p>
            <a:pPr algn="ctr" indent="0" marL="0">
              <a:lnSpc>
                <a:spcPct val="100000"/>
              </a:lnSpc>
              <a:buNone/>
            </a:pPr>
            <a:r>
              <a:rPr lang="en-US" sz="860" dirty="0">
                <a:solidFill>
                  <a:srgbClr val="F1E5D5"/>
                </a:solidFill>
                <a:latin typeface="Arial" pitchFamily="34" charset="0"/>
                <a:ea typeface="Arial" pitchFamily="34" charset="-122"/>
                <a:cs typeface="Arial" pitchFamily="34" charset="-120"/>
              </a:rPr>
              <a:t>Связки причины объясняют, почему происходит событие или формируется мнение. Чаще всего используются because, since, as и due to; они помогают точно показать источник действия, состояния или результата в письменном ответе.
</a:t>
            </a:r>
            <a:endParaRPr lang="en-US" sz="860" dirty="0"/>
          </a:p>
        </p:txBody>
      </p:sp>
      <p:sp>
        <p:nvSpPr>
          <p:cNvPr id="14" name="Text 3"/>
          <p:cNvSpPr txBox="1"/>
          <p:nvPr/>
        </p:nvSpPr>
        <p:spPr>
          <a:xfrm>
            <a:off x="1038732" y="1399766"/>
            <a:ext cx="1922100" cy="353308"/>
          </a:xfrm>
          <a:prstGeom prst="rect">
            <a:avLst/>
          </a:prstGeom>
          <a:noFill/>
          <a:ln/>
        </p:spPr>
        <p:txBody>
          <a:bodyPr wrap="square" lIns="0" tIns="0" rIns="0" bIns="0" rtlCol="0" anchor="ctr"/>
          <a:lstStyle/>
          <a:p>
            <a:pPr algn="l" indent="0" marL="0">
              <a:lnSpc>
                <a:spcPct val="100000"/>
              </a:lnSpc>
              <a:buNone/>
            </a:pPr>
            <a:r>
              <a:rPr lang="en-US" sz="1100" dirty="0">
                <a:solidFill>
                  <a:srgbClr val="F1E5D5"/>
                </a:solidFill>
                <a:latin typeface="Arial" pitchFamily="34" charset="0"/>
                <a:ea typeface="Arial" pitchFamily="34" charset="-122"/>
                <a:cs typeface="Arial" pitchFamily="34" charset="-120"/>
              </a:rPr>
              <a:t>Причина действия
</a:t>
            </a:r>
            <a:endParaRPr lang="en-US" sz="1100" dirty="0"/>
          </a:p>
        </p:txBody>
      </p:sp>
      <p:sp>
        <p:nvSpPr>
          <p:cNvPr id="15" name="Text 4"/>
          <p:cNvSpPr txBox="1"/>
          <p:nvPr/>
        </p:nvSpPr>
        <p:spPr>
          <a:xfrm>
            <a:off x="732220" y="3418163"/>
            <a:ext cx="2228400" cy="743286"/>
          </a:xfrm>
          <a:prstGeom prst="rect">
            <a:avLst/>
          </a:prstGeom>
          <a:noFill/>
          <a:ln/>
        </p:spPr>
        <p:txBody>
          <a:bodyPr wrap="square" lIns="0" tIns="0" rIns="0" bIns="0" rtlCol="0" anchor="ctr"/>
          <a:lstStyle/>
          <a:p>
            <a:pPr algn="ctr" indent="0" marL="0">
              <a:lnSpc>
                <a:spcPct val="100000"/>
              </a:lnSpc>
              <a:buNone/>
            </a:pPr>
            <a:r>
              <a:rPr lang="en-US" sz="900" dirty="0">
                <a:solidFill>
                  <a:srgbClr val="F1E5D5"/>
                </a:solidFill>
                <a:latin typeface="Arial" pitchFamily="34" charset="0"/>
                <a:ea typeface="Arial" pitchFamily="34" charset="-122"/>
                <a:cs typeface="Arial" pitchFamily="34" charset="-120"/>
              </a:rPr>
              <a:t>Чтобы показать следствие, используют so, therefore, thus, as a result и consequently. Эти слова помогают логично переходить от причины к выводу и делают аргументацию более понятной для читателя.
</a:t>
            </a:r>
            <a:endParaRPr lang="en-US" sz="900" dirty="0"/>
          </a:p>
        </p:txBody>
      </p:sp>
      <p:sp>
        <p:nvSpPr>
          <p:cNvPr id="16" name="Text 5"/>
          <p:cNvSpPr txBox="1"/>
          <p:nvPr/>
        </p:nvSpPr>
        <p:spPr>
          <a:xfrm>
            <a:off x="1038732" y="3025991"/>
            <a:ext cx="1922100" cy="353308"/>
          </a:xfrm>
          <a:prstGeom prst="rect">
            <a:avLst/>
          </a:prstGeom>
          <a:noFill/>
          <a:ln/>
        </p:spPr>
        <p:txBody>
          <a:bodyPr wrap="square" lIns="0" tIns="0" rIns="0" bIns="0" rtlCol="0" anchor="ctr"/>
          <a:lstStyle/>
          <a:p>
            <a:pPr algn="l" indent="0" marL="0">
              <a:lnSpc>
                <a:spcPct val="100000"/>
              </a:lnSpc>
              <a:buNone/>
            </a:pPr>
            <a:r>
              <a:rPr lang="en-US" sz="1100" dirty="0">
                <a:solidFill>
                  <a:srgbClr val="F1E5D5"/>
                </a:solidFill>
                <a:latin typeface="Arial" pitchFamily="34" charset="0"/>
                <a:ea typeface="Arial" pitchFamily="34" charset="-122"/>
                <a:cs typeface="Arial" pitchFamily="34" charset="-120"/>
              </a:rPr>
              <a:t>Связки результата
</a:t>
            </a:r>
            <a:endParaRPr lang="en-US" sz="1100" dirty="0"/>
          </a:p>
        </p:txBody>
      </p:sp>
      <p:sp>
        <p:nvSpPr>
          <p:cNvPr id="17" name="Text 6"/>
          <p:cNvSpPr txBox="1"/>
          <p:nvPr/>
        </p:nvSpPr>
        <p:spPr>
          <a:xfrm>
            <a:off x="3338507" y="1791938"/>
            <a:ext cx="2228400" cy="743286"/>
          </a:xfrm>
          <a:prstGeom prst="rect">
            <a:avLst/>
          </a:prstGeom>
          <a:noFill/>
          <a:ln/>
        </p:spPr>
        <p:txBody>
          <a:bodyPr wrap="square" lIns="0" tIns="0" rIns="0" bIns="0" rtlCol="0" anchor="ctr"/>
          <a:lstStyle/>
          <a:p>
            <a:pPr algn="ctr" indent="0" marL="0">
              <a:lnSpc>
                <a:spcPct val="100000"/>
              </a:lnSpc>
              <a:buNone/>
            </a:pPr>
            <a:r>
              <a:rPr lang="en-US" sz="900" dirty="0">
                <a:solidFill>
                  <a:srgbClr val="F1E5D5"/>
                </a:solidFill>
                <a:latin typeface="Arial" pitchFamily="34" charset="0"/>
                <a:ea typeface="Arial" pitchFamily="34" charset="-122"/>
                <a:cs typeface="Arial" pitchFamily="34" charset="-120"/>
              </a:rPr>
              <a:t>Выбор связки зависит от грамматики. Because обычно вводит придаточное предложение, а due to чаще стоит перед существительным или герундием, например because it was late и due to the rain.
</a:t>
            </a:r>
            <a:endParaRPr lang="en-US" sz="900" dirty="0"/>
          </a:p>
        </p:txBody>
      </p:sp>
      <p:sp>
        <p:nvSpPr>
          <p:cNvPr id="18" name="Text 7"/>
          <p:cNvSpPr txBox="1"/>
          <p:nvPr/>
        </p:nvSpPr>
        <p:spPr>
          <a:xfrm>
            <a:off x="3645019" y="1399766"/>
            <a:ext cx="1922100" cy="353308"/>
          </a:xfrm>
          <a:prstGeom prst="rect">
            <a:avLst/>
          </a:prstGeom>
          <a:noFill/>
          <a:ln/>
        </p:spPr>
        <p:txBody>
          <a:bodyPr wrap="square" lIns="0" tIns="0" rIns="0" bIns="0" rtlCol="0" anchor="ctr"/>
          <a:lstStyle/>
          <a:p>
            <a:pPr algn="l" indent="0" marL="0">
              <a:lnSpc>
                <a:spcPct val="100000"/>
              </a:lnSpc>
              <a:buNone/>
            </a:pPr>
            <a:r>
              <a:rPr lang="en-US" sz="1100" dirty="0">
                <a:solidFill>
                  <a:srgbClr val="F1E5D5"/>
                </a:solidFill>
                <a:latin typeface="Arial" pitchFamily="34" charset="0"/>
                <a:ea typeface="Arial" pitchFamily="34" charset="-122"/>
                <a:cs typeface="Arial" pitchFamily="34" charset="-120"/>
              </a:rPr>
              <a:t>Структура предложения
</a:t>
            </a:r>
            <a:endParaRPr lang="en-US" sz="1100" dirty="0"/>
          </a:p>
        </p:txBody>
      </p:sp>
      <p:sp>
        <p:nvSpPr>
          <p:cNvPr id="19" name="Text 8"/>
          <p:cNvSpPr txBox="1"/>
          <p:nvPr/>
        </p:nvSpPr>
        <p:spPr>
          <a:xfrm>
            <a:off x="3338507" y="3418163"/>
            <a:ext cx="2228400" cy="743286"/>
          </a:xfrm>
          <a:prstGeom prst="rect">
            <a:avLst/>
          </a:prstGeom>
          <a:noFill/>
          <a:ln/>
        </p:spPr>
        <p:txBody>
          <a:bodyPr wrap="square" lIns="0" tIns="0" rIns="0" bIns="0" rtlCol="0" anchor="ctr"/>
          <a:lstStyle/>
          <a:p>
            <a:pPr algn="ctr" indent="0" marL="0">
              <a:lnSpc>
                <a:spcPct val="100000"/>
              </a:lnSpc>
              <a:buNone/>
            </a:pPr>
            <a:r>
              <a:rPr lang="en-US" sz="900" dirty="0">
                <a:solidFill>
                  <a:srgbClr val="F1E5D5"/>
                </a:solidFill>
                <a:latin typeface="Arial" pitchFamily="34" charset="0"/>
                <a:ea typeface="Arial" pitchFamily="34" charset="-122"/>
                <a:cs typeface="Arial" pitchFamily="34" charset="-120"/>
              </a:rPr>
              <a:t>Особенно важно не смешивать значение и структуру. Если причина выражена неправильно, текст звучит неестественно, а смысл становится размытым, поэтому для школьного эссе нужен осознанный выбор связки.
</a:t>
            </a:r>
            <a:endParaRPr lang="en-US" sz="900" dirty="0"/>
          </a:p>
        </p:txBody>
      </p:sp>
      <p:sp>
        <p:nvSpPr>
          <p:cNvPr id="20" name="Text 9"/>
          <p:cNvSpPr txBox="1"/>
          <p:nvPr/>
        </p:nvSpPr>
        <p:spPr>
          <a:xfrm>
            <a:off x="3645019" y="3025991"/>
            <a:ext cx="1922100" cy="353308"/>
          </a:xfrm>
          <a:prstGeom prst="rect">
            <a:avLst/>
          </a:prstGeom>
          <a:noFill/>
          <a:ln/>
        </p:spPr>
        <p:txBody>
          <a:bodyPr wrap="square" lIns="0" tIns="0" rIns="0" bIns="0" rtlCol="0" anchor="ctr"/>
          <a:lstStyle/>
          <a:p>
            <a:pPr algn="l" indent="0" marL="0">
              <a:lnSpc>
                <a:spcPct val="100000"/>
              </a:lnSpc>
              <a:buNone/>
            </a:pPr>
            <a:r>
              <a:rPr lang="en-US" sz="1100" dirty="0">
                <a:solidFill>
                  <a:srgbClr val="F1E5D5"/>
                </a:solidFill>
                <a:latin typeface="Arial" pitchFamily="34" charset="0"/>
                <a:ea typeface="Arial" pitchFamily="34" charset="-122"/>
                <a:cs typeface="Arial" pitchFamily="34" charset="-120"/>
              </a:rPr>
              <a:t>Точность в письме
</a:t>
            </a:r>
            <a:endParaRPr lang="en-US" sz="11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703169" y="1751307"/>
            <a:ext cx="4356600" cy="2120639"/>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703169" y="4157513"/>
            <a:ext cx="4284000" cy="212400"/>
          </a:xfrm>
          <a:prstGeom prst="rect">
            <a:avLst/>
          </a:prstGeom>
          <a:noFill/>
          <a:ln/>
        </p:spPr>
        <p:txBody>
          <a:bodyPr wrap="square" lIns="0" tIns="0" rIns="0" bIns="0" rtlCol="0" anchor="ctr"/>
          <a:lstStyle/>
          <a:p>
            <a:pPr algn="l" indent="0" marL="0">
              <a:lnSpc>
                <a:spcPct val="100000"/>
              </a:lnSpc>
              <a:buNone/>
            </a:pPr>
            <a:r>
              <a:rPr lang="en-US" sz="971" dirty="0">
                <a:solidFill>
                  <a:srgbClr val="F1E5D5"/>
                </a:solidFill>
                <a:latin typeface="Arial" pitchFamily="34" charset="0"/>
                <a:ea typeface="Arial" pitchFamily="34" charset="-122"/>
                <a:cs typeface="Arial" pitchFamily="34" charset="-120"/>
              </a:rPr>
              <a:t>Типичные ошибки по материалам школьной практики и заданий 10 класса
</a:t>
            </a:r>
            <a:endParaRPr lang="en-US" sz="971" dirty="0"/>
          </a:p>
        </p:txBody>
      </p:sp>
      <p:sp>
        <p:nvSpPr>
          <p:cNvPr id="7" name="Text 1"/>
          <p:cNvSpPr txBox="1"/>
          <p:nvPr/>
        </p:nvSpPr>
        <p:spPr>
          <a:xfrm>
            <a:off x="5234903" y="1784774"/>
            <a:ext cx="3287475" cy="966375"/>
          </a:xfrm>
          <a:prstGeom prst="rect">
            <a:avLst/>
          </a:prstGeom>
          <a:noFill/>
          <a:ln/>
        </p:spPr>
        <p:txBody>
          <a:bodyPr wrap="square" lIns="0" tIns="0" rIns="0" bIns="0" rtlCol="0" anchor="ctr"/>
          <a:lstStyle/>
          <a:p>
            <a:pPr algn="ctr" indent="0" marL="0">
              <a:lnSpc>
                <a:spcPct val="100000"/>
              </a:lnSpc>
              <a:buNone/>
            </a:pPr>
            <a:r>
              <a:rPr lang="en-US" sz="1400" dirty="0">
                <a:solidFill>
                  <a:srgbClr val="F1E5D5"/>
                </a:solidFill>
                <a:latin typeface="Arial" pitchFamily="34" charset="0"/>
                <a:ea typeface="Arial" pitchFamily="34" charset="-122"/>
                <a:cs typeface="Arial" pitchFamily="34" charset="-120"/>
              </a:rPr>
              <a:t>Сравнение показывает, какие ошибки встречаются чаще всего и как их исправить в письменной речи.
</a:t>
            </a:r>
            <a:endParaRPr lang="en-US" sz="1400" dirty="0"/>
          </a:p>
        </p:txBody>
      </p:sp>
      <p:sp>
        <p:nvSpPr>
          <p:cNvPr id="8" name="Text 2"/>
          <p:cNvSpPr txBox="1"/>
          <p:nvPr/>
        </p:nvSpPr>
        <p:spPr>
          <a:xfrm>
            <a:off x="5234903" y="2872070"/>
            <a:ext cx="3287475" cy="966375"/>
          </a:xfrm>
          <a:prstGeom prst="rect">
            <a:avLst/>
          </a:prstGeom>
          <a:noFill/>
          <a:ln/>
        </p:spPr>
        <p:txBody>
          <a:bodyPr wrap="square" lIns="0" tIns="0" rIns="0" bIns="0" rtlCol="0" anchor="ctr"/>
          <a:lstStyle/>
          <a:p>
            <a:pPr algn="ctr" indent="0" marL="0">
              <a:lnSpc>
                <a:spcPct val="100000"/>
              </a:lnSpc>
              <a:buNone/>
            </a:pPr>
            <a:r>
              <a:rPr lang="en-US" sz="1400" dirty="0">
                <a:solidFill>
                  <a:srgbClr val="F1E5D5"/>
                </a:solidFill>
                <a:latin typeface="Arial" pitchFamily="34" charset="0"/>
                <a:ea typeface="Arial" pitchFamily="34" charset="-122"/>
                <a:cs typeface="Arial" pitchFamily="34" charset="-120"/>
              </a:rPr>
              <a:t>Главные проблемы связаны не только со смыслом, но и с грамматической моделью и пунктуацией.
</a:t>
            </a:r>
            <a:endParaRPr lang="en-US" sz="1400" dirty="0"/>
          </a:p>
        </p:txBody>
      </p:sp>
      <p:sp>
        <p:nvSpPr>
          <p:cNvPr id="9" name="Text 3"/>
          <p:cNvSpPr txBox="1"/>
          <p:nvPr/>
        </p:nvSpPr>
        <p:spPr>
          <a:xfrm>
            <a:off x="4443021" y="4638425"/>
            <a:ext cx="257700" cy="273600"/>
          </a:xfrm>
          <a:prstGeom prst="rect">
            <a:avLst/>
          </a:prstGeom>
          <a:noFill/>
          <a:ln/>
        </p:spPr>
        <p:txBody>
          <a:bodyPr wrap="square" lIns="0" tIns="0" rIns="0" bIns="0" rtlCol="0" anchor="ctr"/>
          <a:lstStyle/>
          <a:p>
            <a:pPr algn="ctr" indent="0" marL="0">
              <a:lnSpc>
                <a:spcPct val="100000"/>
              </a:lnSpc>
              <a:buNone/>
            </a:pPr>
            <a:r>
              <a:rPr lang="en-US" sz="1000" dirty="0">
                <a:solidFill>
                  <a:srgbClr val="F1E5D5"/>
                </a:solidFill>
                <a:latin typeface="Arial" pitchFamily="34" charset="0"/>
                <a:ea typeface="Arial" pitchFamily="34" charset="-122"/>
                <a:cs typeface="Arial" pitchFamily="34" charset="-120"/>
              </a:rPr>
              <a:t>12</a:t>
            </a:r>
            <a:endParaRPr lang="en-US" sz="1000" dirty="0"/>
          </a:p>
        </p:txBody>
      </p:sp>
      <p:sp>
        <p:nvSpPr>
          <p:cNvPr id="10" name="Text 4"/>
          <p:cNvSpPr txBox="1"/>
          <p:nvPr/>
        </p:nvSpPr>
        <p:spPr>
          <a:xfrm>
            <a:off x="521494" y="519113"/>
            <a:ext cx="8101200" cy="576600"/>
          </a:xfrm>
          <a:prstGeom prst="rect">
            <a:avLst/>
          </a:prstGeom>
          <a:noFill/>
          <a:ln/>
        </p:spPr>
        <p:txBody>
          <a:bodyPr wrap="square" lIns="0" tIns="0" rIns="0" bIns="0" rtlCol="0" anchor="ctr"/>
          <a:lstStyle/>
          <a:p>
            <a:pPr algn="ctr" indent="0" marL="0">
              <a:lnSpc>
                <a:spcPct val="100000"/>
              </a:lnSpc>
              <a:buNone/>
            </a:pPr>
            <a:r>
              <a:rPr lang="en-US" sz="2268" dirty="0">
                <a:solidFill>
                  <a:srgbClr val="F1E5D5"/>
                </a:solidFill>
                <a:latin typeface="Arial" pitchFamily="34" charset="0"/>
                <a:ea typeface="Arial" pitchFamily="34" charset="-122"/>
                <a:cs typeface="Arial" pitchFamily="34" charset="-120"/>
              </a:rPr>
              <a:t>Типичные ошибки российских школьников при использовании linkers
</a:t>
            </a:r>
            <a:endParaRPr lang="en-US" sz="2268"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35480" y="1323566"/>
            <a:ext cx="8472910" cy="30750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521494" y="826805"/>
            <a:ext cx="8101200" cy="284100"/>
          </a:xfrm>
          <a:prstGeom prst="rect">
            <a:avLst/>
          </a:prstGeom>
          <a:noFill/>
          <a:ln/>
        </p:spPr>
        <p:txBody>
          <a:bodyPr wrap="square" lIns="0" tIns="0" rIns="0" bIns="0" rtlCol="0" anchor="ctr"/>
          <a:lstStyle/>
          <a:p>
            <a:pPr algn="ctr" indent="0" marL="0">
              <a:lnSpc>
                <a:spcPct val="100000"/>
              </a:lnSpc>
              <a:buNone/>
            </a:pPr>
            <a:r>
              <a:rPr lang="en-US" sz="1400" dirty="0">
                <a:solidFill>
                  <a:srgbClr val="F1E5D5"/>
                </a:solidFill>
                <a:latin typeface="Arial" pitchFamily="34" charset="0"/>
                <a:ea typeface="Arial" pitchFamily="34" charset="-122"/>
                <a:cs typeface="Arial" pitchFamily="34" charset="-120"/>
              </a:rPr>
              <a:t>Схема отражает типичную структуру школьного абзаца и роль связок на каждом этапе.
</a:t>
            </a:r>
            <a:endParaRPr lang="en-US" sz="1400" dirty="0"/>
          </a:p>
        </p:txBody>
      </p:sp>
      <p:sp>
        <p:nvSpPr>
          <p:cNvPr id="8" name="Text 1"/>
          <p:cNvSpPr txBox="1"/>
          <p:nvPr/>
        </p:nvSpPr>
        <p:spPr>
          <a:xfrm>
            <a:off x="4443021" y="4638425"/>
            <a:ext cx="257700" cy="273600"/>
          </a:xfrm>
          <a:prstGeom prst="rect">
            <a:avLst/>
          </a:prstGeom>
          <a:noFill/>
          <a:ln/>
        </p:spPr>
        <p:txBody>
          <a:bodyPr wrap="square" lIns="0" tIns="0" rIns="0" bIns="0" rtlCol="0" anchor="ctr"/>
          <a:lstStyle/>
          <a:p>
            <a:pPr algn="ctr" indent="0" marL="0">
              <a:lnSpc>
                <a:spcPct val="100000"/>
              </a:lnSpc>
              <a:buNone/>
            </a:pPr>
            <a:r>
              <a:rPr lang="en-US" sz="1000" dirty="0">
                <a:solidFill>
                  <a:srgbClr val="F1E5D5"/>
                </a:solidFill>
                <a:latin typeface="Arial" pitchFamily="34" charset="0"/>
                <a:ea typeface="Arial" pitchFamily="34" charset="-122"/>
                <a:cs typeface="Arial" pitchFamily="34" charset="-120"/>
              </a:rPr>
              <a:t>13</a:t>
            </a:r>
            <a:endParaRPr lang="en-US" sz="1000" dirty="0"/>
          </a:p>
        </p:txBody>
      </p:sp>
      <p:sp>
        <p:nvSpPr>
          <p:cNvPr id="9" name="Text 2"/>
          <p:cNvSpPr txBox="1"/>
          <p:nvPr/>
        </p:nvSpPr>
        <p:spPr>
          <a:xfrm>
            <a:off x="521494" y="303611"/>
            <a:ext cx="8101200" cy="441900"/>
          </a:xfrm>
          <a:prstGeom prst="rect">
            <a:avLst/>
          </a:prstGeom>
          <a:noFill/>
          <a:ln/>
        </p:spPr>
        <p:txBody>
          <a:bodyPr wrap="square" lIns="0" tIns="0" rIns="0" bIns="0" rtlCol="0" anchor="t"/>
          <a:lstStyle/>
          <a:p>
            <a:pPr algn="ctr" indent="0" marL="0">
              <a:lnSpc>
                <a:spcPct val="100000"/>
              </a:lnSpc>
              <a:buNone/>
            </a:pPr>
            <a:r>
              <a:rPr lang="en-US" sz="2700" dirty="0">
                <a:solidFill>
                  <a:srgbClr val="F1E5D5"/>
                </a:solidFill>
                <a:latin typeface="Arial" pitchFamily="34" charset="0"/>
                <a:ea typeface="Arial" pitchFamily="34" charset="-122"/>
                <a:cs typeface="Arial" pitchFamily="34" charset="-120"/>
              </a:rPr>
              <a:t>Как построить связный абзац с помощью linkers
</a:t>
            </a:r>
            <a:endParaRPr lang="en-US" sz="27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1115494" y="1753653"/>
            <a:ext cx="432000" cy="345600"/>
          </a:xfrm>
          <a:prstGeom prst="rect">
            <a:avLst/>
          </a:prstGeom>
        </p:spPr>
      </p:pic>
      <p:pic>
        <p:nvPicPr>
          <p:cNvPr id="4" name="Image 2" descr="preencoded.png">    </p:cNvPr>
          <p:cNvPicPr>
            <a:picLocks noChangeAspect="1"/>
          </p:cNvPicPr>
          <p:nvPr/>
        </p:nvPicPr>
        <p:blipFill>
          <a:blip r:embed="rId3"/>
          <a:stretch>
            <a:fillRect/>
          </a:stretch>
        </p:blipFill>
        <p:spPr>
          <a:xfrm>
            <a:off x="7596505" y="1710453"/>
            <a:ext cx="432000" cy="432000"/>
          </a:xfrm>
          <a:prstGeom prst="rect">
            <a:avLst/>
          </a:prstGeom>
        </p:spPr>
      </p:pic>
      <p:pic>
        <p:nvPicPr>
          <p:cNvPr id="5" name="Image 3" descr="preencoded.png">    </p:cNvPr>
          <p:cNvPicPr>
            <a:picLocks noChangeAspect="1"/>
          </p:cNvPicPr>
          <p:nvPr/>
        </p:nvPicPr>
        <p:blipFill>
          <a:blip r:embed="rId4"/>
          <a:stretch>
            <a:fillRect/>
          </a:stretch>
        </p:blipFill>
        <p:spPr>
          <a:xfrm>
            <a:off x="5436167" y="1753653"/>
            <a:ext cx="432000" cy="345600"/>
          </a:xfrm>
          <a:prstGeom prst="rect">
            <a:avLst/>
          </a:prstGeom>
        </p:spPr>
      </p:pic>
      <p:pic>
        <p:nvPicPr>
          <p:cNvPr id="6" name="Image 4" descr="preencoded.png">    </p:cNvPr>
          <p:cNvPicPr>
            <a:picLocks noChangeAspect="1"/>
          </p:cNvPicPr>
          <p:nvPr/>
        </p:nvPicPr>
        <p:blipFill>
          <a:blip r:embed="rId5"/>
          <a:stretch>
            <a:fillRect/>
          </a:stretch>
        </p:blipFill>
        <p:spPr>
          <a:xfrm>
            <a:off x="3275830" y="1710453"/>
            <a:ext cx="432000" cy="4320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521494" y="519113"/>
            <a:ext cx="8101200" cy="576600"/>
          </a:xfrm>
          <a:prstGeom prst="rect">
            <a:avLst/>
          </a:prstGeom>
          <a:noFill/>
          <a:ln/>
        </p:spPr>
        <p:txBody>
          <a:bodyPr wrap="square" lIns="0" tIns="0" rIns="0" bIns="0" rtlCol="0" anchor="ctr"/>
          <a:lstStyle/>
          <a:p>
            <a:pPr algn="ctr" indent="0" marL="0">
              <a:lnSpc>
                <a:spcPct val="100000"/>
              </a:lnSpc>
              <a:buNone/>
            </a:pPr>
            <a:r>
              <a:rPr lang="en-US" sz="2700" dirty="0">
                <a:solidFill>
                  <a:srgbClr val="000000"/>
                </a:solidFill>
                <a:latin typeface="Arial" pitchFamily="34" charset="0"/>
                <a:ea typeface="Arial" pitchFamily="34" charset="-122"/>
                <a:cs typeface="Arial" pitchFamily="34" charset="-120"/>
              </a:rPr>
              <a:t>Linkers в устной речи и обсуждении на уроке
</a:t>
            </a:r>
            <a:endParaRPr lang="en-US" sz="2700" dirty="0"/>
          </a:p>
        </p:txBody>
      </p:sp>
      <p:sp>
        <p:nvSpPr>
          <p:cNvPr id="10" name="Text 1"/>
          <p:cNvSpPr txBox="1"/>
          <p:nvPr/>
        </p:nvSpPr>
        <p:spPr>
          <a:xfrm>
            <a:off x="521494" y="2661640"/>
            <a:ext cx="1620000" cy="1248600"/>
          </a:xfrm>
          <a:prstGeom prst="rect">
            <a:avLst/>
          </a:prstGeom>
          <a:noFill/>
          <a:ln/>
        </p:spPr>
        <p:txBody>
          <a:bodyPr wrap="square" lIns="0" tIns="0" rIns="0" bIns="0" rtlCol="0" anchor="ctr"/>
          <a:lstStyle/>
          <a:p>
            <a:pPr algn="ctr" indent="0" marL="0">
              <a:lnSpc>
                <a:spcPct val="100000"/>
              </a:lnSpc>
              <a:buNone/>
            </a:pPr>
            <a:r>
              <a:rPr lang="en-US" sz="1092" dirty="0">
                <a:solidFill>
                  <a:srgbClr val="000000"/>
                </a:solidFill>
                <a:latin typeface="Arial" pitchFamily="34" charset="0"/>
                <a:ea typeface="Arial" pitchFamily="34" charset="-122"/>
                <a:cs typeface="Arial" pitchFamily="34" charset="-120"/>
              </a:rPr>
              <a:t>Well, actually и anyway помогают выиграть время для ответа и сделать речь более естественной. Такие вставки особенно полезны, когда нужно сформулировать мысль без долгой паузы.
</a:t>
            </a:r>
            <a:endParaRPr lang="en-US" sz="1092" dirty="0"/>
          </a:p>
        </p:txBody>
      </p:sp>
      <p:sp>
        <p:nvSpPr>
          <p:cNvPr id="11" name="Text 2"/>
          <p:cNvSpPr txBox="1"/>
          <p:nvPr/>
        </p:nvSpPr>
        <p:spPr>
          <a:xfrm>
            <a:off x="521494" y="2200954"/>
            <a:ext cx="1620000" cy="405000"/>
          </a:xfrm>
          <a:prstGeom prst="rect">
            <a:avLst/>
          </a:prstGeom>
          <a:noFill/>
          <a:ln/>
        </p:spPr>
        <p:txBody>
          <a:bodyPr wrap="square" lIns="0" tIns="0" rIns="0" bIns="0" rtlCol="0" anchor="ctr"/>
          <a:lstStyle/>
          <a:p>
            <a:pPr algn="ctr" indent="0" marL="0">
              <a:lnSpc>
                <a:spcPct val="100000"/>
              </a:lnSpc>
              <a:buNone/>
            </a:pPr>
            <a:r>
              <a:rPr lang="en-US" sz="1400" dirty="0">
                <a:solidFill>
                  <a:srgbClr val="000000"/>
                </a:solidFill>
                <a:latin typeface="Arial" pitchFamily="34" charset="0"/>
                <a:ea typeface="Arial" pitchFamily="34" charset="-122"/>
                <a:cs typeface="Arial" pitchFamily="34" charset="-120"/>
              </a:rPr>
              <a:t>Натуральный переход
</a:t>
            </a:r>
            <a:endParaRPr lang="en-US" sz="1400" dirty="0"/>
          </a:p>
        </p:txBody>
      </p:sp>
      <p:sp>
        <p:nvSpPr>
          <p:cNvPr id="12" name="Text 3"/>
          <p:cNvSpPr txBox="1"/>
          <p:nvPr/>
        </p:nvSpPr>
        <p:spPr>
          <a:xfrm>
            <a:off x="7002506" y="2661740"/>
            <a:ext cx="1620000" cy="1248600"/>
          </a:xfrm>
          <a:prstGeom prst="rect">
            <a:avLst/>
          </a:prstGeom>
          <a:noFill/>
          <a:ln/>
        </p:spPr>
        <p:txBody>
          <a:bodyPr wrap="square" lIns="0" tIns="0" rIns="0" bIns="0" rtlCol="0" anchor="ctr"/>
          <a:lstStyle/>
          <a:p>
            <a:pPr algn="ctr" indent="0" marL="0">
              <a:lnSpc>
                <a:spcPct val="100000"/>
              </a:lnSpc>
              <a:buNone/>
            </a:pPr>
            <a:r>
              <a:rPr lang="en-US" sz="1103" dirty="0">
                <a:solidFill>
                  <a:srgbClr val="000000"/>
                </a:solidFill>
                <a:latin typeface="Arial" pitchFamily="34" charset="0"/>
                <a:ea typeface="Arial" pitchFamily="34" charset="-122"/>
                <a:cs typeface="Arial" pitchFamily="34" charset="-120"/>
              </a:rPr>
              <a:t>В живом общении linkers помогают выражать согласие или вежливое несогласие без резкости. Благодаря им ответ звучит связно, а не как набор отдельных коротких реплик.
</a:t>
            </a:r>
            <a:endParaRPr lang="en-US" sz="1103" dirty="0"/>
          </a:p>
        </p:txBody>
      </p:sp>
      <p:sp>
        <p:nvSpPr>
          <p:cNvPr id="13" name="Text 4"/>
          <p:cNvSpPr txBox="1"/>
          <p:nvPr/>
        </p:nvSpPr>
        <p:spPr>
          <a:xfrm>
            <a:off x="7002505" y="2200954"/>
            <a:ext cx="1620000" cy="405000"/>
          </a:xfrm>
          <a:prstGeom prst="rect">
            <a:avLst/>
          </a:prstGeom>
          <a:noFill/>
          <a:ln/>
        </p:spPr>
        <p:txBody>
          <a:bodyPr wrap="square" lIns="0" tIns="0" rIns="0" bIns="0" rtlCol="0" anchor="ctr"/>
          <a:lstStyle/>
          <a:p>
            <a:pPr algn="ctr" indent="0" marL="0">
              <a:lnSpc>
                <a:spcPct val="100000"/>
              </a:lnSpc>
              <a:buNone/>
            </a:pPr>
            <a:r>
              <a:rPr lang="en-US" sz="1400" dirty="0">
                <a:solidFill>
                  <a:srgbClr val="000000"/>
                </a:solidFill>
                <a:latin typeface="Arial" pitchFamily="34" charset="0"/>
                <a:ea typeface="Arial" pitchFamily="34" charset="-122"/>
                <a:cs typeface="Arial" pitchFamily="34" charset="-120"/>
              </a:rPr>
              <a:t>Согласие и несогласие
</a:t>
            </a:r>
            <a:endParaRPr lang="en-US" sz="1400" dirty="0"/>
          </a:p>
        </p:txBody>
      </p:sp>
      <p:sp>
        <p:nvSpPr>
          <p:cNvPr id="14" name="Text 5"/>
          <p:cNvSpPr txBox="1"/>
          <p:nvPr/>
        </p:nvSpPr>
        <p:spPr>
          <a:xfrm>
            <a:off x="4842168" y="2661640"/>
            <a:ext cx="1620000" cy="1248600"/>
          </a:xfrm>
          <a:prstGeom prst="rect">
            <a:avLst/>
          </a:prstGeom>
          <a:noFill/>
          <a:ln/>
        </p:spPr>
        <p:txBody>
          <a:bodyPr wrap="square" lIns="0" tIns="0" rIns="0" bIns="0" rtlCol="0" anchor="ctr"/>
          <a:lstStyle/>
          <a:p>
            <a:pPr algn="ctr" indent="0" marL="0">
              <a:lnSpc>
                <a:spcPct val="100000"/>
              </a:lnSpc>
              <a:buNone/>
            </a:pPr>
            <a:r>
              <a:rPr lang="en-US" sz="1092" dirty="0">
                <a:solidFill>
                  <a:srgbClr val="000000"/>
                </a:solidFill>
                <a:latin typeface="Arial" pitchFamily="34" charset="0"/>
                <a:ea typeface="Arial" pitchFamily="34" charset="-122"/>
                <a:cs typeface="Arial" pitchFamily="34" charset="-120"/>
              </a:rPr>
              <a:t>On the one hand и on the other hand помогают сопоставлять аргументы при обсуждении спорных вопросов. Они особенно удобны, когда нужно показать разные стороны одной проблемы.
</a:t>
            </a:r>
            <a:endParaRPr lang="en-US" sz="1092" dirty="0"/>
          </a:p>
        </p:txBody>
      </p:sp>
      <p:sp>
        <p:nvSpPr>
          <p:cNvPr id="15" name="Text 6"/>
          <p:cNvSpPr txBox="1"/>
          <p:nvPr/>
        </p:nvSpPr>
        <p:spPr>
          <a:xfrm>
            <a:off x="4842167" y="2200954"/>
            <a:ext cx="1620000" cy="405000"/>
          </a:xfrm>
          <a:prstGeom prst="rect">
            <a:avLst/>
          </a:prstGeom>
          <a:noFill/>
          <a:ln/>
        </p:spPr>
        <p:txBody>
          <a:bodyPr wrap="square" lIns="0" tIns="0" rIns="0" bIns="0" rtlCol="0" anchor="ctr"/>
          <a:lstStyle/>
          <a:p>
            <a:pPr algn="ctr" indent="0" marL="0">
              <a:lnSpc>
                <a:spcPct val="100000"/>
              </a:lnSpc>
              <a:buNone/>
            </a:pPr>
            <a:r>
              <a:rPr lang="en-US" sz="1400" dirty="0">
                <a:solidFill>
                  <a:srgbClr val="000000"/>
                </a:solidFill>
                <a:latin typeface="Arial" pitchFamily="34" charset="0"/>
                <a:ea typeface="Arial" pitchFamily="34" charset="-122"/>
                <a:cs typeface="Arial" pitchFamily="34" charset="-120"/>
              </a:rPr>
              <a:t>Сравнение мнений
</a:t>
            </a:r>
            <a:endParaRPr lang="en-US" sz="1400" dirty="0"/>
          </a:p>
        </p:txBody>
      </p:sp>
      <p:sp>
        <p:nvSpPr>
          <p:cNvPr id="16" name="Text 7"/>
          <p:cNvSpPr txBox="1"/>
          <p:nvPr/>
        </p:nvSpPr>
        <p:spPr>
          <a:xfrm>
            <a:off x="2681831" y="2661640"/>
            <a:ext cx="1620000" cy="1248600"/>
          </a:xfrm>
          <a:prstGeom prst="rect">
            <a:avLst/>
          </a:prstGeom>
          <a:noFill/>
          <a:ln/>
        </p:spPr>
        <p:txBody>
          <a:bodyPr wrap="square" lIns="0" tIns="0" rIns="0" bIns="0" rtlCol="0" anchor="ctr"/>
          <a:lstStyle/>
          <a:p>
            <a:pPr algn="ctr" indent="0" marL="0">
              <a:lnSpc>
                <a:spcPct val="100000"/>
              </a:lnSpc>
              <a:buNone/>
            </a:pPr>
            <a:r>
              <a:rPr lang="en-US" sz="1129" dirty="0">
                <a:solidFill>
                  <a:srgbClr val="000000"/>
                </a:solidFill>
                <a:latin typeface="Arial" pitchFamily="34" charset="0"/>
                <a:ea typeface="Arial" pitchFamily="34" charset="-122"/>
                <a:cs typeface="Arial" pitchFamily="34" charset="-120"/>
              </a:rPr>
              <a:t>I mean, in fact и by the way позволяют уточнить смысл, вернуться к теме или мягко изменить направление разговора. Это делает ответ более точным и уверенным.
</a:t>
            </a:r>
            <a:endParaRPr lang="en-US" sz="1129" dirty="0"/>
          </a:p>
        </p:txBody>
      </p:sp>
      <p:sp>
        <p:nvSpPr>
          <p:cNvPr id="17" name="Text 8"/>
          <p:cNvSpPr txBox="1"/>
          <p:nvPr/>
        </p:nvSpPr>
        <p:spPr>
          <a:xfrm>
            <a:off x="2681831" y="2200954"/>
            <a:ext cx="1620000" cy="405000"/>
          </a:xfrm>
          <a:prstGeom prst="rect">
            <a:avLst/>
          </a:prstGeom>
          <a:noFill/>
          <a:ln/>
        </p:spPr>
        <p:txBody>
          <a:bodyPr wrap="square" lIns="0" tIns="0" rIns="0" bIns="0" rtlCol="0" anchor="ctr"/>
          <a:lstStyle/>
          <a:p>
            <a:pPr algn="ctr" indent="0" marL="0">
              <a:lnSpc>
                <a:spcPct val="100000"/>
              </a:lnSpc>
              <a:buNone/>
            </a:pPr>
            <a:r>
              <a:rPr lang="en-US" sz="1400" dirty="0">
                <a:solidFill>
                  <a:srgbClr val="000000"/>
                </a:solidFill>
                <a:latin typeface="Arial" pitchFamily="34" charset="0"/>
                <a:ea typeface="Arial" pitchFamily="34" charset="-122"/>
                <a:cs typeface="Arial" pitchFamily="34" charset="-120"/>
              </a:rPr>
              <a:t>Уточнение позиции
</a:t>
            </a:r>
            <a:endParaRPr lang="en-US" sz="1400" dirty="0"/>
          </a:p>
        </p:txBody>
      </p:sp>
      <p:sp>
        <p:nvSpPr>
          <p:cNvPr id="18" name="Text 9"/>
          <p:cNvSpPr txBox="1"/>
          <p:nvPr/>
        </p:nvSpPr>
        <p:spPr>
          <a:xfrm>
            <a:off x="4443021" y="4638425"/>
            <a:ext cx="257700" cy="273600"/>
          </a:xfrm>
          <a:prstGeom prst="rect">
            <a:avLst/>
          </a:prstGeom>
          <a:noFill/>
          <a:ln/>
        </p:spPr>
        <p:txBody>
          <a:bodyPr wrap="square" lIns="0" tIns="0" rIns="0" bIns="0" rtlCol="0" anchor="ctr"/>
          <a:lstStyle/>
          <a:p>
            <a:pPr algn="ctr" indent="0" marL="0">
              <a:lnSpc>
                <a:spcPct val="100000"/>
              </a:lnSpc>
              <a:buNone/>
            </a:pPr>
            <a:r>
              <a:rPr lang="en-US" sz="1000" dirty="0">
                <a:solidFill>
                  <a:srgbClr val="F1E5D5"/>
                </a:solidFill>
                <a:latin typeface="Arial" pitchFamily="34" charset="0"/>
                <a:ea typeface="Arial" pitchFamily="34" charset="-122"/>
                <a:cs typeface="Arial" pitchFamily="34" charset="-120"/>
              </a:rPr>
              <a:t>14</a:t>
            </a:r>
            <a:endParaRPr lang="en-US" sz="10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521494" y="519113"/>
            <a:ext cx="8101200" cy="576600"/>
          </a:xfrm>
          <a:prstGeom prst="rect">
            <a:avLst/>
          </a:prstGeom>
          <a:noFill/>
          <a:ln/>
        </p:spPr>
        <p:txBody>
          <a:bodyPr wrap="square" lIns="0" tIns="0" rIns="0" bIns="0" rtlCol="0" anchor="ctr"/>
          <a:lstStyle/>
          <a:p>
            <a:pPr algn="ctr" indent="0" marL="0">
              <a:lnSpc>
                <a:spcPct val="100000"/>
              </a:lnSpc>
              <a:buNone/>
            </a:pPr>
            <a:r>
              <a:rPr lang="en-US" sz="2413" dirty="0">
                <a:solidFill>
                  <a:srgbClr val="F1E5D5"/>
                </a:solidFill>
                <a:latin typeface="Arial" pitchFamily="34" charset="0"/>
                <a:ea typeface="Arial" pitchFamily="34" charset="-122"/>
                <a:cs typeface="Arial" pitchFamily="34" charset="-120"/>
              </a:rPr>
              <a:t>Разница между формальными и неформальными linkers
</a:t>
            </a:r>
            <a:endParaRPr lang="en-US" sz="2413" dirty="0"/>
          </a:p>
        </p:txBody>
      </p:sp>
      <p:sp>
        <p:nvSpPr>
          <p:cNvPr id="10" name="Text 1"/>
          <p:cNvSpPr txBox="1"/>
          <p:nvPr/>
        </p:nvSpPr>
        <p:spPr>
          <a:xfrm>
            <a:off x="4443021" y="4638425"/>
            <a:ext cx="257700" cy="273600"/>
          </a:xfrm>
          <a:prstGeom prst="rect">
            <a:avLst/>
          </a:prstGeom>
          <a:noFill/>
          <a:ln/>
        </p:spPr>
        <p:txBody>
          <a:bodyPr wrap="square" lIns="0" tIns="0" rIns="0" bIns="0" rtlCol="0" anchor="ctr"/>
          <a:lstStyle/>
          <a:p>
            <a:pPr algn="ctr" indent="0" marL="0">
              <a:lnSpc>
                <a:spcPct val="100000"/>
              </a:lnSpc>
              <a:buNone/>
            </a:pPr>
            <a:r>
              <a:rPr lang="en-US" sz="1000" dirty="0">
                <a:solidFill>
                  <a:srgbClr val="F1E5D5"/>
                </a:solidFill>
                <a:latin typeface="Arial" pitchFamily="34" charset="0"/>
                <a:ea typeface="Arial" pitchFamily="34" charset="-122"/>
                <a:cs typeface="Arial" pitchFamily="34" charset="-120"/>
              </a:rPr>
              <a:t>15</a:t>
            </a:r>
            <a:endParaRPr lang="en-US" sz="1000" dirty="0"/>
          </a:p>
        </p:txBody>
      </p:sp>
      <p:sp>
        <p:nvSpPr>
          <p:cNvPr id="11" name="Text 2"/>
          <p:cNvSpPr txBox="1"/>
          <p:nvPr/>
        </p:nvSpPr>
        <p:spPr>
          <a:xfrm>
            <a:off x="710425" y="2612600"/>
            <a:ext cx="1636800" cy="1566600"/>
          </a:xfrm>
          <a:prstGeom prst="rect">
            <a:avLst/>
          </a:prstGeom>
          <a:noFill/>
          <a:ln/>
        </p:spPr>
        <p:txBody>
          <a:bodyPr wrap="square" lIns="0" tIns="0" rIns="0" bIns="0" rtlCol="0" anchor="t"/>
          <a:lstStyle/>
          <a:p>
            <a:pPr algn="ctr" indent="0" marL="0">
              <a:lnSpc>
                <a:spcPct val="100000"/>
              </a:lnSpc>
              <a:buNone/>
            </a:pPr>
            <a:r>
              <a:rPr lang="en-US" sz="1100" dirty="0">
                <a:solidFill>
                  <a:srgbClr val="00091A"/>
                </a:solidFill>
                <a:latin typeface="Arial" pitchFamily="34" charset="0"/>
                <a:ea typeface="Arial" pitchFamily="34" charset="-122"/>
                <a:cs typeface="Arial" pitchFamily="34" charset="-120"/>
              </a:rPr>
              <a:t>Формальные связки характерны для эссе, докладов и ответов с аргументацией. Такие слова, как moreover, therefore и consequently, помогают звучать точно, логично и убедительно в письменной речи.
</a:t>
            </a:r>
            <a:endParaRPr lang="en-US" sz="1100" dirty="0"/>
          </a:p>
        </p:txBody>
      </p:sp>
      <p:sp>
        <p:nvSpPr>
          <p:cNvPr id="12" name="Text 3"/>
          <p:cNvSpPr txBox="1"/>
          <p:nvPr/>
        </p:nvSpPr>
        <p:spPr>
          <a:xfrm>
            <a:off x="710425" y="2020750"/>
            <a:ext cx="1636800" cy="497400"/>
          </a:xfrm>
          <a:prstGeom prst="rect">
            <a:avLst/>
          </a:prstGeom>
          <a:noFill/>
          <a:ln/>
        </p:spPr>
        <p:txBody>
          <a:bodyPr wrap="square" lIns="0" tIns="0" rIns="0" bIns="0" rtlCol="0" anchor="ctr"/>
          <a:lstStyle/>
          <a:p>
            <a:pPr algn="ctr" indent="0" marL="0">
              <a:lnSpc>
                <a:spcPct val="100000"/>
              </a:lnSpc>
              <a:buNone/>
            </a:pPr>
            <a:r>
              <a:rPr lang="en-US" sz="1300" dirty="0">
                <a:solidFill>
                  <a:srgbClr val="00091A"/>
                </a:solidFill>
                <a:latin typeface="Arial" pitchFamily="34" charset="0"/>
                <a:ea typeface="Arial" pitchFamily="34" charset="-122"/>
                <a:cs typeface="Arial" pitchFamily="34" charset="-120"/>
              </a:rPr>
              <a:t>Академический стиль
</a:t>
            </a:r>
            <a:endParaRPr lang="en-US" sz="1300" dirty="0"/>
          </a:p>
        </p:txBody>
      </p:sp>
      <p:sp>
        <p:nvSpPr>
          <p:cNvPr id="13" name="Text 4"/>
          <p:cNvSpPr txBox="1"/>
          <p:nvPr/>
        </p:nvSpPr>
        <p:spPr>
          <a:xfrm>
            <a:off x="6796775" y="2612600"/>
            <a:ext cx="1636800" cy="1566600"/>
          </a:xfrm>
          <a:prstGeom prst="rect">
            <a:avLst/>
          </a:prstGeom>
          <a:noFill/>
          <a:ln/>
        </p:spPr>
        <p:txBody>
          <a:bodyPr wrap="square" lIns="0" tIns="0" rIns="0" bIns="0" rtlCol="0" anchor="t"/>
          <a:lstStyle/>
          <a:p>
            <a:pPr algn="ctr" indent="0" marL="0">
              <a:lnSpc>
                <a:spcPct val="100000"/>
              </a:lnSpc>
              <a:buNone/>
            </a:pPr>
            <a:r>
              <a:rPr lang="en-US" sz="1100" dirty="0">
                <a:solidFill>
                  <a:srgbClr val="00091A"/>
                </a:solidFill>
                <a:latin typeface="Arial" pitchFamily="34" charset="0"/>
                <a:ea typeface="Arial" pitchFamily="34" charset="-122"/>
                <a:cs typeface="Arial" pitchFamily="34" charset="-120"/>
              </a:rPr>
              <a:t>На уроках особенно важно различать личное письмо, сочинение и устный ответ. Именно жанр определяет, насколько уместны формальные переходы и насколько естественно будет звучать текст.
</a:t>
            </a:r>
            <a:endParaRPr lang="en-US" sz="1100" dirty="0"/>
          </a:p>
        </p:txBody>
      </p:sp>
      <p:sp>
        <p:nvSpPr>
          <p:cNvPr id="14" name="Text 5"/>
          <p:cNvSpPr txBox="1"/>
          <p:nvPr/>
        </p:nvSpPr>
        <p:spPr>
          <a:xfrm>
            <a:off x="6796775" y="2020750"/>
            <a:ext cx="1636800" cy="497400"/>
          </a:xfrm>
          <a:prstGeom prst="rect">
            <a:avLst/>
          </a:prstGeom>
          <a:noFill/>
          <a:ln/>
        </p:spPr>
        <p:txBody>
          <a:bodyPr wrap="square" lIns="0" tIns="0" rIns="0" bIns="0" rtlCol="0" anchor="ctr"/>
          <a:lstStyle/>
          <a:p>
            <a:pPr algn="ctr" indent="0" marL="0">
              <a:lnSpc>
                <a:spcPct val="100000"/>
              </a:lnSpc>
              <a:buNone/>
            </a:pPr>
            <a:r>
              <a:rPr lang="en-US" sz="1300" dirty="0">
                <a:solidFill>
                  <a:srgbClr val="00091A"/>
                </a:solidFill>
                <a:latin typeface="Arial" pitchFamily="34" charset="0"/>
                <a:ea typeface="Arial" pitchFamily="34" charset="-122"/>
                <a:cs typeface="Arial" pitchFamily="34" charset="-120"/>
              </a:rPr>
              <a:t>Школьная практика
</a:t>
            </a:r>
            <a:endParaRPr lang="en-US" sz="1300" dirty="0"/>
          </a:p>
        </p:txBody>
      </p:sp>
      <p:sp>
        <p:nvSpPr>
          <p:cNvPr id="15" name="Text 6"/>
          <p:cNvSpPr txBox="1"/>
          <p:nvPr/>
        </p:nvSpPr>
        <p:spPr>
          <a:xfrm>
            <a:off x="4767992" y="2612600"/>
            <a:ext cx="1636800" cy="1566600"/>
          </a:xfrm>
          <a:prstGeom prst="rect">
            <a:avLst/>
          </a:prstGeom>
          <a:noFill/>
          <a:ln/>
        </p:spPr>
        <p:txBody>
          <a:bodyPr wrap="square" lIns="0" tIns="0" rIns="0" bIns="0" rtlCol="0" anchor="t"/>
          <a:lstStyle/>
          <a:p>
            <a:pPr algn="ctr" indent="0" marL="0">
              <a:lnSpc>
                <a:spcPct val="100000"/>
              </a:lnSpc>
              <a:buNone/>
            </a:pPr>
            <a:r>
              <a:rPr lang="en-US" sz="1100" dirty="0">
                <a:solidFill>
                  <a:srgbClr val="00091A"/>
                </a:solidFill>
                <a:latin typeface="Arial" pitchFamily="34" charset="0"/>
                <a:ea typeface="Arial" pitchFamily="34" charset="-122"/>
                <a:cs typeface="Arial" pitchFamily="34" charset="-120"/>
              </a:rPr>
              <a:t>Одинаковую логическую связь можно выразить по-разному, но выбор зависит от жанра. Формальная связка подходит для эссе, а более простая — для дружеского разговора или короткого сообщения.
</a:t>
            </a:r>
            <a:endParaRPr lang="en-US" sz="1100" dirty="0"/>
          </a:p>
        </p:txBody>
      </p:sp>
      <p:sp>
        <p:nvSpPr>
          <p:cNvPr id="16" name="Text 7"/>
          <p:cNvSpPr txBox="1"/>
          <p:nvPr/>
        </p:nvSpPr>
        <p:spPr>
          <a:xfrm>
            <a:off x="4767992" y="2020750"/>
            <a:ext cx="1636800" cy="497400"/>
          </a:xfrm>
          <a:prstGeom prst="rect">
            <a:avLst/>
          </a:prstGeom>
          <a:noFill/>
          <a:ln/>
        </p:spPr>
        <p:txBody>
          <a:bodyPr wrap="square" lIns="0" tIns="0" rIns="0" bIns="0" rtlCol="0" anchor="ctr"/>
          <a:lstStyle/>
          <a:p>
            <a:pPr algn="ctr" indent="0" marL="0">
              <a:lnSpc>
                <a:spcPct val="100000"/>
              </a:lnSpc>
              <a:buNone/>
            </a:pPr>
            <a:r>
              <a:rPr lang="en-US" sz="1300" dirty="0">
                <a:solidFill>
                  <a:srgbClr val="00091A"/>
                </a:solidFill>
                <a:latin typeface="Arial" pitchFamily="34" charset="0"/>
                <a:ea typeface="Arial" pitchFamily="34" charset="-122"/>
                <a:cs typeface="Arial" pitchFamily="34" charset="-120"/>
              </a:rPr>
              <a:t>Один смысл — разные формы
</a:t>
            </a:r>
            <a:endParaRPr lang="en-US" sz="1300" dirty="0"/>
          </a:p>
        </p:txBody>
      </p:sp>
      <p:sp>
        <p:nvSpPr>
          <p:cNvPr id="17" name="Text 8"/>
          <p:cNvSpPr txBox="1"/>
          <p:nvPr/>
        </p:nvSpPr>
        <p:spPr>
          <a:xfrm>
            <a:off x="2739208" y="2612600"/>
            <a:ext cx="1636800" cy="1566600"/>
          </a:xfrm>
          <a:prstGeom prst="rect">
            <a:avLst/>
          </a:prstGeom>
          <a:noFill/>
          <a:ln/>
        </p:spPr>
        <p:txBody>
          <a:bodyPr wrap="square" lIns="0" tIns="0" rIns="0" bIns="0" rtlCol="0" anchor="t"/>
          <a:lstStyle/>
          <a:p>
            <a:pPr algn="ctr" indent="0" marL="0">
              <a:lnSpc>
                <a:spcPct val="100000"/>
              </a:lnSpc>
              <a:buNone/>
            </a:pPr>
            <a:r>
              <a:rPr lang="en-US" sz="1100" dirty="0">
                <a:solidFill>
                  <a:srgbClr val="00091A"/>
                </a:solidFill>
                <a:latin typeface="Arial" pitchFamily="34" charset="0"/>
                <a:ea typeface="Arial" pitchFamily="34" charset="-122"/>
                <a:cs typeface="Arial" pitchFamily="34" charset="-120"/>
              </a:rPr>
              <a:t>В повседневном общении чаще встречаются and, but, so, also, anyway и by the way. Они просты, естественны и хорошо подходят для личного письма или устного ответа.
</a:t>
            </a:r>
            <a:endParaRPr lang="en-US" sz="1100" dirty="0"/>
          </a:p>
        </p:txBody>
      </p:sp>
      <p:sp>
        <p:nvSpPr>
          <p:cNvPr id="18" name="Text 9"/>
          <p:cNvSpPr txBox="1"/>
          <p:nvPr/>
        </p:nvSpPr>
        <p:spPr>
          <a:xfrm>
            <a:off x="2739208" y="2020750"/>
            <a:ext cx="1636800" cy="497400"/>
          </a:xfrm>
          <a:prstGeom prst="rect">
            <a:avLst/>
          </a:prstGeom>
          <a:noFill/>
          <a:ln/>
        </p:spPr>
        <p:txBody>
          <a:bodyPr wrap="square" lIns="0" tIns="0" rIns="0" bIns="0" rtlCol="0" anchor="ctr"/>
          <a:lstStyle/>
          <a:p>
            <a:pPr algn="ctr" indent="0" marL="0">
              <a:lnSpc>
                <a:spcPct val="100000"/>
              </a:lnSpc>
              <a:buNone/>
            </a:pPr>
            <a:r>
              <a:rPr lang="en-US" sz="1300" dirty="0">
                <a:solidFill>
                  <a:srgbClr val="00091A"/>
                </a:solidFill>
                <a:latin typeface="Arial" pitchFamily="34" charset="0"/>
                <a:ea typeface="Arial" pitchFamily="34" charset="-122"/>
                <a:cs typeface="Arial" pitchFamily="34" charset="-120"/>
              </a:rPr>
              <a:t>Разговорная речь
</a:t>
            </a:r>
            <a:endParaRPr lang="en-US" sz="13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703206" y="1647777"/>
            <a:ext cx="4356525" cy="20877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5616869" y="1671911"/>
            <a:ext cx="3287400" cy="966300"/>
          </a:xfrm>
          <a:prstGeom prst="rect">
            <a:avLst/>
          </a:prstGeom>
          <a:noFill/>
          <a:ln/>
        </p:spPr>
        <p:txBody>
          <a:bodyPr wrap="square" lIns="0" tIns="0" rIns="0" bIns="0" rtlCol="0" anchor="ctr"/>
          <a:lstStyle/>
          <a:p>
            <a:pPr algn="ctr" indent="0" marL="0">
              <a:lnSpc>
                <a:spcPct val="100000"/>
              </a:lnSpc>
              <a:buNone/>
            </a:pPr>
            <a:r>
              <a:rPr lang="en-US" sz="1400" dirty="0">
                <a:solidFill>
                  <a:srgbClr val="F1E5D5"/>
                </a:solidFill>
                <a:latin typeface="Arial" pitchFamily="34" charset="0"/>
                <a:ea typeface="Arial" pitchFamily="34" charset="-122"/>
                <a:cs typeface="Arial" pitchFamily="34" charset="-120"/>
              </a:rPr>
              <a:t>Чем точнее связки, тем легче удерживать логику абзаца и избегать повторов. Это особенно заметно в письменных работах, где оцениваются связность и разнообразие языка.
</a:t>
            </a:r>
            <a:endParaRPr lang="en-US" sz="1400" dirty="0"/>
          </a:p>
        </p:txBody>
      </p:sp>
      <p:sp>
        <p:nvSpPr>
          <p:cNvPr id="9" name="Text 1"/>
          <p:cNvSpPr txBox="1"/>
          <p:nvPr/>
        </p:nvSpPr>
        <p:spPr>
          <a:xfrm>
            <a:off x="5616869" y="2759207"/>
            <a:ext cx="3287400" cy="966300"/>
          </a:xfrm>
          <a:prstGeom prst="rect">
            <a:avLst/>
          </a:prstGeom>
          <a:noFill/>
          <a:ln/>
        </p:spPr>
        <p:txBody>
          <a:bodyPr wrap="square" lIns="0" tIns="0" rIns="0" bIns="0" rtlCol="0" anchor="ctr"/>
          <a:lstStyle/>
          <a:p>
            <a:pPr algn="ctr" indent="0" marL="0">
              <a:lnSpc>
                <a:spcPct val="100000"/>
              </a:lnSpc>
              <a:buNone/>
            </a:pPr>
            <a:r>
              <a:rPr lang="en-US" sz="1400" dirty="0">
                <a:solidFill>
                  <a:srgbClr val="F1E5D5"/>
                </a:solidFill>
                <a:latin typeface="Arial" pitchFamily="34" charset="0"/>
                <a:ea typeface="Arial" pitchFamily="34" charset="-122"/>
                <a:cs typeface="Arial" pitchFamily="34" charset="-120"/>
              </a:rPr>
              <a:t>Переход от простых связок к более точным повышает связность, разнообразие и академическую точность текста.
</a:t>
            </a:r>
            <a:endParaRPr lang="en-US" sz="1400" dirty="0"/>
          </a:p>
        </p:txBody>
      </p:sp>
      <p:sp>
        <p:nvSpPr>
          <p:cNvPr id="10" name="Text 2"/>
          <p:cNvSpPr txBox="1"/>
          <p:nvPr/>
        </p:nvSpPr>
        <p:spPr>
          <a:xfrm>
            <a:off x="736092" y="4174875"/>
            <a:ext cx="4284000" cy="212400"/>
          </a:xfrm>
          <a:prstGeom prst="rect">
            <a:avLst/>
          </a:prstGeom>
          <a:noFill/>
          <a:ln/>
        </p:spPr>
        <p:txBody>
          <a:bodyPr wrap="square" lIns="0" tIns="0" rIns="0" bIns="0" rtlCol="0" anchor="ctr"/>
          <a:lstStyle/>
          <a:p>
            <a:pPr algn="l" indent="0" marL="0">
              <a:lnSpc>
                <a:spcPct val="100000"/>
              </a:lnSpc>
              <a:buNone/>
            </a:pPr>
            <a:r>
              <a:rPr lang="en-US" sz="995" dirty="0">
                <a:solidFill>
                  <a:srgbClr val="F1E5D5"/>
                </a:solidFill>
                <a:latin typeface="Arial" pitchFamily="34" charset="0"/>
                <a:ea typeface="Arial" pitchFamily="34" charset="-122"/>
                <a:cs typeface="Arial" pitchFamily="34" charset="-120"/>
              </a:rPr>
              <a:t>Методическое обобщение по школьным письменным работам 10 класса
</a:t>
            </a:r>
            <a:endParaRPr lang="en-US" sz="995" dirty="0"/>
          </a:p>
        </p:txBody>
      </p:sp>
      <p:sp>
        <p:nvSpPr>
          <p:cNvPr id="11" name="Text 3"/>
          <p:cNvSpPr txBox="1"/>
          <p:nvPr/>
        </p:nvSpPr>
        <p:spPr>
          <a:xfrm>
            <a:off x="4443021" y="4638425"/>
            <a:ext cx="257700" cy="273600"/>
          </a:xfrm>
          <a:prstGeom prst="rect">
            <a:avLst/>
          </a:prstGeom>
          <a:noFill/>
          <a:ln/>
        </p:spPr>
        <p:txBody>
          <a:bodyPr wrap="square" lIns="0" tIns="0" rIns="0" bIns="0" rtlCol="0" anchor="ctr"/>
          <a:lstStyle/>
          <a:p>
            <a:pPr algn="ctr" indent="0" marL="0">
              <a:lnSpc>
                <a:spcPct val="100000"/>
              </a:lnSpc>
              <a:buNone/>
            </a:pPr>
            <a:r>
              <a:rPr lang="en-US" sz="1000" dirty="0">
                <a:solidFill>
                  <a:srgbClr val="F1E5D5"/>
                </a:solidFill>
                <a:latin typeface="Arial" pitchFamily="34" charset="0"/>
                <a:ea typeface="Arial" pitchFamily="34" charset="-122"/>
                <a:cs typeface="Arial" pitchFamily="34" charset="-120"/>
              </a:rPr>
              <a:t>16</a:t>
            </a:r>
            <a:endParaRPr lang="en-US" sz="1000" dirty="0"/>
          </a:p>
        </p:txBody>
      </p:sp>
      <p:sp>
        <p:nvSpPr>
          <p:cNvPr id="12" name="Text 4"/>
          <p:cNvSpPr txBox="1"/>
          <p:nvPr/>
        </p:nvSpPr>
        <p:spPr>
          <a:xfrm>
            <a:off x="521494" y="519113"/>
            <a:ext cx="8101200" cy="576600"/>
          </a:xfrm>
          <a:prstGeom prst="rect">
            <a:avLst/>
          </a:prstGeom>
          <a:noFill/>
          <a:ln/>
        </p:spPr>
        <p:txBody>
          <a:bodyPr wrap="square" lIns="0" tIns="0" rIns="0" bIns="0" rtlCol="0" anchor="ctr"/>
          <a:lstStyle/>
          <a:p>
            <a:pPr algn="ctr" indent="0" marL="0">
              <a:lnSpc>
                <a:spcPct val="100000"/>
              </a:lnSpc>
              <a:buNone/>
            </a:pPr>
            <a:r>
              <a:rPr lang="en-US" sz="2268" dirty="0">
                <a:solidFill>
                  <a:srgbClr val="F1E5D5"/>
                </a:solidFill>
                <a:latin typeface="Arial" pitchFamily="34" charset="0"/>
                <a:ea typeface="Arial" pitchFamily="34" charset="-122"/>
                <a:cs typeface="Arial" pitchFamily="34" charset="-120"/>
              </a:rPr>
              <a:t>Какие linkers помогают сделать текст более высоким по уровню
</a:t>
            </a:r>
            <a:endParaRPr lang="en-US" sz="2268"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1910717" y="1226859"/>
            <a:ext cx="2559300" cy="1924474"/>
          </a:xfrm>
          <a:prstGeom prst="rect">
            <a:avLst/>
          </a:prstGeom>
        </p:spPr>
      </p:pic>
      <p:pic>
        <p:nvPicPr>
          <p:cNvPr id="4" name="Image 2" descr="preencoded.png">    </p:cNvPr>
          <p:cNvPicPr>
            <a:picLocks noChangeAspect="1"/>
          </p:cNvPicPr>
          <p:nvPr/>
        </p:nvPicPr>
        <p:blipFill>
          <a:blip r:embed="rId3"/>
          <a:stretch>
            <a:fillRect/>
          </a:stretch>
        </p:blipFill>
        <p:spPr>
          <a:xfrm>
            <a:off x="4671823" y="1225646"/>
            <a:ext cx="2559164" cy="19269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1910717" y="3624755"/>
            <a:ext cx="2548800" cy="875100"/>
          </a:xfrm>
          <a:prstGeom prst="rect">
            <a:avLst/>
          </a:prstGeom>
          <a:noFill/>
          <a:ln/>
        </p:spPr>
        <p:txBody>
          <a:bodyPr wrap="square" lIns="0" tIns="0" rIns="0" bIns="0" rtlCol="0" anchor="ctr"/>
          <a:lstStyle/>
          <a:p>
            <a:pPr algn="ctr" indent="0" marL="0">
              <a:lnSpc>
                <a:spcPct val="100000"/>
              </a:lnSpc>
              <a:buNone/>
            </a:pPr>
            <a:r>
              <a:rPr lang="en-US" sz="1052" dirty="0">
                <a:solidFill>
                  <a:srgbClr val="F1E5D5"/>
                </a:solidFill>
                <a:latin typeface="Arial" pitchFamily="34" charset="0"/>
                <a:ea typeface="Arial" pitchFamily="34" charset="-122"/>
                <a:cs typeface="Arial" pitchFamily="34" charset="-120"/>
              </a:rPr>
              <a:t>Many students think school uniform is boring because it limits personal style. However, it can also make mornings easier and reduce pressure to choose clothes every day. In my opinion, the best solution is a clear but comfortable dress code.
</a:t>
            </a:r>
            <a:endParaRPr lang="en-US" sz="1052" dirty="0"/>
          </a:p>
        </p:txBody>
      </p:sp>
      <p:sp>
        <p:nvSpPr>
          <p:cNvPr id="8" name="Text 1"/>
          <p:cNvSpPr txBox="1"/>
          <p:nvPr/>
        </p:nvSpPr>
        <p:spPr>
          <a:xfrm>
            <a:off x="1910717" y="3255579"/>
            <a:ext cx="2559300" cy="330900"/>
          </a:xfrm>
          <a:prstGeom prst="rect">
            <a:avLst/>
          </a:prstGeom>
          <a:noFill/>
          <a:ln/>
        </p:spPr>
        <p:txBody>
          <a:bodyPr wrap="square" lIns="0" tIns="0" rIns="0" bIns="0" rtlCol="0" anchor="ctr"/>
          <a:lstStyle/>
          <a:p>
            <a:pPr algn="ctr" indent="0" marL="0">
              <a:lnSpc>
                <a:spcPct val="100000"/>
              </a:lnSpc>
              <a:buNone/>
            </a:pPr>
            <a:r>
              <a:rPr lang="en-US" sz="1200" dirty="0">
                <a:solidFill>
                  <a:srgbClr val="F1E5D5"/>
                </a:solidFill>
                <a:latin typeface="Arial" pitchFamily="34" charset="0"/>
                <a:ea typeface="Arial" pitchFamily="34" charset="-122"/>
                <a:cs typeface="Arial" pitchFamily="34" charset="-120"/>
              </a:rPr>
              <a:t>Школьная форма: удобство или ограничение?
</a:t>
            </a:r>
            <a:endParaRPr lang="en-US" sz="1200" dirty="0"/>
          </a:p>
        </p:txBody>
      </p:sp>
      <p:sp>
        <p:nvSpPr>
          <p:cNvPr id="9" name="Text 2"/>
          <p:cNvSpPr txBox="1"/>
          <p:nvPr/>
        </p:nvSpPr>
        <p:spPr>
          <a:xfrm>
            <a:off x="4671756" y="3624755"/>
            <a:ext cx="2548800" cy="875100"/>
          </a:xfrm>
          <a:prstGeom prst="rect">
            <a:avLst/>
          </a:prstGeom>
          <a:noFill/>
          <a:ln/>
        </p:spPr>
        <p:txBody>
          <a:bodyPr wrap="square" lIns="0" tIns="0" rIns="0" bIns="0" rtlCol="0" anchor="ctr"/>
          <a:lstStyle/>
          <a:p>
            <a:pPr algn="ctr" indent="0" marL="0">
              <a:lnSpc>
                <a:spcPct val="100000"/>
              </a:lnSpc>
              <a:buNone/>
            </a:pPr>
            <a:r>
              <a:rPr lang="en-US" sz="1100" dirty="0">
                <a:solidFill>
                  <a:srgbClr val="F1E5D5"/>
                </a:solidFill>
                <a:latin typeface="Arial" pitchFamily="34" charset="0"/>
                <a:ea typeface="Arial" pitchFamily="34" charset="-122"/>
                <a:cs typeface="Arial" pitchFamily="34" charset="-120"/>
              </a:rPr>
              <a:t>Homework takes time, but it helps me remember the material better. For example, when I practise grammar in the evening, I make fewer mistakes the next day. Therefore, homework is useful if it is not too much.
</a:t>
            </a:r>
            <a:endParaRPr lang="en-US" sz="1100" dirty="0"/>
          </a:p>
        </p:txBody>
      </p:sp>
      <p:sp>
        <p:nvSpPr>
          <p:cNvPr id="10" name="Text 3"/>
          <p:cNvSpPr txBox="1"/>
          <p:nvPr/>
        </p:nvSpPr>
        <p:spPr>
          <a:xfrm>
            <a:off x="4671756" y="3255579"/>
            <a:ext cx="2559300" cy="330900"/>
          </a:xfrm>
          <a:prstGeom prst="rect">
            <a:avLst/>
          </a:prstGeom>
          <a:noFill/>
          <a:ln/>
        </p:spPr>
        <p:txBody>
          <a:bodyPr wrap="square" lIns="0" tIns="0" rIns="0" bIns="0" rtlCol="0" anchor="ctr"/>
          <a:lstStyle/>
          <a:p>
            <a:pPr algn="ctr" indent="0" marL="0">
              <a:lnSpc>
                <a:spcPct val="100000"/>
              </a:lnSpc>
              <a:buNone/>
            </a:pPr>
            <a:r>
              <a:rPr lang="en-US" sz="1200" dirty="0">
                <a:solidFill>
                  <a:srgbClr val="F1E5D5"/>
                </a:solidFill>
                <a:latin typeface="Arial" pitchFamily="34" charset="0"/>
                <a:ea typeface="Arial" pitchFamily="34" charset="-122"/>
                <a:cs typeface="Arial" pitchFamily="34" charset="-120"/>
              </a:rPr>
              <a:t>Домашнее задание после уроков
</a:t>
            </a:r>
            <a:endParaRPr lang="en-US" sz="1200" dirty="0"/>
          </a:p>
        </p:txBody>
      </p:sp>
      <p:sp>
        <p:nvSpPr>
          <p:cNvPr id="11" name="Text 4"/>
          <p:cNvSpPr txBox="1"/>
          <p:nvPr/>
        </p:nvSpPr>
        <p:spPr>
          <a:xfrm>
            <a:off x="4443021" y="4638425"/>
            <a:ext cx="257700" cy="273600"/>
          </a:xfrm>
          <a:prstGeom prst="rect">
            <a:avLst/>
          </a:prstGeom>
          <a:noFill/>
          <a:ln/>
        </p:spPr>
        <p:txBody>
          <a:bodyPr wrap="square" lIns="0" tIns="0" rIns="0" bIns="0" rtlCol="0" anchor="ctr"/>
          <a:lstStyle/>
          <a:p>
            <a:pPr algn="ctr" indent="0" marL="0">
              <a:lnSpc>
                <a:spcPct val="100000"/>
              </a:lnSpc>
              <a:buNone/>
            </a:pPr>
            <a:r>
              <a:rPr lang="en-US" sz="1000" dirty="0">
                <a:solidFill>
                  <a:srgbClr val="F1E5D5"/>
                </a:solidFill>
                <a:latin typeface="Arial" pitchFamily="34" charset="0"/>
                <a:ea typeface="Arial" pitchFamily="34" charset="-122"/>
                <a:cs typeface="Arial" pitchFamily="34" charset="-120"/>
              </a:rPr>
              <a:t>17</a:t>
            </a:r>
            <a:endParaRPr lang="en-US" sz="1000" dirty="0"/>
          </a:p>
        </p:txBody>
      </p:sp>
      <p:sp>
        <p:nvSpPr>
          <p:cNvPr id="12" name="Text 5"/>
          <p:cNvSpPr txBox="1"/>
          <p:nvPr/>
        </p:nvSpPr>
        <p:spPr>
          <a:xfrm>
            <a:off x="521494" y="519113"/>
            <a:ext cx="8101200" cy="576600"/>
          </a:xfrm>
          <a:prstGeom prst="rect">
            <a:avLst/>
          </a:prstGeom>
          <a:noFill/>
          <a:ln/>
        </p:spPr>
        <p:txBody>
          <a:bodyPr wrap="square" lIns="0" tIns="0" rIns="0" bIns="0" rtlCol="0" anchor="ctr"/>
          <a:lstStyle/>
          <a:p>
            <a:pPr algn="ctr" indent="0" marL="0">
              <a:lnSpc>
                <a:spcPct val="100000"/>
              </a:lnSpc>
              <a:buNone/>
            </a:pPr>
            <a:r>
              <a:rPr lang="en-US" sz="2268" dirty="0">
                <a:solidFill>
                  <a:srgbClr val="F1E5D5"/>
                </a:solidFill>
                <a:latin typeface="Arial" pitchFamily="34" charset="0"/>
                <a:ea typeface="Arial" pitchFamily="34" charset="-122"/>
                <a:cs typeface="Arial" pitchFamily="34" charset="-120"/>
              </a:rPr>
              <a:t>Примеры мини-текстов с linkers на тему школы и подростковой жизни
</a:t>
            </a:r>
            <a:endParaRPr lang="en-US" sz="2268"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703169" y="1797883"/>
            <a:ext cx="4356600" cy="1787487"/>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5616869" y="1671911"/>
            <a:ext cx="3287400" cy="966300"/>
          </a:xfrm>
          <a:prstGeom prst="rect">
            <a:avLst/>
          </a:prstGeom>
          <a:noFill/>
          <a:ln/>
        </p:spPr>
        <p:txBody>
          <a:bodyPr wrap="square" lIns="0" tIns="0" rIns="0" bIns="0" rtlCol="0" anchor="ctr"/>
          <a:lstStyle/>
          <a:p>
            <a:pPr algn="ctr" indent="0" marL="0">
              <a:lnSpc>
                <a:spcPct val="100000"/>
              </a:lnSpc>
              <a:buNone/>
            </a:pPr>
            <a:r>
              <a:rPr lang="en-US" sz="1400" dirty="0">
                <a:solidFill>
                  <a:srgbClr val="F1E5D5"/>
                </a:solidFill>
                <a:latin typeface="Arial" pitchFamily="34" charset="0"/>
                <a:ea typeface="Arial" pitchFamily="34" charset="-122"/>
                <a:cs typeface="Arial" pitchFamily="34" charset="-120"/>
              </a:rPr>
              <a:t>Таблица помогает быстро подобрать связку по смыслу и использовать её в предложении без ошибок.
</a:t>
            </a:r>
            <a:endParaRPr lang="en-US" sz="1400" dirty="0"/>
          </a:p>
        </p:txBody>
      </p:sp>
      <p:sp>
        <p:nvSpPr>
          <p:cNvPr id="9" name="Text 1"/>
          <p:cNvSpPr txBox="1"/>
          <p:nvPr/>
        </p:nvSpPr>
        <p:spPr>
          <a:xfrm>
            <a:off x="5616869" y="2759207"/>
            <a:ext cx="3287400" cy="966300"/>
          </a:xfrm>
          <a:prstGeom prst="rect">
            <a:avLst/>
          </a:prstGeom>
          <a:noFill/>
          <a:ln/>
        </p:spPr>
        <p:txBody>
          <a:bodyPr wrap="square" lIns="0" tIns="0" rIns="0" bIns="0" rtlCol="0" anchor="ctr"/>
          <a:lstStyle/>
          <a:p>
            <a:pPr algn="ctr" indent="0" marL="0">
              <a:lnSpc>
                <a:spcPct val="100000"/>
              </a:lnSpc>
              <a:buNone/>
            </a:pPr>
            <a:r>
              <a:rPr lang="en-US" sz="1400" dirty="0">
                <a:solidFill>
                  <a:srgbClr val="F1E5D5"/>
                </a:solidFill>
                <a:latin typeface="Arial" pitchFamily="34" charset="0"/>
                <a:ea typeface="Arial" pitchFamily="34" charset="-122"/>
                <a:cs typeface="Arial" pitchFamily="34" charset="-120"/>
              </a:rPr>
              <a:t>Удобнее всего запоминать linkers по функции: так легче выбирать нужную связку в письме и речи.
</a:t>
            </a:r>
            <a:endParaRPr lang="en-US" sz="1400" dirty="0"/>
          </a:p>
        </p:txBody>
      </p:sp>
      <p:sp>
        <p:nvSpPr>
          <p:cNvPr id="10" name="Text 2"/>
          <p:cNvSpPr txBox="1"/>
          <p:nvPr/>
        </p:nvSpPr>
        <p:spPr>
          <a:xfrm>
            <a:off x="736092" y="4174875"/>
            <a:ext cx="4284000" cy="212400"/>
          </a:xfrm>
          <a:prstGeom prst="rect">
            <a:avLst/>
          </a:prstGeom>
          <a:noFill/>
          <a:ln/>
        </p:spPr>
        <p:txBody>
          <a:bodyPr wrap="square" lIns="0" tIns="0" rIns="0" bIns="0" rtlCol="0" anchor="ctr"/>
          <a:lstStyle/>
          <a:p>
            <a:pPr algn="l" indent="0" marL="0">
              <a:lnSpc>
                <a:spcPct val="100000"/>
              </a:lnSpc>
              <a:buNone/>
            </a:pPr>
            <a:r>
              <a:rPr lang="en-US" sz="1400" dirty="0">
                <a:solidFill>
                  <a:srgbClr val="F1E5D5"/>
                </a:solidFill>
                <a:latin typeface="Arial" pitchFamily="34" charset="0"/>
                <a:ea typeface="Arial" pitchFamily="34" charset="-122"/>
                <a:cs typeface="Arial" pitchFamily="34" charset="-120"/>
              </a:rPr>
              <a:t>Учебная классификация linkers для 10 класса
</a:t>
            </a:r>
            <a:endParaRPr lang="en-US" sz="1400" dirty="0"/>
          </a:p>
        </p:txBody>
      </p:sp>
      <p:sp>
        <p:nvSpPr>
          <p:cNvPr id="11" name="Text 3"/>
          <p:cNvSpPr txBox="1"/>
          <p:nvPr/>
        </p:nvSpPr>
        <p:spPr>
          <a:xfrm>
            <a:off x="4443021" y="4638425"/>
            <a:ext cx="257700" cy="273600"/>
          </a:xfrm>
          <a:prstGeom prst="rect">
            <a:avLst/>
          </a:prstGeom>
          <a:noFill/>
          <a:ln/>
        </p:spPr>
        <p:txBody>
          <a:bodyPr wrap="square" lIns="0" tIns="0" rIns="0" bIns="0" rtlCol="0" anchor="ctr"/>
          <a:lstStyle/>
          <a:p>
            <a:pPr algn="ctr" indent="0" marL="0">
              <a:lnSpc>
                <a:spcPct val="100000"/>
              </a:lnSpc>
              <a:buNone/>
            </a:pPr>
            <a:r>
              <a:rPr lang="en-US" sz="1000" dirty="0">
                <a:solidFill>
                  <a:srgbClr val="F1E5D5"/>
                </a:solidFill>
                <a:latin typeface="Arial" pitchFamily="34" charset="0"/>
                <a:ea typeface="Arial" pitchFamily="34" charset="-122"/>
                <a:cs typeface="Arial" pitchFamily="34" charset="-120"/>
              </a:rPr>
              <a:t>18</a:t>
            </a:r>
            <a:endParaRPr lang="en-US" sz="1000" dirty="0"/>
          </a:p>
        </p:txBody>
      </p:sp>
      <p:sp>
        <p:nvSpPr>
          <p:cNvPr id="12" name="Text 4"/>
          <p:cNvSpPr txBox="1"/>
          <p:nvPr/>
        </p:nvSpPr>
        <p:spPr>
          <a:xfrm>
            <a:off x="521494" y="519113"/>
            <a:ext cx="8101200" cy="576600"/>
          </a:xfrm>
          <a:prstGeom prst="rect">
            <a:avLst/>
          </a:prstGeom>
          <a:noFill/>
          <a:ln/>
        </p:spPr>
        <p:txBody>
          <a:bodyPr wrap="square" lIns="0" tIns="0" rIns="0" bIns="0" rtlCol="0" anchor="ctr"/>
          <a:lstStyle/>
          <a:p>
            <a:pPr algn="ctr" indent="0" marL="0">
              <a:lnSpc>
                <a:spcPct val="100000"/>
              </a:lnSpc>
              <a:buNone/>
            </a:pPr>
            <a:r>
              <a:rPr lang="en-US" sz="2700" dirty="0">
                <a:solidFill>
                  <a:srgbClr val="F1E5D5"/>
                </a:solidFill>
                <a:latin typeface="Arial" pitchFamily="34" charset="0"/>
                <a:ea typeface="Arial" pitchFamily="34" charset="-122"/>
                <a:cs typeface="Arial" pitchFamily="34" charset="-120"/>
              </a:rPr>
              <a:t>Список полезных linkers для 10 класса по группам
</a:t>
            </a:r>
            <a:endParaRPr lang="en-US" sz="27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1034025" y="619125"/>
            <a:ext cx="7076100" cy="1372800"/>
          </a:xfrm>
          <a:prstGeom prst="rect">
            <a:avLst/>
          </a:prstGeom>
          <a:noFill/>
          <a:ln/>
        </p:spPr>
        <p:txBody>
          <a:bodyPr wrap="square" lIns="0" tIns="0" rIns="0" bIns="0" rtlCol="0" anchor="ctr"/>
          <a:lstStyle/>
          <a:p>
            <a:pPr algn="ctr" indent="0" marL="0">
              <a:lnSpc>
                <a:spcPct val="100000"/>
              </a:lnSpc>
              <a:buNone/>
            </a:pPr>
            <a:r>
              <a:rPr lang="en-US" sz="1900" dirty="0">
                <a:solidFill>
                  <a:srgbClr val="F1E5D5"/>
                </a:solidFill>
                <a:latin typeface="Arial" pitchFamily="34" charset="0"/>
                <a:ea typeface="Arial" pitchFamily="34" charset="-122"/>
                <a:cs typeface="Arial" pitchFamily="34" charset="-120"/>
              </a:rPr>
              <a:t>Знание основных групп linkers улучшает чтение, письмо, говорение и понимание структуры текста, потому что помогает видеть логику между предложениями и абзацами.
</a:t>
            </a:r>
            <a:endParaRPr lang="en-US" sz="1900" dirty="0"/>
          </a:p>
        </p:txBody>
      </p:sp>
      <p:sp>
        <p:nvSpPr>
          <p:cNvPr id="7" name="Text 1"/>
          <p:cNvSpPr txBox="1"/>
          <p:nvPr/>
        </p:nvSpPr>
        <p:spPr>
          <a:xfrm>
            <a:off x="2963917" y="2581934"/>
            <a:ext cx="3216300" cy="945600"/>
          </a:xfrm>
          <a:prstGeom prst="rect">
            <a:avLst/>
          </a:prstGeom>
          <a:noFill/>
          <a:ln/>
        </p:spPr>
        <p:txBody>
          <a:bodyPr wrap="square" lIns="0" tIns="0" rIns="0" bIns="0" rtlCol="0" anchor="ctr"/>
          <a:lstStyle/>
          <a:p>
            <a:pPr algn="ctr" indent="0" marL="0">
              <a:lnSpc>
                <a:spcPct val="100000"/>
              </a:lnSpc>
              <a:buNone/>
            </a:pPr>
            <a:r>
              <a:rPr lang="en-US" sz="5000" dirty="0">
                <a:solidFill>
                  <a:srgbClr val="F1E5D5"/>
                </a:solidFill>
                <a:latin typeface="Arial" pitchFamily="34" charset="0"/>
                <a:ea typeface="Arial" pitchFamily="34" charset="-122"/>
                <a:cs typeface="Arial" pitchFamily="34" charset="-120"/>
              </a:rPr>
              <a:t>7
</a:t>
            </a:r>
            <a:endParaRPr lang="en-US" sz="5000" dirty="0"/>
          </a:p>
        </p:txBody>
      </p:sp>
      <p:sp>
        <p:nvSpPr>
          <p:cNvPr id="8" name="Text 2"/>
          <p:cNvSpPr txBox="1"/>
          <p:nvPr/>
        </p:nvSpPr>
        <p:spPr>
          <a:xfrm>
            <a:off x="2410696" y="3590582"/>
            <a:ext cx="4322700" cy="432900"/>
          </a:xfrm>
          <a:prstGeom prst="rect">
            <a:avLst/>
          </a:prstGeom>
          <a:noFill/>
          <a:ln/>
        </p:spPr>
        <p:txBody>
          <a:bodyPr wrap="square" lIns="0" tIns="0" rIns="0" bIns="0" rtlCol="0" anchor="ctr"/>
          <a:lstStyle/>
          <a:p>
            <a:pPr algn="ctr" indent="0" marL="0">
              <a:lnSpc>
                <a:spcPct val="100000"/>
              </a:lnSpc>
              <a:buNone/>
            </a:pPr>
            <a:r>
              <a:rPr lang="en-US" sz="1200" dirty="0">
                <a:solidFill>
                  <a:srgbClr val="F1E5D5"/>
                </a:solidFill>
                <a:latin typeface="Arial" pitchFamily="34" charset="0"/>
                <a:ea typeface="Arial" pitchFamily="34" charset="-122"/>
                <a:cs typeface="Arial" pitchFamily="34" charset="-120"/>
              </a:rPr>
              <a:t>основных групп связок помогают быстрее строить связный и точный английский текст.
</a:t>
            </a:r>
            <a:endParaRPr lang="en-US" sz="1200" dirty="0"/>
          </a:p>
        </p:txBody>
      </p:sp>
      <p:sp>
        <p:nvSpPr>
          <p:cNvPr id="9" name="Text 3"/>
          <p:cNvSpPr txBox="1"/>
          <p:nvPr/>
        </p:nvSpPr>
        <p:spPr>
          <a:xfrm>
            <a:off x="2672255" y="4080952"/>
            <a:ext cx="3783900" cy="336000"/>
          </a:xfrm>
          <a:prstGeom prst="rect">
            <a:avLst/>
          </a:prstGeom>
          <a:noFill/>
          <a:ln/>
        </p:spPr>
        <p:txBody>
          <a:bodyPr wrap="square" lIns="0" tIns="0" rIns="0" bIns="0" rtlCol="0" anchor="ctr"/>
          <a:lstStyle/>
          <a:p>
            <a:pPr algn="ctr" indent="0" marL="0">
              <a:lnSpc>
                <a:spcPct val="100000"/>
              </a:lnSpc>
              <a:buNone/>
            </a:pPr>
            <a:r>
              <a:rPr lang="en-US" sz="1100" dirty="0">
                <a:solidFill>
                  <a:srgbClr val="F1E5D5"/>
                </a:solidFill>
                <a:latin typeface="Arial" pitchFamily="34" charset="0"/>
                <a:ea typeface="Arial" pitchFamily="34" charset="-122"/>
                <a:cs typeface="Arial" pitchFamily="34" charset="-120"/>
              </a:rPr>
              <a:t>Классификация связок, использованная в презентации
</a:t>
            </a:r>
            <a:endParaRPr lang="en-US" sz="1100" dirty="0"/>
          </a:p>
        </p:txBody>
      </p:sp>
      <p:sp>
        <p:nvSpPr>
          <p:cNvPr id="10" name="Text 4"/>
          <p:cNvSpPr txBox="1"/>
          <p:nvPr/>
        </p:nvSpPr>
        <p:spPr>
          <a:xfrm>
            <a:off x="4443021" y="4638425"/>
            <a:ext cx="257700" cy="273600"/>
          </a:xfrm>
          <a:prstGeom prst="rect">
            <a:avLst/>
          </a:prstGeom>
          <a:noFill/>
          <a:ln/>
        </p:spPr>
        <p:txBody>
          <a:bodyPr wrap="square" lIns="0" tIns="0" rIns="0" bIns="0" rtlCol="0" anchor="ctr"/>
          <a:lstStyle/>
          <a:p>
            <a:pPr algn="ctr" indent="0" marL="0">
              <a:lnSpc>
                <a:spcPct val="100000"/>
              </a:lnSpc>
              <a:buNone/>
            </a:pPr>
            <a:r>
              <a:rPr lang="en-US" sz="1000" dirty="0">
                <a:solidFill>
                  <a:srgbClr val="F1E5D5"/>
                </a:solidFill>
                <a:latin typeface="Arial" pitchFamily="34" charset="0"/>
                <a:ea typeface="Arial" pitchFamily="34" charset="-122"/>
                <a:cs typeface="Arial" pitchFamily="34" charset="-120"/>
              </a:rPr>
              <a:t>19</a:t>
            </a:r>
            <a:endParaRPr lang="en-US" sz="10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1332186" y="2128156"/>
            <a:ext cx="6479700" cy="663000"/>
          </a:xfrm>
          <a:prstGeom prst="rect">
            <a:avLst/>
          </a:prstGeom>
          <a:noFill/>
          <a:ln/>
        </p:spPr>
        <p:txBody>
          <a:bodyPr wrap="square" lIns="0" tIns="0" rIns="0" bIns="0" rtlCol="0" anchor="b"/>
          <a:lstStyle/>
          <a:p>
            <a:pPr algn="ctr" indent="0" marL="0">
              <a:lnSpc>
                <a:spcPct val="100000"/>
              </a:lnSpc>
              <a:buNone/>
            </a:pPr>
            <a:r>
              <a:rPr lang="en-US" sz="2609" dirty="0">
                <a:solidFill>
                  <a:srgbClr val="F1E5D5"/>
                </a:solidFill>
                <a:latin typeface="Arial" pitchFamily="34" charset="0"/>
                <a:ea typeface="Arial" pitchFamily="34" charset="-122"/>
                <a:cs typeface="Arial" pitchFamily="34" charset="-120"/>
              </a:rPr>
              <a:t>Linkers делают английскую речь логичной и убедительной
</a:t>
            </a:r>
            <a:endParaRPr lang="en-US" sz="2609" dirty="0"/>
          </a:p>
        </p:txBody>
      </p:sp>
      <p:sp>
        <p:nvSpPr>
          <p:cNvPr id="5" name="Text 1"/>
          <p:cNvSpPr txBox="1"/>
          <p:nvPr/>
        </p:nvSpPr>
        <p:spPr>
          <a:xfrm>
            <a:off x="1481270" y="2864575"/>
            <a:ext cx="6172800" cy="663000"/>
          </a:xfrm>
          <a:prstGeom prst="rect">
            <a:avLst/>
          </a:prstGeom>
          <a:noFill/>
          <a:ln/>
        </p:spPr>
        <p:txBody>
          <a:bodyPr wrap="square" lIns="0" tIns="0" rIns="0" bIns="0" rtlCol="0" anchor="t"/>
          <a:lstStyle/>
          <a:p>
            <a:pPr algn="ctr" indent="0" marL="0">
              <a:lnSpc>
                <a:spcPct val="100000"/>
              </a:lnSpc>
              <a:buNone/>
            </a:pPr>
            <a:r>
              <a:rPr lang="en-US" sz="1400" dirty="0">
                <a:solidFill>
                  <a:srgbClr val="F1E5D5"/>
                </a:solidFill>
                <a:latin typeface="Arial" pitchFamily="34" charset="0"/>
                <a:ea typeface="Arial" pitchFamily="34" charset="-122"/>
                <a:cs typeface="Arial" pitchFamily="34" charset="-120"/>
              </a:rPr>
              <a:t>Linkers помогают соединять идеи, выстраивать аргументы и делать текст понятным. Для десятиклассника это не просто список слов, а важный инструмент ясной, грамотной и уверенной английской речи.
</a:t>
            </a:r>
            <a:endParaRPr lang="en-US" sz="14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20</Slides>
  <Notes>20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PptxGenJS</cp:lastModifiedBy>
  <cp:revision>1</cp:revision>
  <dcterms:created xsi:type="dcterms:W3CDTF">2026-05-31T14:27:36Z</dcterms:created>
  <dcterms:modified xsi:type="dcterms:W3CDTF">2026-05-31T14:27:36Z</dcterms:modified>
</cp:coreProperties>
</file>