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289625" y="701025"/>
            <a:ext cx="4088700" cy="18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 живая оболочка Земли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оболочка планеты: где встречаются жизнь, воздух, вода и камень.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Биосфера: от идей Вернадского к пониманию планеты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не просто среда обитания, а система, в которой живые организмы меняют Землю. В 11 классе это помогает увидеть связь между природными процессами, экологией и ответственностью человека.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биосферы в оболочках Земли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25423" y="111830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предел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атмосфере жизнь сосредоточена главным образом в нижних слоях, примерно до 10–15 км. Выше резко уменьшаются температура, давление и количество энергии, доступной живым организмам.
</a:t>
            </a:r>
            <a:endParaRPr lang="en-US" sz="1101" dirty="0"/>
          </a:p>
        </p:txBody>
      </p:sp>
      <p:sp>
        <p:nvSpPr>
          <p:cNvPr id="11" name="Text 3"/>
          <p:cNvSpPr txBox="1"/>
          <p:nvPr/>
        </p:nvSpPr>
        <p:spPr>
          <a:xfrm>
            <a:off x="4773498" y="1118225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без глубинных преград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океане организмы встречаются почти на всей глубине, включая самые глубокие впадины свыше 11 км. Вода смягчает колебания условий и делает среду относительно устойчивой.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77349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наибольшей концентрации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плотность жизни наблюдается там, где оболочки Земли соприкасаются: на поверхности суши, в почве и в прибрежных морских районах.
</a:t>
            </a:r>
            <a:endParaRPr lang="en-US" sz="1101" dirty="0"/>
          </a:p>
        </p:txBody>
      </p:sp>
      <p:sp>
        <p:nvSpPr>
          <p:cNvPr id="13" name="Text 5"/>
          <p:cNvSpPr txBox="1"/>
          <p:nvPr/>
        </p:nvSpPr>
        <p:spPr>
          <a:xfrm>
            <a:off x="42494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 в литосфере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литосфере жизнь обычно проникает на 2–3 км. Дальше рост температуры, дефицит воды и высокая плотность пород делают существование организмов крайне затруднительным.
</a:t>
            </a:r>
            <a:endParaRPr lang="en-US" sz="1101" dirty="0"/>
          </a:p>
        </p:txBody>
      </p:sp>
      <p:sp>
        <p:nvSpPr>
          <p:cNvPr id="14" name="Text 6"/>
          <p:cNvSpPr txBox="1"/>
          <p:nvPr/>
        </p:nvSpPr>
        <p:spPr>
          <a:xfrm>
            <a:off x="424948" y="3785488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границы неравномерны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Пределы биосферы зависят не только от расстояния до поверхности, но и от сочетания температуры, давления, влажности и солнечной энергии в конкретной среде.
</a:t>
            </a:r>
            <a:endParaRPr lang="en-US" sz="11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711563"/>
            <a:ext cx="9144000" cy="2428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как преобразующая сила биосферы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3175" y="1063675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растения, водоросли и цианобактерии поглощают углекислый газ и создают органические вещества, накапливая энергию Солнца в химических связях.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171285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растений, грибы и почвенные микроорганизмы участвуют в разрушении горных пород и накоплении гумуса, благодаря чему формируется плодородный слой.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69401" y="1063680"/>
            <a:ext cx="28014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и возврат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 грибы разлагают органические остатки, возвращая элементы в воду, почву и воздух. Без этого круговороты веществ быстро бы нарушились.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компоненты биосферы и их вклад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организмов выполняют неравные, но взаимосвязанные функции: одни создают органическое вещество, другие передают энергию по цепям питания, третьи разлагают остатки.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в работу биосферы дают не только крупные организмы, но и микроскопические формы жизни, обеспечивающие продукцию и разложение.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биологии: соотношение биомассы и функций основных групп организмов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как основа существования биосферы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694050"/>
            <a:ext cx="16551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переходит в атмосферу с поверхности океанов, рек, почв и растений. Этот процесс запускает перенос влаги между разными частями биосферы.
</a:t>
            </a:r>
            <a:endParaRPr lang="en-US" sz="857" dirty="0"/>
          </a:p>
        </p:txBody>
      </p:sp>
      <p:sp>
        <p:nvSpPr>
          <p:cNvPr id="11" name="Text 3"/>
          <p:cNvSpPr txBox="1"/>
          <p:nvPr/>
        </p:nvSpPr>
        <p:spPr>
          <a:xfrm>
            <a:off x="2010021" y="1694050"/>
            <a:ext cx="16551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охлаждается и образует облака. В атмосфере влага временно накапливается, а затем подготавливается к возвращению на поверхность Земли.
</a:t>
            </a:r>
            <a:endParaRPr lang="en-US" sz="857" dirty="0"/>
          </a:p>
        </p:txBody>
      </p:sp>
      <p:sp>
        <p:nvSpPr>
          <p:cNvPr id="12" name="Text 4"/>
          <p:cNvSpPr txBox="1"/>
          <p:nvPr/>
        </p:nvSpPr>
        <p:spPr>
          <a:xfrm>
            <a:off x="3750041" y="1694050"/>
            <a:ext cx="16551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облаков вода выпадает в виде дождя, снега или града. Осадки пополняют водоёмы, почвы и грунтовые воды, поддерживая жизнь организмов.
</a:t>
            </a:r>
            <a:endParaRPr lang="en-US" sz="857" dirty="0"/>
          </a:p>
        </p:txBody>
      </p:sp>
      <p:sp>
        <p:nvSpPr>
          <p:cNvPr id="13" name="Text 5"/>
          <p:cNvSpPr txBox="1"/>
          <p:nvPr/>
        </p:nvSpPr>
        <p:spPr>
          <a:xfrm>
            <a:off x="5490062" y="1694050"/>
            <a:ext cx="16551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и инфильтрация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стекает по поверхности, а часть просачивается в почву. Так вода связывает реки, подземные воды и океан в единую систему.
</a:t>
            </a:r>
            <a:endParaRPr lang="en-US" sz="857" dirty="0"/>
          </a:p>
        </p:txBody>
      </p:sp>
      <p:sp>
        <p:nvSpPr>
          <p:cNvPr id="14" name="Text 6"/>
          <p:cNvSpPr txBox="1"/>
          <p:nvPr/>
        </p:nvSpPr>
        <p:spPr>
          <a:xfrm>
            <a:off x="7230082" y="1694050"/>
            <a:ext cx="1655100" cy="136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Воздействие на живые 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служит средой химических реакций, влияет на климат, плодородие и распределение видов. Без её круговорота биосфера не могла бы существовать устойчиво.
</a:t>
            </a:r>
            <a:endParaRPr lang="en-US" sz="8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 в биосфере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обмена углерода между атмосферой, живыми организмами, водной средой и литосферой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58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азота и фосфора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625775" y="1437813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атмосферы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азот составляет около 78% воздуха, большинство организмов не может использовать его напрямую. Нужны бактерии, переводящие его в доступные соединения.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25775" y="2259428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Доступные формы азота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Азотфиксирующие микроорганизмы образуют аммоний и нитраты, которые растения включают в состав белков и нуклеиновых кислот. Затем элемент переходит по цепям питания.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5775" y="30810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круговорот фосфора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Фосфор не имеет газовой фазы, поэтому его круговорот идёт медленнее. Он часто становится фактором, ограничивающим рост растений и продуктивность экосистем.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25775" y="3902644"/>
            <a:ext cx="50466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98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элемента влияют на урожайность, состав почв и состояние водоёмов. Их избыток может ускорять эвтрофикацию, нарушая равновесие водных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7164"/>
            <a:ext cx="4794300" cy="1938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оболочек, входящих в биосферу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оболочки Земли участвуют в жизни планеты и почему особенно важны их контактные зоны.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биологическая активность сосредоточена на границах оболочек, где особенно интенсивен обмен веществом и энергией.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разделу «Биосфера»
</a:t>
            </a:r>
            <a:endParaRPr lang="en-US" sz="75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07479" y="0"/>
            <a:ext cx="473664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76200" y="270000"/>
            <a:ext cx="38475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как структурные единицы биосферы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450580" y="2311532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примеров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степь, озеро, болото и коралловый риф — разные по условиям, но одинаково построенные по принципу взаимодействия организмов и среды.
</a:t>
            </a:r>
            <a:endParaRPr lang="en-US" sz="1094" dirty="0"/>
          </a:p>
        </p:txBody>
      </p:sp>
      <p:sp>
        <p:nvSpPr>
          <p:cNvPr id="11" name="Text 3"/>
          <p:cNvSpPr txBox="1"/>
          <p:nvPr/>
        </p:nvSpPr>
        <p:spPr>
          <a:xfrm>
            <a:off x="450580" y="3199856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экосистеме виды связаны не одной, а множеством цепей питания. Поэтому исчезновение даже одного вида может заметно изменить работу всей системы.
</a:t>
            </a:r>
            <a:endParaRPr lang="en-US" sz="1094" dirty="0"/>
          </a:p>
        </p:txBody>
      </p:sp>
      <p:sp>
        <p:nvSpPr>
          <p:cNvPr id="12" name="Text 4"/>
          <p:cNvSpPr txBox="1"/>
          <p:nvPr/>
        </p:nvSpPr>
        <p:spPr>
          <a:xfrm>
            <a:off x="450580" y="1423200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экосистемы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5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продуцентов, консументов и редуцентов, связанных потоками энергии и круговоротом веществ. Без одного из этих звеньев система теряет устойчивость.
</a:t>
            </a:r>
            <a:endParaRPr lang="en-US" sz="1046" dirty="0"/>
          </a:p>
        </p:txBody>
      </p:sp>
      <p:sp>
        <p:nvSpPr>
          <p:cNvPr id="13" name="Text 5"/>
          <p:cNvSpPr txBox="1"/>
          <p:nvPr/>
        </p:nvSpPr>
        <p:spPr>
          <a:xfrm>
            <a:off x="450580" y="4088183"/>
            <a:ext cx="34815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энергия поступает в систему через растения, затем передаётся травоядным, хищникам и редуцентам. В отличие от веществ, энергия не замыкается в круговорот.
</a:t>
            </a:r>
            <a:endParaRPr lang="en-US" sz="109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 устойчивость экосистем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обычно означает больше пищевых связей, большее число экологических ниш и лучшую способность системы сохранять равновесие после нарушений.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устойчивы экосистемы с высоким видовым богатством; бедные видами сообщества хуже восстанавливаются и сильнее зависят от внешних изменений.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диаграмма по обобщённым данным экологии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биосферы для человека и общества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25423" y="111830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даёт человеку продукты питания, древесину, волокна и многие виды сырья. Без устойчивых экосистем невозможно поддерживать сельское хозяйство, промышленность и повседневное потребление ресурсов.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73498" y="1118225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участвуют в фильтрации и самоочищении воды, поддерживая качество рек, озёр и подземных горизонтов. Это напрямую связано со здоровьем людей и водной безопасностью.
</a:t>
            </a:r>
            <a:endParaRPr lang="en-US" sz="1101" dirty="0"/>
          </a:p>
        </p:txBody>
      </p:sp>
      <p:sp>
        <p:nvSpPr>
          <p:cNvPr id="12" name="Text 4"/>
          <p:cNvSpPr txBox="1"/>
          <p:nvPr/>
        </p:nvSpPr>
        <p:spPr>
          <a:xfrm>
            <a:off x="477349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и 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 почвы задерживают сток, уменьшают эрозию, разлагают часть отходов и поддерживают опыление. Эти услуги редко заметны сразу, но имеют огромную практическую ценность.
</a:t>
            </a:r>
            <a:endParaRPr lang="en-US" sz="1101" dirty="0"/>
          </a:p>
        </p:txBody>
      </p:sp>
      <p:sp>
        <p:nvSpPr>
          <p:cNvPr id="13" name="Text 5"/>
          <p:cNvSpPr txBox="1"/>
          <p:nvPr/>
        </p:nvSpPr>
        <p:spPr>
          <a:xfrm>
            <a:off x="424948" y="2477050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водоросли и фитопланктон поддерживают содержание кислорода в атмосфере и смягчают климатические колебания. Биосфера помогает удерживать условия, пригодные для жизни на Земле.
</a:t>
            </a:r>
            <a:endParaRPr lang="en-US" sz="1101" dirty="0"/>
          </a:p>
        </p:txBody>
      </p:sp>
      <p:sp>
        <p:nvSpPr>
          <p:cNvPr id="14" name="Text 6"/>
          <p:cNvSpPr txBox="1"/>
          <p:nvPr/>
        </p:nvSpPr>
        <p:spPr>
          <a:xfrm>
            <a:off x="424948" y="3785488"/>
            <a:ext cx="32802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безопасности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биосферы влияет на питание, здоровье и экономику общества. Когда природные системы разрушаются, растут риски дефицита ресурсов, болезней и снижения качества жизни.
</a:t>
            </a:r>
            <a:endParaRPr lang="en-US" sz="11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343" y="1588127"/>
            <a:ext cx="180862" cy="206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650" y="1614106"/>
            <a:ext cx="193800" cy="1550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875" y="3098950"/>
            <a:ext cx="193800" cy="19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98651" y="3098951"/>
            <a:ext cx="193800" cy="19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05494"/>
            <a:ext cx="193800" cy="1722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Антропогенное воздействие на биосферу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лесов уничтожает местообитания, ослабляет поглощение углекислого газа и нарушает водный режим территорий. Особенно быстро последствия проявляются там, где восстановление растительности требует десятилетий.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промышленности и транспорта ухудшают качество воздуха, влияют на здоровье людей и повреждают растения. Длительное загрязнение изменяет состав атмосферы и усиливает климатические риски.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Истощение почв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землепользование, эрозия и химическая перегрузка снижают плодородие почв. Это ведёт к падению урожайности, деградации ландшафтов и потере устойчивости наземных экосистем.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меняет режим осадков, смещает ареалы видов и усиливает экстремальные явления. Наиболее уязвимыми становятся редкие виды и сообщества с медленным восстановлением.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нефть, бытовые и промышленные стоки накапливаются в реках и морях, отравляя водные организмы. Нарушение чистоты воды быстро отражается на пищевых цепях.
</a:t>
            </a:r>
            <a:endParaRPr lang="en-US" sz="8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деградации биосферы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сектора экономики воздействуют на природу одновременно, поэтому снижение нагрузки требует согласованных решений, а не одной-единственной меры.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преобразование земель и сжигание топлива; значит, ключевыми направлениями остаются ресурсосбережение, чистая энергетика и сокращение отходов.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диаграмма по обобщённым оценкам экологической нагрузки
</a:t>
            </a:r>
            <a:endParaRPr lang="en-US" sz="7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сохранения биосферы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мер охраны природы и распределения ответственности между государством, бизнесом и гражданами.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686575"/>
            <a:ext cx="324900" cy="32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067" y="1686575"/>
            <a:ext cx="324900" cy="32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158" y="1686575"/>
            <a:ext cx="324900" cy="32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7233" y="1686575"/>
            <a:ext cx="324900" cy="32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 охраняемые природные территории в России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сохраняют природные комплексы в максимально ненарушенном виде. Здесь особенно важны научные наблюдения, охрана редких видов и изучение естественных процессов без сильного вмешательства человека.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2459081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сочетают охрану природы с экологическим туризмом и просвещением. Они позволяют познакомиться с ценными территориями, не разрушая их природную основу.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4648162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Биосферные резерваты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Биосферные резерваты помогают изучать взаимодействие человека и природы, сохраняя эталонные экосистемы. Такие территории особенно полезны для длительных научных программ и мониторинга изменений.
</a:t>
            </a:r>
            <a:endParaRPr lang="en-US" sz="1057" dirty="0"/>
          </a:p>
        </p:txBody>
      </p:sp>
      <p:sp>
        <p:nvSpPr>
          <p:cNvPr id="11" name="Text 5"/>
          <p:cNvSpPr txBox="1"/>
          <p:nvPr/>
        </p:nvSpPr>
        <p:spPr>
          <a:xfrm>
            <a:off x="6837243" y="2366023"/>
            <a:ext cx="20367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Кроноцкий заповедник, «Столбы», Алтайский и Приокско-Террасный заповедники, а также «Лосиный Остров» и «Земля леопарда» показывают разнообразие охраняемых территорий России.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40176" y="919100"/>
            <a:ext cx="4063848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угроз биосфере и меры восстановления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угрозы влияют на экосистемы и какие меры помогают снизить ущерб и восстановить природные связи.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биосферы требует не одной меры, а сочетания профилактики, технических решений и длительного контроля за результатами.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материалам экологии и охраны природы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59278"/>
            <a:ext cx="2503200" cy="24836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5650" y="2616605"/>
            <a:ext cx="2604900" cy="25260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53806" y="2271575"/>
            <a:ext cx="2190088" cy="2568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 научном наследии В. И. Вернадского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как сила планеты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Вернадский показал, что живые организмы не просто существуют в природе, а активно преобразуют её. Через дыхание, питание и разложение они участвуют в движении химических элементов и меняют облик земных оболочек.
</a:t>
            </a:r>
            <a:endParaRPr lang="en-US" sz="957" dirty="0"/>
          </a:p>
        </p:txBody>
      </p:sp>
      <p:sp>
        <p:nvSpPr>
          <p:cNvPr id="10" name="Text 2"/>
          <p:cNvSpPr txBox="1"/>
          <p:nvPr/>
        </p:nvSpPr>
        <p:spPr>
          <a:xfrm>
            <a:off x="3160202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как единая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Учёный рассматривал биосферу как целостную оболочку, где воздух, вода, горные породы и живые существа связаны постоянным обменом. На этой идее основано современное понимание круговоротов веществ и энергии.
</a:t>
            </a:r>
            <a:endParaRPr lang="en-US" sz="957" dirty="0"/>
          </a:p>
        </p:txBody>
      </p:sp>
      <p:sp>
        <p:nvSpPr>
          <p:cNvPr id="11" name="Text 3"/>
          <p:cNvSpPr txBox="1"/>
          <p:nvPr/>
        </p:nvSpPr>
        <p:spPr>
          <a:xfrm>
            <a:off x="6651127" y="1018775"/>
            <a:ext cx="22230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биосферы к ноосфере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Вернадского о биогеохимии и ноосфере подчёркивают роль разума и ответственности человека. Научная мысль, по его взгляду, становится новой геологической силой и должна действовать бережно.
</a:t>
            </a:r>
            <a:endParaRPr lang="en-US" sz="957" dirty="0"/>
          </a:p>
        </p:txBody>
      </p:sp>
      <p:sp>
        <p:nvSpPr>
          <p:cNvPr id="12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6200" y="270000"/>
            <a:ext cx="8597700" cy="6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в будущем планеты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6200" y="1991600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выбросов и отходов уменьшает давление на климат, воды и почвы. Чем меньше потерь ресурсов, тем дольше экосистемы сохраняют способность к самовосстановлению и поддержанию жизни.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43743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природных 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 почвы выполняют важные регулирующие функции, поэтому их восстановление повышает устойчивость территории. Такие меры помогают удерживать влагу, углерод и биологическое разнообразие.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1129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биосферы связано с более бережным использованием энергии, воды и сырья. Это означает переход от краткосрочной выгоды к долгосрочному сохранению природных ресурсов.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778840" y="1991605"/>
            <a:ext cx="2095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биосферы зависит не только от природных процессов, но и от поведения общества. Экологический выбор каждого человека влияет на состояние общей среды обитания.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 — условие жизни и будущего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объединяет живое и неживое в единую систему, где любое нарушение отражается на всей планете. Сохраняя её, мы сохраняем здоровье людей, устойчивость природы и собственное будущее.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2026-06-01T22:31:22Z</dcterms:created>
  <dcterms:modified xsi:type="dcterms:W3CDTF">2026-06-01T22:31:22Z</dcterms:modified>
</cp:coreProperties>
</file>