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image" Target="../media/image-18-5.jpe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25" y="1958022"/>
            <a:ext cx="4347000" cy="27338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8244000" cy="10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прилагательное в роли сказуемого
</a:t>
            </a:r>
            <a:endParaRPr lang="en-US" sz="3212" dirty="0"/>
          </a:p>
        </p:txBody>
      </p:sp>
      <p:sp>
        <p:nvSpPr>
          <p:cNvPr id="5" name="Text 1"/>
          <p:cNvSpPr txBox="1"/>
          <p:nvPr/>
        </p:nvSpPr>
        <p:spPr>
          <a:xfrm>
            <a:off x="5217550" y="4500900"/>
            <a:ext cx="26286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5217550" y="3501125"/>
            <a:ext cx="3476400" cy="8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Разберём, как прилагательное становится частью сказуемого и как это определить.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9527" y="0"/>
            <a:ext cx="392794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2605175"/>
            <a:ext cx="3931800" cy="88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прилагательное в роли сказуемого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37716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Прилагательные помогают точно описывать предметы и их состояния, а в предложении могут входить в грамматическую основу. Это важно для разбора предложений и различения определения и сказуемого на простых примерах из речи и учебных текстов.
</a:t>
            </a:r>
            <a:endParaRPr lang="en-US" sz="10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450025" y="449800"/>
            <a:ext cx="36531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обозначает сказуемое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810775" y="2328046"/>
            <a:ext cx="3292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к признаку
</a:t>
            </a:r>
            <a:pPr algn="l" indent="0" marL="0">
              <a:lnSpc>
                <a:spcPct val="115000"/>
              </a:lnSpc>
              <a:buNone/>
            </a:pPr>
            <a:r>
              <a:rPr lang="en-US" sz="4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сказуемое выражено прилагательным, к нему подходят вопросы «каков?», «какова?», «каково?», «каковы?». Они помогают увидеть признак, приписанный подлежащему.
</a:t>
            </a:r>
            <a:endParaRPr lang="en-US" sz="910" dirty="0"/>
          </a:p>
        </p:txBody>
      </p:sp>
      <p:sp>
        <p:nvSpPr>
          <p:cNvPr id="10" name="Text 3"/>
          <p:cNvSpPr txBox="1"/>
          <p:nvPr/>
        </p:nvSpPr>
        <p:spPr>
          <a:xfrm>
            <a:off x="810775" y="3167979"/>
            <a:ext cx="3292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 предложении
</a:t>
            </a:r>
            <a:pPr algn="l" indent="0" marL="0">
              <a:lnSpc>
                <a:spcPct val="115000"/>
              </a:lnSpc>
              <a:buNone/>
            </a:pPr>
            <a:r>
              <a:rPr lang="en-US" sz="4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предложениях «Река глубока», «Девочка весела», «Окно открыто» прилагательное не просто называет качество, а входит в грамматическую основу и сообщает признак подлежащего.
</a:t>
            </a:r>
            <a:endParaRPr lang="en-US" sz="854" dirty="0"/>
          </a:p>
        </p:txBody>
      </p:sp>
      <p:sp>
        <p:nvSpPr>
          <p:cNvPr id="11" name="Text 4"/>
          <p:cNvSpPr txBox="1"/>
          <p:nvPr/>
        </p:nvSpPr>
        <p:spPr>
          <a:xfrm>
            <a:off x="810775" y="1488100"/>
            <a:ext cx="3292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 чем говорится
</a:t>
            </a:r>
            <a:pPr algn="l" indent="0" marL="0">
              <a:lnSpc>
                <a:spcPct val="115000"/>
              </a:lnSpc>
              <a:buNone/>
            </a:pPr>
            <a:r>
              <a:rPr lang="en-US" sz="5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Сказуемое сообщает о подлежащем главное: что оно делает, каково оно или в каком состоянии находится. Именно поэтому оно отвечает за смысл высказывания.
</a:t>
            </a:r>
            <a:endParaRPr lang="en-US" sz="1004" dirty="0"/>
          </a:p>
        </p:txBody>
      </p:sp>
      <p:sp>
        <p:nvSpPr>
          <p:cNvPr id="12" name="Text 5"/>
          <p:cNvSpPr txBox="1"/>
          <p:nvPr/>
        </p:nvSpPr>
        <p:spPr>
          <a:xfrm>
            <a:off x="810775" y="4007912"/>
            <a:ext cx="3292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основы
</a:t>
            </a:r>
            <a:pPr algn="l" indent="0" marL="0">
              <a:lnSpc>
                <a:spcPct val="115000"/>
              </a:lnSpc>
              <a:buNone/>
            </a:pPr>
            <a:r>
              <a:rPr lang="en-US" sz="4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прилагательное связано не со словом внутри словосочетания, а с подлежащим. Поэтому оно выполняет роль сказуемого и несёт основную информацию о предмете.
</a:t>
            </a:r>
            <a:endParaRPr lang="en-US" sz="91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7469" y="1162275"/>
            <a:ext cx="6869063" cy="1939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9988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Полная и краткая форма прилагательного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4035225"/>
            <a:ext cx="38970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Сравним, как формы прилагательного ведут себя в предложении и какую роль чаще выполняют.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797000" y="4035300"/>
            <a:ext cx="38970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форма чаще связана со сказуемым, а полная — с определением; это помогает быстро различать их в предложении.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0000" y="3251288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 теме «Прилагательное в роли сказуемого»
</a:t>
            </a:r>
            <a:endParaRPr lang="en-US" sz="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8809" y="0"/>
            <a:ext cx="4329782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450025" y="449800"/>
            <a:ext cx="3931800" cy="88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Прилагательное как часть сказуемого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450025" y="1769575"/>
            <a:ext cx="3931800" cy="6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 подлежащего
</a:t>
            </a:r>
            <a:pPr algn="l" indent="0" marL="0">
              <a:lnSpc>
                <a:spcPct val="115000"/>
              </a:lnSpc>
              <a:buNone/>
            </a:pPr>
            <a:r>
              <a:rPr lang="en-US" sz="6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составном именном сказуемом прилагательное называет признак подлежащего. Оно не просто описывает предмет, а сообщает, каким он является в предложении.
</a:t>
            </a:r>
            <a:endParaRPr lang="en-US" sz="1014" dirty="0"/>
          </a:p>
        </p:txBody>
      </p:sp>
      <p:sp>
        <p:nvSpPr>
          <p:cNvPr id="11" name="Text 3"/>
          <p:cNvSpPr txBox="1"/>
          <p:nvPr/>
        </p:nvSpPr>
        <p:spPr>
          <a:xfrm>
            <a:off x="450025" y="2516358"/>
            <a:ext cx="3931800" cy="6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Постоянный признак
</a:t>
            </a:r>
            <a:pPr algn="l" indent="0" marL="0">
              <a:lnSpc>
                <a:spcPct val="115000"/>
              </a:lnSpc>
              <a:buNone/>
            </a:pPr>
            <a:r>
              <a:rPr lang="en-US" sz="6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предложении «Снег белый» прилагательное передаёт общий признак предмета. Здесь оно звучит как основная характеристика, без указания на время или изменение.
</a:t>
            </a:r>
            <a:endParaRPr lang="en-US" sz="1014" dirty="0"/>
          </a:p>
        </p:txBody>
      </p:sp>
      <p:sp>
        <p:nvSpPr>
          <p:cNvPr id="12" name="Text 4"/>
          <p:cNvSpPr txBox="1"/>
          <p:nvPr/>
        </p:nvSpPr>
        <p:spPr>
          <a:xfrm>
            <a:off x="450025" y="3263142"/>
            <a:ext cx="3931800" cy="6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 во времени
</a:t>
            </a:r>
            <a:pPr algn="l" indent="0" marL="0">
              <a:lnSpc>
                <a:spcPct val="115000"/>
              </a:lnSpc>
              <a:buNone/>
            </a:pPr>
            <a:r>
              <a:rPr lang="en-US" sz="6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предложениях «Снег был белым» и «Погода стала холодной» признак соотнесён с определённым моментом или изменением состояния. Поэтому смысл сказуемого становится динамичнее.
</a:t>
            </a:r>
            <a:endParaRPr lang="en-US" sz="1014" dirty="0"/>
          </a:p>
        </p:txBody>
      </p:sp>
      <p:sp>
        <p:nvSpPr>
          <p:cNvPr id="13" name="Text 5"/>
          <p:cNvSpPr txBox="1"/>
          <p:nvPr/>
        </p:nvSpPr>
        <p:spPr>
          <a:xfrm>
            <a:off x="450025" y="4009944"/>
            <a:ext cx="3931800" cy="6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разбора
</a:t>
            </a:r>
            <a:pPr algn="l" indent="0" marL="0">
              <a:lnSpc>
                <a:spcPct val="115000"/>
              </a:lnSpc>
              <a:buNone/>
            </a:pPr>
            <a:r>
              <a:rPr lang="en-US" sz="6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разборе полезно выделять подлежащее, связку и именную часть сказуемого отдельно. Такая схема помогает увидеть, что именно выражает прилагательное в предложении.
</a:t>
            </a:r>
            <a:endParaRPr lang="en-US" sz="1014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00" y="2073251"/>
            <a:ext cx="8244000" cy="261789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450000"/>
            <a:ext cx="8244000" cy="4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найти составное именное сказуемое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50025" y="990000"/>
            <a:ext cx="82440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анализа учебного предложения с прилагательным-сказуемым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чего состоит составное именное сказуемое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632805" y="2048550"/>
            <a:ext cx="2469000" cy="12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части
</a:t>
            </a:r>
            <a:pPr algn="l" indent="0" marL="0">
              <a:lnSpc>
                <a:spcPct val="115000"/>
              </a:lnSpc>
              <a:buNone/>
            </a:pPr>
            <a:r>
              <a:rPr lang="en-US" sz="6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Составное именное сказуемое включает связку и именную часть. Связка соединяет подлежащее с признаком, а именная часть называет этот признак и делает высказывание полным.
</a:t>
            </a:r>
            <a:endParaRPr lang="en-US" sz="1167" dirty="0"/>
          </a:p>
        </p:txBody>
      </p:sp>
      <p:sp>
        <p:nvSpPr>
          <p:cNvPr id="10" name="Text 3"/>
          <p:cNvSpPr txBox="1"/>
          <p:nvPr/>
        </p:nvSpPr>
        <p:spPr>
          <a:xfrm>
            <a:off x="3428904" y="2048550"/>
            <a:ext cx="2469000" cy="12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бывают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6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Именная часть может быть выражена разными частями речи: прилагательным, существительным, местоимением или числительным. В 6 классе чаще всего рассматривают именно прилагательные.
</a:t>
            </a:r>
            <a:endParaRPr lang="en-US" sz="1133" dirty="0"/>
          </a:p>
        </p:txBody>
      </p:sp>
      <p:sp>
        <p:nvSpPr>
          <p:cNvPr id="11" name="Text 4"/>
          <p:cNvSpPr txBox="1"/>
          <p:nvPr/>
        </p:nvSpPr>
        <p:spPr>
          <a:xfrm>
            <a:off x="6225005" y="2048550"/>
            <a:ext cx="2469000" cy="12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
</a:t>
            </a:r>
            <a:pPr algn="l" indent="0" marL="0">
              <a:lnSpc>
                <a:spcPct val="115000"/>
              </a:lnSpc>
              <a:buNone/>
            </a:pPr>
            <a:r>
              <a:rPr lang="en-US" sz="6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предложениях «Погода была тёплая», «Ребята остались дружными», «Ответ оказался верным» прилагательное показывает качество или состояние подлежащего и входит в состав сказуемого.
</a:t>
            </a:r>
            <a:endParaRPr lang="en-US" sz="1097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38" y="1697995"/>
            <a:ext cx="4122000" cy="20252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72025" y="450000"/>
            <a:ext cx="4122000" cy="8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связки в составном именном сказуемом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50002" y="1697350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настоящем времени связка «быть» обычно не произносится, но в разборе всё равно учитывается смысл связи.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50000" y="2776197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встречается связка «быть»; остальные связки добавляют оттенок изменения, впечатления, сохранения признака или книжности.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72013" y="4525712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 теме «Составное именное сказуемое»
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450013" y="449800"/>
            <a:ext cx="8244000" cy="5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форма прилагательного в сказуемом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2568194" y="2120700"/>
            <a:ext cx="18894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состояния
</a:t>
            </a:r>
            <a:pPr algn="l" indent="0" marL="0">
              <a:lnSpc>
                <a:spcPct val="115000"/>
              </a:lnSpc>
              <a:buNone/>
            </a:pPr>
            <a:r>
              <a:rPr lang="en-US" sz="6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предложениях «дверь закрыта», «урок окончен», «море спокойно» прилагательное показывает не постоянный признак, а состояние, которое важно в данный момент.
</a:t>
            </a:r>
            <a:endParaRPr lang="en-US" sz="1136" dirty="0"/>
          </a:p>
        </p:txBody>
      </p:sp>
      <p:sp>
        <p:nvSpPr>
          <p:cNvPr id="10" name="Text 3"/>
          <p:cNvSpPr txBox="1"/>
          <p:nvPr/>
        </p:nvSpPr>
        <p:spPr>
          <a:xfrm>
            <a:off x="4686356" y="2120700"/>
            <a:ext cx="18894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по роду и числу
</a:t>
            </a:r>
            <a:pPr algn="l" indent="0" marL="0">
              <a:lnSpc>
                <a:spcPct val="115000"/>
              </a:lnSpc>
              <a:buNone/>
            </a:pPr>
            <a:r>
              <a:rPr lang="en-US" sz="6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форма обычно не изменяется по падежам, но согласуется с подлежащим в роде и числе: «весел», «весела», «весело», «веселы».
</a:t>
            </a:r>
            <a:endParaRPr lang="en-US" sz="1203" dirty="0"/>
          </a:p>
        </p:txBody>
      </p:sp>
      <p:sp>
        <p:nvSpPr>
          <p:cNvPr id="11" name="Text 4"/>
          <p:cNvSpPr txBox="1"/>
          <p:nvPr/>
        </p:nvSpPr>
        <p:spPr>
          <a:xfrm>
            <a:off x="6804525" y="2120700"/>
            <a:ext cx="18894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Нулевая форма
</a:t>
            </a:r>
            <a:pPr algn="l" indent="0" marL="0">
              <a:lnSpc>
                <a:spcPct val="115000"/>
              </a:lnSpc>
              <a:buNone/>
            </a:pPr>
            <a:r>
              <a:rPr lang="en-US" sz="6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мужском роде краткая форма часто имеет нулевое окончание: «дом высок», «день ясен». Это помогает отличить её от полной формы и правильно разобрать предложение.
</a:t>
            </a:r>
            <a:endParaRPr lang="en-US" sz="1163" dirty="0"/>
          </a:p>
        </p:txBody>
      </p:sp>
      <p:sp>
        <p:nvSpPr>
          <p:cNvPr id="12" name="Text 5"/>
          <p:cNvSpPr txBox="1"/>
          <p:nvPr/>
        </p:nvSpPr>
        <p:spPr>
          <a:xfrm>
            <a:off x="450025" y="2120700"/>
            <a:ext cx="18894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в сказуемом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форма особенно часто используется именно в роли сказуемого. Она помогает коротко и ясно сообщить о состоянии предмета или результате действия.
</a:t>
            </a:r>
            <a:endParaRPr lang="en-US" sz="1205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25" y="2010491"/>
            <a:ext cx="4122000" cy="14002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4122000" cy="8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Полная и краткая форма: значение и употребление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540727" y="1697375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Сравним, как разные формы прилагательного передают признак в предложении и что меняется в их значении.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5540725" y="2776222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Полная форма чаще описывает предмет, а краткая сообщает о его состоянии, результате или оценке; по ней удобно видеть роль слова в предложении.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0000" y="4525712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 теме «Полная и краткая форма прилагательного»
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000" y="2700538"/>
            <a:ext cx="4121700" cy="19924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1700" y="2700393"/>
            <a:ext cx="4122300" cy="199271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0000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Связка «быть» в настоящем времени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909750" y="1350000"/>
            <a:ext cx="3244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связка не звучит
</a:t>
            </a:r>
            <a:pPr algn="l" indent="0" marL="0">
              <a:lnSpc>
                <a:spcPct val="115000"/>
              </a:lnSpc>
              <a:buNone/>
            </a:pPr>
            <a:r>
              <a:rPr lang="en-US" sz="38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доске можно увидеть простое предложение: «День тёплый». Связки «быть» здесь нет ни на слух, ни на письме, но признак подлежащего всё равно выражен ясно. Ученик понимает: речь идёт о состоянии дня именно сейчас.
</a:t>
            </a:r>
            <a:endParaRPr lang="en-US" sz="962" dirty="0"/>
          </a:p>
        </p:txBody>
      </p:sp>
      <p:sp>
        <p:nvSpPr>
          <p:cNvPr id="9" name="Text 3"/>
          <p:cNvSpPr txBox="1"/>
          <p:nvPr/>
        </p:nvSpPr>
        <p:spPr>
          <a:xfrm>
            <a:off x="4989775" y="1350000"/>
            <a:ext cx="3244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Тишина между словами
</a:t>
            </a:r>
            <a:pPr algn="l" indent="0" marL="0">
              <a:lnSpc>
                <a:spcPct val="115000"/>
              </a:lnSpc>
              <a:buNone/>
            </a:pPr>
            <a:r>
              <a:rPr lang="en-US" sz="38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выражениях «Ребята дружны» и «Небо ясное» пропущенная связка помогает предложению звучать естественно. Она не исчезает из смысла: в разборе её просто не произносят в настоящем времени. Поэтому грамматическая основа остаётся полной и понятной.
</a:t>
            </a:r>
            <a:endParaRPr lang="en-US" sz="96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450025" y="449800"/>
            <a:ext cx="36531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Согласование прилагательного со сказуемым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810775" y="2328046"/>
            <a:ext cx="3292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Проверяй род
</a:t>
            </a:r>
            <a:pPr algn="l" indent="0" marL="0">
              <a:lnSpc>
                <a:spcPct val="115000"/>
              </a:lnSpc>
              <a:buNone/>
            </a:pPr>
            <a:r>
              <a:rPr lang="en-US" sz="4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подлежащее стоит в единственном числе, род прилагательного должен совпадать с ним: «мальчик весел», «девочка весела», «письмо коротко». Эта проверка помогает не ошибиться в окончании.
</a:t>
            </a:r>
            <a:endParaRPr lang="en-US" sz="849" dirty="0"/>
          </a:p>
        </p:txBody>
      </p:sp>
      <p:sp>
        <p:nvSpPr>
          <p:cNvPr id="10" name="Text 3"/>
          <p:cNvSpPr txBox="1"/>
          <p:nvPr/>
        </p:nvSpPr>
        <p:spPr>
          <a:xfrm>
            <a:off x="810775" y="3167979"/>
            <a:ext cx="3292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Учитывай число
</a:t>
            </a:r>
            <a:pPr algn="l" indent="0" marL="0">
              <a:lnSpc>
                <a:spcPct val="115000"/>
              </a:lnSpc>
              <a:buNone/>
            </a:pPr>
            <a:r>
              <a:rPr lang="en-US" sz="4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множественном числе прилагательное принимает общую форму: «дети веселы», «дома высоки», «ученики готовы». Род в этом случае не различается, поэтому важнее всего сохранить правильное число.
</a:t>
            </a:r>
            <a:endParaRPr lang="en-US" sz="849" dirty="0"/>
          </a:p>
        </p:txBody>
      </p:sp>
      <p:sp>
        <p:nvSpPr>
          <p:cNvPr id="11" name="Text 4"/>
          <p:cNvSpPr txBox="1"/>
          <p:nvPr/>
        </p:nvSpPr>
        <p:spPr>
          <a:xfrm>
            <a:off x="810775" y="1488100"/>
            <a:ext cx="3292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Смотри на подлежащее
</a:t>
            </a:r>
            <a:pPr algn="l" indent="0" marL="0">
              <a:lnSpc>
                <a:spcPct val="115000"/>
              </a:lnSpc>
              <a:buNone/>
            </a:pPr>
            <a:r>
              <a:rPr lang="en-US" sz="4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Прилагательное в сказуемом всегда подстраивается под подлежащее. Сначала определите, о ком или о чём говорится в предложении, а затем проверьте, совпадают ли род и число формы.
</a:t>
            </a:r>
            <a:endParaRPr lang="en-US" sz="849" dirty="0"/>
          </a:p>
        </p:txBody>
      </p:sp>
      <p:sp>
        <p:nvSpPr>
          <p:cNvPr id="12" name="Text 5"/>
          <p:cNvSpPr txBox="1"/>
          <p:nvPr/>
        </p:nvSpPr>
        <p:spPr>
          <a:xfrm>
            <a:off x="810775" y="4007912"/>
            <a:ext cx="3292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Сверяй форму
</a:t>
            </a:r>
            <a:pPr algn="l" indent="0" marL="0">
              <a:lnSpc>
                <a:spcPct val="115000"/>
              </a:lnSpc>
              <a:buNone/>
            </a:pPr>
            <a:r>
              <a:rPr lang="en-US" sz="4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форма прилагательного не согласуется с подлежащим, предложение звучит неверно. Такой приём полезен при разборе: достаточно сравнить грамматические признаки, чтобы быстро проверить точность сказуемого.
</a:t>
            </a:r>
            <a:endParaRPr lang="en-US" sz="849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38" y="1697995"/>
            <a:ext cx="4122000" cy="20252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72025" y="450000"/>
            <a:ext cx="4122000" cy="8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признаки изменяются у прилагательного в сказуемом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50002" y="1697350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сказуемом прилагательное показывает не только признак, но и грамматическое согласование с подлежащим. Особенно заметны формы рода и числа, а падеж в краткой форме не выражается.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50000" y="2776197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для разбора важнее всего род и число: именно они помогают определить форму и связь прилагательного с подлежащим.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72013" y="4525712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77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по теме «Имя прилагательное в роли сказуемого». Примеры: умён, умна, умны, умно.
</a:t>
            </a:r>
            <a:endParaRPr lang="en-US" sz="677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50025" y="449800"/>
            <a:ext cx="3931800" cy="88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отличить сказуемое от определения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450025" y="1769575"/>
            <a:ext cx="3931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внутри словосочетания
</a:t>
            </a:r>
            <a:pPr algn="l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сочетании «высокий дом» прилагательное только называет признак существительного. Оно зависит от слова «дом» и входит в словосочетание, а не в грамматическую основу предложения.
</a:t>
            </a:r>
            <a:endParaRPr lang="en-US" sz="1120" dirty="0"/>
          </a:p>
        </p:txBody>
      </p:sp>
      <p:sp>
        <p:nvSpPr>
          <p:cNvPr id="10" name="Text 3"/>
          <p:cNvSpPr txBox="1"/>
          <p:nvPr/>
        </p:nvSpPr>
        <p:spPr>
          <a:xfrm>
            <a:off x="450025" y="2772468"/>
            <a:ext cx="3931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Сказуемое о подлежащем
</a:t>
            </a:r>
            <a:pPr algn="l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предложении «Дом высокий» то же слово уже сообщает о подлежащем. Оно отвечает на вопрос о признаке предмета и становится частью сказуемого, а не обычным определением.
</a:t>
            </a:r>
            <a:endParaRPr lang="en-US" sz="1120" dirty="0"/>
          </a:p>
        </p:txBody>
      </p:sp>
      <p:sp>
        <p:nvSpPr>
          <p:cNvPr id="11" name="Text 4"/>
          <p:cNvSpPr txBox="1"/>
          <p:nvPr/>
        </p:nvSpPr>
        <p:spPr>
          <a:xfrm>
            <a:off x="450025" y="3775360"/>
            <a:ext cx="3931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проверка
</a:t>
            </a:r>
            <a:pPr algn="l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 ошибиться, нужно понять, к какому слову относится прилагательное. Если оно поясняет существительное внутри сочетания — это определение; если сообщает о подлежащем — это сказуемое.
</a:t>
            </a:r>
            <a:endParaRPr lang="en-US" sz="112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00" y="2073251"/>
            <a:ext cx="8244000" cy="261789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450000"/>
            <a:ext cx="8244000" cy="4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не перепутать определение и сказуемое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50025" y="990000"/>
            <a:ext cx="82440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проверка по предложению «красивый парк» — «Парк красивый»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разборе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586488" y="2041900"/>
            <a:ext cx="1843800" cy="12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формы
</a:t>
            </a:r>
            <a:pPr algn="l" indent="0" marL="0">
              <a:lnSpc>
                <a:spcPct val="115000"/>
              </a:lnSpc>
              <a:buNone/>
            </a:pPr>
            <a:r>
              <a:rPr lang="en-US" sz="5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ученики смешивают полную и краткую форму прилагательного. Из-за этого они неверно определяют роль слова в предложении и не видят, где заканчивается грамматическая основа.
</a:t>
            </a:r>
            <a:endParaRPr lang="en-US" sz="1037" dirty="0"/>
          </a:p>
        </p:txBody>
      </p:sp>
      <p:sp>
        <p:nvSpPr>
          <p:cNvPr id="11" name="Text 3"/>
          <p:cNvSpPr txBox="1"/>
          <p:nvPr/>
        </p:nvSpPr>
        <p:spPr>
          <a:xfrm>
            <a:off x="2674427" y="2041900"/>
            <a:ext cx="1843800" cy="12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находят сказуемое
</a:t>
            </a:r>
            <a:pPr algn="l" indent="0" marL="0">
              <a:lnSpc>
                <a:spcPct val="115000"/>
              </a:lnSpc>
              <a:buNone/>
            </a:pPr>
            <a:r>
              <a:rPr lang="en-US" sz="50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прилагательное принимают за обычное определение, хотя оно сообщает признак подлежащего. Проверка вопросом и поиск основы помогают увидеть, что слово входит в сказуемое.
</a:t>
            </a:r>
            <a:endParaRPr lang="en-US" sz="945" dirty="0"/>
          </a:p>
        </p:txBody>
      </p:sp>
      <p:sp>
        <p:nvSpPr>
          <p:cNvPr id="12" name="Text 4"/>
          <p:cNvSpPr txBox="1"/>
          <p:nvPr/>
        </p:nvSpPr>
        <p:spPr>
          <a:xfrm>
            <a:off x="4762369" y="2041900"/>
            <a:ext cx="1843800" cy="12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Пропускают связку
</a:t>
            </a:r>
            <a:pPr algn="l" indent="0" marL="0">
              <a:lnSpc>
                <a:spcPct val="115000"/>
              </a:lnSpc>
              <a:buNone/>
            </a:pPr>
            <a:r>
              <a:rPr lang="en-US" sz="5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прошедшем времени легко забыть о слове «было» или другой связке. Тогда разбор становится неполным, а предложение вроде «дом высокий был» звучит не по норме.
</a:t>
            </a:r>
            <a:endParaRPr lang="en-US" sz="1037" dirty="0"/>
          </a:p>
        </p:txBody>
      </p:sp>
      <p:sp>
        <p:nvSpPr>
          <p:cNvPr id="13" name="Text 5"/>
          <p:cNvSpPr txBox="1"/>
          <p:nvPr/>
        </p:nvSpPr>
        <p:spPr>
          <a:xfrm>
            <a:off x="6850308" y="2041900"/>
            <a:ext cx="1843800" cy="12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Ошибаются в согласовании
</a:t>
            </a:r>
            <a:pPr algn="l" indent="0" marL="0">
              <a:lnSpc>
                <a:spcPct val="115000"/>
              </a:lnSpc>
              <a:buNone/>
            </a:pPr>
            <a:r>
              <a:rPr lang="en-US" sz="5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забывать согласовывать прилагательное с подлежащим по роду и числу. Ошибки вроде «ученица умён» показывают, что форма выбрана неверно и требует проверки.
</a:t>
            </a:r>
            <a:endParaRPr lang="en-US" sz="996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38" y="1697995"/>
            <a:ext cx="4122000" cy="20252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72025" y="450000"/>
            <a:ext cx="4122000" cy="8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Прилагательное в разных типах предложений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50002" y="1697350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и то же прилагательное может звучать по-разному в зависимости от цели высказывания. Меняются только интонация и знак препинания, а роль сказуемого сохраняется.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50000" y="2776197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три типа предложений одинаково используют прилагательное как часть сказуемого; различие связано лишь с интонацией и оформлением высказывания.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72013" y="4525712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 учебного материала: «День ясный», «Разве день ясный?», «Какой день ясный!»
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300" y="1351787"/>
            <a:ext cx="4121700" cy="11109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1700" y="2466199"/>
            <a:ext cx="4122300" cy="111108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1700" y="3580665"/>
            <a:ext cx="4122300" cy="111108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50000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Прилагательное-сказуемое в художественной речи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455250" y="1516450"/>
            <a:ext cx="3661200" cy="7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Ночь, которая дышит тишиной
</a:t>
            </a:r>
            <a:pPr algn="l" indent="0" marL="0">
              <a:lnSpc>
                <a:spcPct val="115000"/>
              </a:lnSpc>
              <a:buNone/>
            </a:pPr>
            <a:r>
              <a:rPr lang="en-US" sz="2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художественном описании прилагательное в роли сказуемого помогает сразу почувствовать настроение. Фраза «Ночь была тихая» не просто сообщает факт, а создаёт спокойный, немного загадочный образ. Читатель словно видит тёмное небо и слышит тишину вокруг.
</a:t>
            </a:r>
            <a:endParaRPr lang="en-US" sz="889" dirty="0"/>
          </a:p>
        </p:txBody>
      </p:sp>
      <p:sp>
        <p:nvSpPr>
          <p:cNvPr id="11" name="Text 3"/>
          <p:cNvSpPr txBox="1"/>
          <p:nvPr/>
        </p:nvSpPr>
        <p:spPr>
          <a:xfrm>
            <a:off x="455250" y="2630889"/>
            <a:ext cx="3661200" cy="7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Лес, полный тайны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автор пишет: «Лес казался таинственным», прилагательное делает картину выразительной и живой. Оно передаёт не только признак предмета, но и впечатление героя. Так текст становится образнее и помогает представить место действия более ярко.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455250" y="3745350"/>
            <a:ext cx="3661200" cy="7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Звёзды над дорогой
</a:t>
            </a:r>
            <a:pPr algn="l" indent="0" marL="0">
              <a:lnSpc>
                <a:spcPct val="115000"/>
              </a:lnSpc>
              <a:buNone/>
            </a:pPr>
            <a:r>
              <a:rPr lang="en-US" sz="2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предложении «Звёзды яркие» прилагательное работает как короткий, но сильный штрих. Оно создаёт ощущение света, простора и ночного неба. Такие конструкции особенно часто встречаются в описаниях природы, потому что они делают речь эмоциональной и точной.
</a:t>
            </a:r>
            <a:endParaRPr lang="en-US" sz="86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7469" y="1162275"/>
            <a:ext cx="6869063" cy="1939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9988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13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разбора предложения с прилагательным-сказуемым
</a:t>
            </a:r>
            <a:endParaRPr lang="en-US" sz="2213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4035225"/>
            <a:ext cx="38970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Разбор помогает увидеть, как прилагательное входит в грамматическую основу и какую форму оно принимает в предложении «Утро было морозное».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797000" y="4035300"/>
            <a:ext cx="38970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показывает, что сказуемое может состоять из двух частей, а прилагательное в нём нужно рассматривать не отдельно, а вместе со связкой.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0000" y="3251288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разбор предложения по теме урока.
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0000" y="450000"/>
            <a:ext cx="8244000" cy="233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43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о прилагательном в роли сказуемого
</a:t>
            </a:r>
            <a:endParaRPr lang="en-US" sz="4312" dirty="0"/>
          </a:p>
        </p:txBody>
      </p:sp>
      <p:sp>
        <p:nvSpPr>
          <p:cNvPr id="4" name="Text 1"/>
          <p:cNvSpPr txBox="1"/>
          <p:nvPr/>
        </p:nvSpPr>
        <p:spPr>
          <a:xfrm>
            <a:off x="450000" y="3707950"/>
            <a:ext cx="4122000" cy="9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прилагательное может не только определять предмет, но и сообщать о нём в составе сказуемого. Если научиться находить основу предложения и различать формы прилагательного, разбор станет точнее и понятнее.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2026-05-28T04:16:15Z</dcterms:created>
  <dcterms:modified xsi:type="dcterms:W3CDTF">2026-05-28T04:16:15Z</dcterms:modified>
</cp:coreProperties>
</file>