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slideLayout" Target="../slideLayouts/slideLayout1.xml"/><Relationship Id="rId1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slideLayout" Target="../slideLayouts/slideLayout1.xml"/><Relationship Id="rId1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jpe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image" Target="../media/image-19-11.jpeg"/><Relationship Id="rId12" Type="http://schemas.openxmlformats.org/officeDocument/2006/relationships/image" Target="../media/image-19-12.png"/><Relationship Id="rId13" Type="http://schemas.openxmlformats.org/officeDocument/2006/relationships/slideLayout" Target="../slideLayouts/slideLayout1.xml"/><Relationship Id="rId1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99760" y="0"/>
            <a:ext cx="427453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2104050"/>
            <a:ext cx="4485300" cy="9354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Узнаем, какими бывают водоросли и зачем они нужны природе.
</a:t>
            </a:r>
            <a:endParaRPr lang="en-US" sz="1400" dirty="0"/>
          </a:p>
        </p:txBody>
      </p:sp>
      <p:sp>
        <p:nvSpPr>
          <p:cNvPr id="6" name="Text 1"/>
          <p:cNvSpPr txBox="1"/>
          <p:nvPr/>
        </p:nvSpPr>
        <p:spPr>
          <a:xfrm>
            <a:off x="360000" y="3245425"/>
            <a:ext cx="5278800" cy="15381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Многообразие водорослей
</a:t>
            </a:r>
            <a:endParaRPr lang="en-US" sz="2800" dirty="0"/>
          </a:p>
        </p:txBody>
      </p:sp>
      <p:sp>
        <p:nvSpPr>
          <p:cNvPr id="7" name="Text 2"/>
          <p:cNvSpPr txBox="1"/>
          <p:nvPr/>
        </p:nvSpPr>
        <p:spPr>
          <a:xfrm>
            <a:off x="360000" y="360000"/>
            <a:ext cx="3361500" cy="4128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22" y="0"/>
            <a:ext cx="4148956"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76750" y="360000"/>
            <a:ext cx="4407300" cy="1903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Водоросли: первые жители водной среды
</a:t>
            </a:r>
            <a:endParaRPr lang="en-US" sz="2800" dirty="0"/>
          </a:p>
        </p:txBody>
      </p:sp>
      <p:sp>
        <p:nvSpPr>
          <p:cNvPr id="6"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7" name="Text 2"/>
          <p:cNvSpPr txBox="1"/>
          <p:nvPr/>
        </p:nvSpPr>
        <p:spPr>
          <a:xfrm>
            <a:off x="4376850" y="2331350"/>
            <a:ext cx="4407300" cy="24522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Водоросли — большая и очень разная группа организмов без настоящих корней, стебля и листьев. Их тело называют слоевищем. Они живут не только в воде, но и на влажной почве, камнях и даже на снегу.
</a:t>
            </a:r>
            <a:endParaRPr lang="en-US" sz="1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16" name="Text 1"/>
          <p:cNvSpPr txBox="1"/>
          <p:nvPr/>
        </p:nvSpPr>
        <p:spPr>
          <a:xfrm>
            <a:off x="360000" y="360000"/>
            <a:ext cx="63336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Главные признаки водорослей
</a:t>
            </a:r>
            <a:endParaRPr lang="en-US" sz="2800" dirty="0"/>
          </a:p>
        </p:txBody>
      </p:sp>
      <p:sp>
        <p:nvSpPr>
          <p:cNvPr id="17" name="Text 2"/>
          <p:cNvSpPr txBox="1"/>
          <p:nvPr/>
        </p:nvSpPr>
        <p:spPr>
          <a:xfrm>
            <a:off x="502100" y="2170759"/>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 клетках водорослей есть хлорофилл и другие пигменты. Благодаря им они улавливают свет и создают органические вещества, как настоящие фотосинтезирующие организмы.
</a:t>
            </a:r>
            <a:endParaRPr lang="en-US" sz="800" dirty="0"/>
          </a:p>
        </p:txBody>
      </p:sp>
      <p:sp>
        <p:nvSpPr>
          <p:cNvPr id="18" name="Text 3"/>
          <p:cNvSpPr txBox="1"/>
          <p:nvPr/>
        </p:nvSpPr>
        <p:spPr>
          <a:xfrm>
            <a:off x="878475" y="1878036"/>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Фотосинтез
</a:t>
            </a:r>
            <a:endParaRPr lang="en-US" sz="1100" dirty="0"/>
          </a:p>
        </p:txBody>
      </p:sp>
      <p:sp>
        <p:nvSpPr>
          <p:cNvPr id="19" name="Text 4"/>
          <p:cNvSpPr txBox="1"/>
          <p:nvPr/>
        </p:nvSpPr>
        <p:spPr>
          <a:xfrm>
            <a:off x="6168500" y="2170759"/>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Среди водорослей есть одноклеточные формы, которые видны только под микроскопом, и крупные многоклеточные виды. Некоторые из них образуют нити, пластины и густые заросли.
</a:t>
            </a:r>
            <a:endParaRPr lang="en-US" sz="800" dirty="0"/>
          </a:p>
        </p:txBody>
      </p:sp>
      <p:sp>
        <p:nvSpPr>
          <p:cNvPr id="20" name="Text 5"/>
          <p:cNvSpPr txBox="1"/>
          <p:nvPr/>
        </p:nvSpPr>
        <p:spPr>
          <a:xfrm>
            <a:off x="6544875" y="1878036"/>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Разные размеры
</a:t>
            </a:r>
            <a:endParaRPr lang="en-US" sz="1100" dirty="0"/>
          </a:p>
        </p:txBody>
      </p:sp>
      <p:sp>
        <p:nvSpPr>
          <p:cNvPr id="21" name="Text 6"/>
          <p:cNvSpPr txBox="1"/>
          <p:nvPr/>
        </p:nvSpPr>
        <p:spPr>
          <a:xfrm>
            <a:off x="3335300" y="2170759"/>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У водорослей отсутствуют цветки, семена и плоды, а также настоящие корни, стебель и листья. Поэтому их тело устроено проще, чем у большинства наземных растений.
</a:t>
            </a:r>
            <a:endParaRPr lang="en-US" sz="800" dirty="0"/>
          </a:p>
        </p:txBody>
      </p:sp>
      <p:sp>
        <p:nvSpPr>
          <p:cNvPr id="22" name="Text 7"/>
          <p:cNvSpPr txBox="1"/>
          <p:nvPr/>
        </p:nvSpPr>
        <p:spPr>
          <a:xfrm>
            <a:off x="3711675" y="1878036"/>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Нет органов растения
</a:t>
            </a:r>
            <a:endParaRPr lang="en-US" sz="1100" dirty="0"/>
          </a:p>
        </p:txBody>
      </p:sp>
      <p:sp>
        <p:nvSpPr>
          <p:cNvPr id="23" name="Text 8"/>
          <p:cNvSpPr txBox="1"/>
          <p:nvPr/>
        </p:nvSpPr>
        <p:spPr>
          <a:xfrm>
            <a:off x="6168500" y="3591535"/>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Водоросли встречаются почти везде, где есть влага и свет. Одни живут в пресной воде, другие — в морях, а некоторые приспособились к жизни на влажной суше.
</a:t>
            </a:r>
            <a:endParaRPr lang="en-US" sz="800" dirty="0"/>
          </a:p>
        </p:txBody>
      </p:sp>
      <p:sp>
        <p:nvSpPr>
          <p:cNvPr id="24" name="Text 9"/>
          <p:cNvSpPr txBox="1"/>
          <p:nvPr/>
        </p:nvSpPr>
        <p:spPr>
          <a:xfrm>
            <a:off x="6544875" y="3298812"/>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Широкое распространение
</a:t>
            </a:r>
            <a:endParaRPr lang="en-US" sz="1100" dirty="0"/>
          </a:p>
        </p:txBody>
      </p:sp>
      <p:sp>
        <p:nvSpPr>
          <p:cNvPr id="25" name="Text 10"/>
          <p:cNvSpPr txBox="1"/>
          <p:nvPr/>
        </p:nvSpPr>
        <p:spPr>
          <a:xfrm>
            <a:off x="3335300" y="3591535"/>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Разные пигменты придают водорослям зелёную, бурую или красную окраску. Цвет помогает отличать крупные группы и связан с условиями, в которых они живут.
</a:t>
            </a:r>
            <a:endParaRPr lang="en-US" sz="800" dirty="0"/>
          </a:p>
        </p:txBody>
      </p:sp>
      <p:sp>
        <p:nvSpPr>
          <p:cNvPr id="26" name="Text 11"/>
          <p:cNvSpPr txBox="1"/>
          <p:nvPr/>
        </p:nvSpPr>
        <p:spPr>
          <a:xfrm>
            <a:off x="3711675" y="3298812"/>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Разнообразная окраска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072400"/>
            <a:ext cx="4348200" cy="211655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7501500" cy="922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Основные группы водорослей
</a:t>
            </a:r>
            <a:endParaRPr lang="en-US" sz="2800" dirty="0"/>
          </a:p>
        </p:txBody>
      </p:sp>
      <p:sp>
        <p:nvSpPr>
          <p:cNvPr id="6"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7" name="Text 2"/>
          <p:cNvSpPr txBox="1"/>
          <p:nvPr/>
        </p:nvSpPr>
        <p:spPr>
          <a:xfrm>
            <a:off x="4903200" y="1713000"/>
            <a:ext cx="3880800" cy="1026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Сравним самые известные группы водорослей по окраске, среде жизни и примерам.
</a:t>
            </a:r>
            <a:endParaRPr lang="en-US" sz="1300" dirty="0"/>
          </a:p>
        </p:txBody>
      </p:sp>
      <p:sp>
        <p:nvSpPr>
          <p:cNvPr id="8" name="Text 3"/>
          <p:cNvSpPr txBox="1"/>
          <p:nvPr/>
        </p:nvSpPr>
        <p:spPr>
          <a:xfrm>
            <a:off x="4903200" y="2918150"/>
            <a:ext cx="3880800" cy="1161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Группы различаются пигментами, размерами и местом обитания; это отражает их приспособленность к разным условиям.
</a:t>
            </a:r>
            <a:endParaRPr lang="en-US" sz="1300" dirty="0"/>
          </a:p>
        </p:txBody>
      </p:sp>
      <p:sp>
        <p:nvSpPr>
          <p:cNvPr id="9" name="Text 4"/>
          <p:cNvSpPr txBox="1"/>
          <p:nvPr/>
        </p:nvSpPr>
        <p:spPr>
          <a:xfrm>
            <a:off x="4903200" y="4358525"/>
            <a:ext cx="3880800" cy="424800"/>
          </a:xfrm>
          <a:prstGeom prst="rect">
            <a:avLst/>
          </a:prstGeom>
          <a:noFill/>
          <a:ln/>
        </p:spPr>
        <p:txBody>
          <a:bodyPr wrap="square" lIns="0" tIns="0" rIns="0" bIns="0" rtlCol="0" anchor="b"/>
          <a:lstStyle/>
          <a:p>
            <a:pPr algn="l" indent="0" marL="0">
              <a:lnSpc>
                <a:spcPct val="100000"/>
              </a:lnSpc>
              <a:buNone/>
            </a:pPr>
            <a:r>
              <a:rPr lang="en-US" sz="1300" dirty="0">
                <a:solidFill>
                  <a:srgbClr val="CD96FF"/>
                </a:solidFill>
                <a:latin typeface="Arial" pitchFamily="34" charset="0"/>
                <a:ea typeface="Arial" pitchFamily="34" charset="-122"/>
                <a:cs typeface="Arial" pitchFamily="34" charset="-120"/>
              </a:rPr>
              <a:t>Учебное описание основных групп водорослей
</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91708" y="-28725"/>
            <a:ext cx="4151983" cy="51723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10" name="Text 1"/>
          <p:cNvSpPr txBox="1"/>
          <p:nvPr/>
        </p:nvSpPr>
        <p:spPr>
          <a:xfrm>
            <a:off x="360000" y="360000"/>
            <a:ext cx="4534800" cy="78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Зелёные водоросли — самая знакомая группа
</a:t>
            </a:r>
            <a:endParaRPr lang="en-US" sz="2800" dirty="0"/>
          </a:p>
        </p:txBody>
      </p:sp>
      <p:sp>
        <p:nvSpPr>
          <p:cNvPr id="11" name="Text 2"/>
          <p:cNvSpPr txBox="1"/>
          <p:nvPr/>
        </p:nvSpPr>
        <p:spPr>
          <a:xfrm>
            <a:off x="555150" y="1423409"/>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Яркая окраска
</a:t>
            </a:r>
            <a:endParaRPr lang="en-US" sz="1000" dirty="0"/>
          </a:p>
        </p:txBody>
      </p:sp>
      <p:sp>
        <p:nvSpPr>
          <p:cNvPr id="12" name="Text 3"/>
          <p:cNvSpPr txBox="1"/>
          <p:nvPr/>
        </p:nvSpPr>
        <p:spPr>
          <a:xfrm>
            <a:off x="555150" y="1626166"/>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Зелёные водоросли содержат особенно много хлорофилла, поэтому их тело обычно ярко-зелёное. Именно из-за этого они часто первыми привлекают внимание в воде или на влажной поверхности.
</a:t>
            </a:r>
            <a:endParaRPr lang="en-US" sz="800" dirty="0"/>
          </a:p>
        </p:txBody>
      </p:sp>
      <p:sp>
        <p:nvSpPr>
          <p:cNvPr id="13" name="Text 4"/>
          <p:cNvSpPr txBox="1"/>
          <p:nvPr/>
        </p:nvSpPr>
        <p:spPr>
          <a:xfrm>
            <a:off x="555150" y="4086759"/>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Быстрое размножение
</a:t>
            </a:r>
            <a:endParaRPr lang="en-US" sz="1000" dirty="0"/>
          </a:p>
        </p:txBody>
      </p:sp>
      <p:sp>
        <p:nvSpPr>
          <p:cNvPr id="14" name="Text 5"/>
          <p:cNvSpPr txBox="1"/>
          <p:nvPr/>
        </p:nvSpPr>
        <p:spPr>
          <a:xfrm>
            <a:off x="555150" y="4289516"/>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Некоторые виды размножаются очень быстро и образуют зелёный налёт или «цветение» воды. Это заметный признак их активного роста в благоприятных условиях.
</a:t>
            </a:r>
            <a:endParaRPr lang="en-US" sz="800" dirty="0"/>
          </a:p>
        </p:txBody>
      </p:sp>
      <p:sp>
        <p:nvSpPr>
          <p:cNvPr id="15" name="Text 6"/>
          <p:cNvSpPr txBox="1"/>
          <p:nvPr/>
        </p:nvSpPr>
        <p:spPr>
          <a:xfrm>
            <a:off x="555150" y="2311193"/>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Известные представители
</a:t>
            </a:r>
            <a:endParaRPr lang="en-US" sz="1000" dirty="0"/>
          </a:p>
        </p:txBody>
      </p:sp>
      <p:sp>
        <p:nvSpPr>
          <p:cNvPr id="16" name="Text 7"/>
          <p:cNvSpPr txBox="1"/>
          <p:nvPr/>
        </p:nvSpPr>
        <p:spPr>
          <a:xfrm>
            <a:off x="555150" y="2513949"/>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К этой группе относят хламидомонаду, хлореллу и спирогиру. Эти водоросли изучают в школе как типичные примеры одноклеточных и нитчатых форм.
</a:t>
            </a:r>
            <a:endParaRPr lang="en-US" sz="800" dirty="0"/>
          </a:p>
        </p:txBody>
      </p:sp>
      <p:sp>
        <p:nvSpPr>
          <p:cNvPr id="17" name="Text 8"/>
          <p:cNvSpPr txBox="1"/>
          <p:nvPr/>
        </p:nvSpPr>
        <p:spPr>
          <a:xfrm>
            <a:off x="555150" y="3198976"/>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Где их встречают
</a:t>
            </a:r>
            <a:endParaRPr lang="en-US" sz="1000" dirty="0"/>
          </a:p>
        </p:txBody>
      </p:sp>
      <p:sp>
        <p:nvSpPr>
          <p:cNvPr id="18" name="Text 9"/>
          <p:cNvSpPr txBox="1"/>
          <p:nvPr/>
        </p:nvSpPr>
        <p:spPr>
          <a:xfrm>
            <a:off x="555150" y="3401732"/>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Зелёные водоросли часто растут в прудах, канавах, аквариумах и на влажной почве. Для них особенно важны свет и достаточная влажность.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78073"/>
            <a:ext cx="4348200" cy="3305204"/>
          </a:xfrm>
          <a:prstGeom prst="rect">
            <a:avLst/>
          </a:prstGeom>
        </p:spPr>
      </p:pic>
      <p:sp>
        <p:nvSpPr>
          <p:cNvPr id="4" name="Text 0"/>
          <p:cNvSpPr txBox="1"/>
          <p:nvPr/>
        </p:nvSpPr>
        <p:spPr>
          <a:xfrm>
            <a:off x="360000" y="360000"/>
            <a:ext cx="7501500" cy="9228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Где встречаются разные водоросли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
        <p:nvSpPr>
          <p:cNvPr id="6" name="Text 2"/>
          <p:cNvSpPr txBox="1"/>
          <p:nvPr/>
        </p:nvSpPr>
        <p:spPr>
          <a:xfrm>
            <a:off x="4903200" y="1713000"/>
            <a:ext cx="3880800" cy="10269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Водоросли приспосабливаются к самым разным условиям, но вода остаётся для них главным местом жизни.
</a:t>
            </a:r>
            <a:endParaRPr lang="en-US" sz="1500" dirty="0"/>
          </a:p>
        </p:txBody>
      </p:sp>
      <p:sp>
        <p:nvSpPr>
          <p:cNvPr id="7" name="Text 3"/>
          <p:cNvSpPr txBox="1"/>
          <p:nvPr/>
        </p:nvSpPr>
        <p:spPr>
          <a:xfrm>
            <a:off x="4903200" y="2918150"/>
            <a:ext cx="3880800" cy="11616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Больше всего водорослей связано с водной средой; сухие и экстремально солёные места заселяют лишь отдельные приспособленные виды.
</a:t>
            </a:r>
            <a:endParaRPr lang="en-US" sz="1500" dirty="0"/>
          </a:p>
        </p:txBody>
      </p:sp>
      <p:sp>
        <p:nvSpPr>
          <p:cNvPr id="8" name="Text 4"/>
          <p:cNvSpPr txBox="1"/>
          <p:nvPr/>
        </p:nvSpPr>
        <p:spPr>
          <a:xfrm>
            <a:off x="4903200" y="4358525"/>
            <a:ext cx="3880800" cy="424800"/>
          </a:xfrm>
          <a:prstGeom prst="rect">
            <a:avLst/>
          </a:prstGeom>
          <a:noFill/>
          <a:ln/>
        </p:spPr>
        <p:txBody>
          <a:bodyPr wrap="square" lIns="0" tIns="0" rIns="0" bIns="0" rtlCol="0" anchor="b"/>
          <a:lstStyle/>
          <a:p>
            <a:pPr algn="l" indent="0" marL="0">
              <a:lnSpc>
                <a:spcPct val="100000"/>
              </a:lnSpc>
              <a:buNone/>
            </a:pPr>
            <a:r>
              <a:rPr lang="en-US" sz="1477" dirty="0">
                <a:solidFill>
                  <a:srgbClr val="CD96FF"/>
                </a:solidFill>
                <a:latin typeface="Arial" pitchFamily="34" charset="0"/>
                <a:ea typeface="Arial" pitchFamily="34" charset="-122"/>
                <a:cs typeface="Arial" pitchFamily="34" charset="-120"/>
              </a:rPr>
              <a:t>Схематическое распределение по учебному описанию сред обитания водорослей
</a:t>
            </a:r>
            <a:endParaRPr lang="en-US" sz="147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157763" y="3212188"/>
            <a:ext cx="428400" cy="380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990363" y="3188538"/>
            <a:ext cx="428100" cy="428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406438" y="1709690"/>
            <a:ext cx="428400" cy="3808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2574137" y="1686040"/>
            <a:ext cx="428100" cy="428100"/>
          </a:xfrm>
          <a:prstGeom prst="rect">
            <a:avLst/>
          </a:prstGeom>
        </p:spPr>
      </p:pic>
      <p:sp>
        <p:nvSpPr>
          <p:cNvPr id="12"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7</a:t>
            </a:r>
            <a:endParaRPr lang="en-US" sz="1200" dirty="0"/>
          </a:p>
        </p:txBody>
      </p:sp>
      <p:sp>
        <p:nvSpPr>
          <p:cNvPr id="13" name="Text 1"/>
          <p:cNvSpPr txBox="1"/>
          <p:nvPr/>
        </p:nvSpPr>
        <p:spPr>
          <a:xfrm>
            <a:off x="360000" y="360000"/>
            <a:ext cx="84165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Бурые водоросли и морские заросли
</a:t>
            </a:r>
            <a:endParaRPr lang="en-US" sz="2800" dirty="0"/>
          </a:p>
        </p:txBody>
      </p:sp>
      <p:sp>
        <p:nvSpPr>
          <p:cNvPr id="14" name="Text 2"/>
          <p:cNvSpPr txBox="1"/>
          <p:nvPr/>
        </p:nvSpPr>
        <p:spPr>
          <a:xfrm>
            <a:off x="1157763" y="3650713"/>
            <a:ext cx="25437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Бурые водоросли живут главным образом в морях и океанах. Солёная вода, движение волн и большая глубина определяют особенности их строения и окраски.
</a:t>
            </a:r>
            <a:endParaRPr lang="en-US" sz="1000" dirty="0"/>
          </a:p>
        </p:txBody>
      </p:sp>
      <p:sp>
        <p:nvSpPr>
          <p:cNvPr id="15" name="Text 3"/>
          <p:cNvSpPr txBox="1"/>
          <p:nvPr/>
        </p:nvSpPr>
        <p:spPr>
          <a:xfrm>
            <a:off x="1670587" y="3188527"/>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Морская среда
</a:t>
            </a:r>
            <a:endParaRPr lang="en-US" sz="1200" dirty="0"/>
          </a:p>
        </p:txBody>
      </p:sp>
      <p:sp>
        <p:nvSpPr>
          <p:cNvPr id="16" name="Text 4"/>
          <p:cNvSpPr txBox="1"/>
          <p:nvPr/>
        </p:nvSpPr>
        <p:spPr>
          <a:xfrm>
            <a:off x="3990213" y="3650713"/>
            <a:ext cx="25437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Их окраска связана с особым пигментом, который скрывает зелёный цвет хлорофилла. Благодаря этому бурые водоросли легко отличить от зелёных и красных.
</a:t>
            </a:r>
            <a:endParaRPr lang="en-US" sz="1000" dirty="0"/>
          </a:p>
        </p:txBody>
      </p:sp>
      <p:sp>
        <p:nvSpPr>
          <p:cNvPr id="17" name="Text 5"/>
          <p:cNvSpPr txBox="1"/>
          <p:nvPr/>
        </p:nvSpPr>
        <p:spPr>
          <a:xfrm>
            <a:off x="4503037" y="3188527"/>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Бурый цвет
</a:t>
            </a:r>
            <a:endParaRPr lang="en-US" sz="1200" dirty="0"/>
          </a:p>
        </p:txBody>
      </p:sp>
      <p:sp>
        <p:nvSpPr>
          <p:cNvPr id="18" name="Text 6"/>
          <p:cNvSpPr txBox="1"/>
          <p:nvPr/>
        </p:nvSpPr>
        <p:spPr>
          <a:xfrm>
            <a:off x="5406438" y="2148215"/>
            <a:ext cx="25437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Многие бурые водоросли образуют подводные заросли. В них находят убежище рыбы, ракообразные и моллюски, поэтому такие заросли важны для морских экосистем.
</a:t>
            </a:r>
            <a:endParaRPr lang="en-US" sz="1000" dirty="0"/>
          </a:p>
        </p:txBody>
      </p:sp>
      <p:sp>
        <p:nvSpPr>
          <p:cNvPr id="19" name="Text 7"/>
          <p:cNvSpPr txBox="1"/>
          <p:nvPr/>
        </p:nvSpPr>
        <p:spPr>
          <a:xfrm>
            <a:off x="5919263" y="1686030"/>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Укрытие для животных
</a:t>
            </a:r>
            <a:endParaRPr lang="en-US" sz="1200" dirty="0"/>
          </a:p>
        </p:txBody>
      </p:sp>
      <p:sp>
        <p:nvSpPr>
          <p:cNvPr id="20" name="Text 8"/>
          <p:cNvSpPr txBox="1"/>
          <p:nvPr/>
        </p:nvSpPr>
        <p:spPr>
          <a:xfrm>
            <a:off x="2573987" y="2148215"/>
            <a:ext cx="25437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 этой группе относятся ламинария и фукус. Это хорошо известные морские водоросли, которые часто служат примерами крупных водных растений.
</a:t>
            </a:r>
            <a:endParaRPr lang="en-US" sz="1000" dirty="0"/>
          </a:p>
        </p:txBody>
      </p:sp>
      <p:sp>
        <p:nvSpPr>
          <p:cNvPr id="21" name="Text 9"/>
          <p:cNvSpPr txBox="1"/>
          <p:nvPr/>
        </p:nvSpPr>
        <p:spPr>
          <a:xfrm>
            <a:off x="3086813" y="1686030"/>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Ламинария и фукус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038087" y="1328907"/>
            <a:ext cx="3430800" cy="159478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75262" y="1328907"/>
            <a:ext cx="3430800" cy="159478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60000"/>
            <a:ext cx="8424000" cy="928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Красные водоросли и жизнь на глубине
</a:t>
            </a:r>
            <a:endParaRPr lang="en-US" sz="2800" dirty="0"/>
          </a:p>
        </p:txBody>
      </p:sp>
      <p:sp>
        <p:nvSpPr>
          <p:cNvPr id="9"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8</a:t>
            </a:r>
            <a:endParaRPr lang="en-US" sz="1200" dirty="0"/>
          </a:p>
        </p:txBody>
      </p:sp>
      <p:sp>
        <p:nvSpPr>
          <p:cNvPr id="10" name="Text 2"/>
          <p:cNvSpPr txBox="1"/>
          <p:nvPr/>
        </p:nvSpPr>
        <p:spPr>
          <a:xfrm>
            <a:off x="1164088" y="3698175"/>
            <a:ext cx="3166200" cy="98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Красные водоросли умеют использовать свет особенно эффективно, поэтому многие из них живут глубже других морских растений. Их окраска помогает улавливать лучи, которые доходят до нижних слоёв воды. Среди них известны порфира и филлофора.
</a:t>
            </a:r>
            <a:endParaRPr lang="en-US" sz="1100" dirty="0"/>
          </a:p>
        </p:txBody>
      </p:sp>
      <p:sp>
        <p:nvSpPr>
          <p:cNvPr id="11" name="Text 3"/>
          <p:cNvSpPr txBox="1"/>
          <p:nvPr/>
        </p:nvSpPr>
        <p:spPr>
          <a:xfrm>
            <a:off x="1164088" y="3080925"/>
            <a:ext cx="3166200" cy="5529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Там, где света меньше
</a:t>
            </a:r>
            <a:endParaRPr lang="en-US" sz="1400" dirty="0"/>
          </a:p>
        </p:txBody>
      </p:sp>
      <p:sp>
        <p:nvSpPr>
          <p:cNvPr id="12" name="Text 4"/>
          <p:cNvSpPr txBox="1"/>
          <p:nvPr/>
        </p:nvSpPr>
        <p:spPr>
          <a:xfrm>
            <a:off x="4801263" y="3698175"/>
            <a:ext cx="3166200" cy="98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Некоторые красные водоросли употребляют в пищу, а из других получают агар-агар. Это вещество важно для микробиологии и пищевой промышленности, потому что оно помогает загущать и стабилизировать разные смеси.
</a:t>
            </a:r>
            <a:endParaRPr lang="en-US" sz="1100" dirty="0"/>
          </a:p>
        </p:txBody>
      </p:sp>
      <p:sp>
        <p:nvSpPr>
          <p:cNvPr id="13" name="Text 5"/>
          <p:cNvSpPr txBox="1"/>
          <p:nvPr/>
        </p:nvSpPr>
        <p:spPr>
          <a:xfrm>
            <a:off x="4801263" y="3080925"/>
            <a:ext cx="3166200" cy="5529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От пищи до агар-агара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9</a:t>
            </a:r>
            <a:endParaRPr lang="en-US" sz="1200" dirty="0"/>
          </a:p>
        </p:txBody>
      </p:sp>
      <p:sp>
        <p:nvSpPr>
          <p:cNvPr id="5" name="Text 1"/>
          <p:cNvSpPr txBox="1"/>
          <p:nvPr/>
        </p:nvSpPr>
        <p:spPr>
          <a:xfrm>
            <a:off x="595000" y="526543"/>
            <a:ext cx="3821700" cy="15825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Диатомовые водоросли настолько малы, что заметны только под микроскопом. Несмотря на размер, они широко распространены и участвуют в образовании кислорода в водоёмах.
</a:t>
            </a:r>
            <a:endParaRPr lang="en-US" sz="1700" dirty="0"/>
          </a:p>
        </p:txBody>
      </p:sp>
      <p:sp>
        <p:nvSpPr>
          <p:cNvPr id="6" name="Text 2"/>
          <p:cNvSpPr txBox="1"/>
          <p:nvPr/>
        </p:nvSpPr>
        <p:spPr>
          <a:xfrm>
            <a:off x="4966800" y="1983525"/>
            <a:ext cx="3821700" cy="1036500"/>
          </a:xfrm>
          <a:prstGeom prst="rect">
            <a:avLst/>
          </a:prstGeom>
          <a:noFill/>
          <a:ln/>
        </p:spPr>
        <p:txBody>
          <a:bodyPr wrap="square" lIns="0" tIns="0" rIns="0" bIns="0" rtlCol="0" anchor="ctr"/>
          <a:lstStyle/>
          <a:p>
            <a:pPr algn="l" indent="0" marL="0">
              <a:lnSpc>
                <a:spcPct val="90000"/>
              </a:lnSpc>
              <a:buNone/>
            </a:pPr>
            <a:r>
              <a:rPr lang="en-US" sz="6000" b="1" dirty="0">
                <a:solidFill>
                  <a:srgbClr val="FFFFFF"/>
                </a:solidFill>
                <a:latin typeface="Arial" pitchFamily="34" charset="0"/>
                <a:ea typeface="Arial" pitchFamily="34" charset="-122"/>
                <a:cs typeface="Arial" pitchFamily="34" charset="-120"/>
              </a:rPr>
              <a:t>1
</a:t>
            </a:r>
            <a:endParaRPr lang="en-US" sz="6000" dirty="0"/>
          </a:p>
        </p:txBody>
      </p:sp>
      <p:sp>
        <p:nvSpPr>
          <p:cNvPr id="7" name="Text 3"/>
          <p:cNvSpPr txBox="1"/>
          <p:nvPr/>
        </p:nvSpPr>
        <p:spPr>
          <a:xfrm>
            <a:off x="4966800" y="3101336"/>
            <a:ext cx="3821700" cy="11760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клетка диатомовой водоросли может быть почти незаметной, но таких организмов очень много в водоёмах.
</a:t>
            </a:r>
            <a:endParaRPr lang="en-US" sz="1500" dirty="0"/>
          </a:p>
        </p:txBody>
      </p:sp>
      <p:sp>
        <p:nvSpPr>
          <p:cNvPr id="8" name="Text 4"/>
          <p:cNvSpPr txBox="1"/>
          <p:nvPr/>
        </p:nvSpPr>
        <p:spPr>
          <a:xfrm>
            <a:off x="4966800" y="4358525"/>
            <a:ext cx="3817200" cy="424800"/>
          </a:xfrm>
          <a:prstGeom prst="rect">
            <a:avLst/>
          </a:prstGeom>
          <a:noFill/>
          <a:ln/>
        </p:spPr>
        <p:txBody>
          <a:bodyPr wrap="square" lIns="0" tIns="0" rIns="0" bIns="0" rtlCol="0" anchor="t"/>
          <a:lstStyle/>
          <a:p>
            <a:pPr algn="l" indent="0" marL="0">
              <a:lnSpc>
                <a:spcPct val="100000"/>
              </a:lnSpc>
              <a:buNone/>
            </a:pPr>
            <a:r>
              <a:rPr lang="en-US" sz="1500" dirty="0">
                <a:solidFill>
                  <a:srgbClr val="CD96FF"/>
                </a:solidFill>
                <a:latin typeface="Arial" pitchFamily="34" charset="0"/>
                <a:ea typeface="Arial" pitchFamily="34" charset="-122"/>
                <a:cs typeface="Arial" pitchFamily="34" charset="-120"/>
              </a:rPr>
              <a:t>Учебное описание диатомовых водорослей
</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555" y="1582600"/>
            <a:ext cx="8420889" cy="3200700"/>
          </a:xfrm>
          <a:prstGeom prst="rect">
            <a:avLst/>
          </a:prstGeom>
        </p:spPr>
      </p:pic>
      <p:sp>
        <p:nvSpPr>
          <p:cNvPr id="4" name="Text 0"/>
          <p:cNvSpPr txBox="1"/>
          <p:nvPr/>
        </p:nvSpPr>
        <p:spPr>
          <a:xfrm>
            <a:off x="360000" y="360000"/>
            <a:ext cx="7501500" cy="529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водоросли получают энергию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10</a:t>
            </a:r>
            <a:endParaRPr lang="en-US" sz="1200" dirty="0"/>
          </a:p>
        </p:txBody>
      </p:sp>
      <p:sp>
        <p:nvSpPr>
          <p:cNvPr id="6" name="Text 2"/>
          <p:cNvSpPr txBox="1"/>
          <p:nvPr/>
        </p:nvSpPr>
        <p:spPr>
          <a:xfrm>
            <a:off x="360000" y="993800"/>
            <a:ext cx="7737600" cy="4842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Схема показывает фотосинтез и условия, при которых он идёт быстрее или медленнее.
</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60499" y="969000"/>
            <a:ext cx="2904803" cy="3858000"/>
          </a:xfrm>
          <a:prstGeom prst="rect">
            <a:avLst/>
          </a:prstGeom>
        </p:spPr>
      </p:pic>
      <p:sp>
        <p:nvSpPr>
          <p:cNvPr id="9"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11</a:t>
            </a:r>
            <a:endParaRPr lang="en-US" sz="1200" dirty="0"/>
          </a:p>
        </p:txBody>
      </p:sp>
      <p:sp>
        <p:nvSpPr>
          <p:cNvPr id="10" name="Text 1"/>
          <p:cNvSpPr txBox="1"/>
          <p:nvPr/>
        </p:nvSpPr>
        <p:spPr>
          <a:xfrm>
            <a:off x="360000" y="360000"/>
            <a:ext cx="8416500" cy="433800"/>
          </a:xfrm>
          <a:prstGeom prst="rect">
            <a:avLst/>
          </a:prstGeom>
          <a:noFill/>
          <a:ln/>
        </p:spPr>
        <p:txBody>
          <a:bodyPr wrap="square" lIns="0" tIns="0" rIns="0" bIns="0" rtlCol="0" anchor="t"/>
          <a:lstStyle/>
          <a:p>
            <a:pPr algn="l" indent="0" marL="0">
              <a:lnSpc>
                <a:spcPct val="90000"/>
              </a:lnSpc>
              <a:buNone/>
            </a:pPr>
            <a:r>
              <a:rPr lang="en-US" sz="2311" b="1" dirty="0">
                <a:solidFill>
                  <a:srgbClr val="FFFFFF"/>
                </a:solidFill>
                <a:latin typeface="Arial" pitchFamily="34" charset="0"/>
                <a:ea typeface="Arial" pitchFamily="34" charset="-122"/>
                <a:cs typeface="Arial" pitchFamily="34" charset="-120"/>
              </a:rPr>
              <a:t>Приспособления водорослей к жизни в разных условиях
</a:t>
            </a:r>
            <a:endParaRPr lang="en-US" sz="2311" dirty="0"/>
          </a:p>
        </p:txBody>
      </p:sp>
      <p:sp>
        <p:nvSpPr>
          <p:cNvPr id="11" name="Text 2"/>
          <p:cNvSpPr txBox="1"/>
          <p:nvPr/>
        </p:nvSpPr>
        <p:spPr>
          <a:xfrm>
            <a:off x="3872400" y="1217592"/>
            <a:ext cx="4911600" cy="4338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У многих одноклеточных водорослей есть жгутики, которые помогают им активно перемещаться в воде. Благодаря этому они могут находить более освещённые участки и уходить от неблагоприятных условий.
</a:t>
            </a:r>
            <a:endParaRPr lang="en-US" sz="800" dirty="0"/>
          </a:p>
        </p:txBody>
      </p:sp>
      <p:sp>
        <p:nvSpPr>
          <p:cNvPr id="12" name="Text 3"/>
          <p:cNvSpPr txBox="1"/>
          <p:nvPr/>
        </p:nvSpPr>
        <p:spPr>
          <a:xfrm>
            <a:off x="3872025" y="969017"/>
            <a:ext cx="4911600" cy="2103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Жгутики и движение
</a:t>
            </a:r>
            <a:endParaRPr lang="en-US" sz="1200" dirty="0"/>
          </a:p>
        </p:txBody>
      </p:sp>
      <p:sp>
        <p:nvSpPr>
          <p:cNvPr id="13" name="Text 4"/>
          <p:cNvSpPr txBox="1"/>
          <p:nvPr/>
        </p:nvSpPr>
        <p:spPr>
          <a:xfrm>
            <a:off x="3872400" y="4393275"/>
            <a:ext cx="4911600" cy="4338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Форма и окраска водорослей нередко связаны с глубиной, силой течения и количеством света. Чем сложнее условия, тем заметнее становятся их приспособления.
</a:t>
            </a:r>
            <a:endParaRPr lang="en-US" sz="800" dirty="0"/>
          </a:p>
        </p:txBody>
      </p:sp>
      <p:sp>
        <p:nvSpPr>
          <p:cNvPr id="14" name="Text 5"/>
          <p:cNvSpPr txBox="1"/>
          <p:nvPr/>
        </p:nvSpPr>
        <p:spPr>
          <a:xfrm>
            <a:off x="3872025" y="4144700"/>
            <a:ext cx="4911600" cy="2103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Зависимость от среды
</a:t>
            </a:r>
            <a:endParaRPr lang="en-US" sz="1200" dirty="0"/>
          </a:p>
        </p:txBody>
      </p:sp>
      <p:sp>
        <p:nvSpPr>
          <p:cNvPr id="15" name="Text 6"/>
          <p:cNvSpPr txBox="1"/>
          <p:nvPr/>
        </p:nvSpPr>
        <p:spPr>
          <a:xfrm>
            <a:off x="3872400" y="3599354"/>
            <a:ext cx="4911600" cy="4338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У некоторых бурых водорослей есть воздушные пузырьки. Они удерживают слоевище ближе к поверхности воды, где света больше, и помогают лучше вести фотосинтез.
</a:t>
            </a:r>
            <a:endParaRPr lang="en-US" sz="800" dirty="0"/>
          </a:p>
        </p:txBody>
      </p:sp>
      <p:sp>
        <p:nvSpPr>
          <p:cNvPr id="16" name="Text 7"/>
          <p:cNvSpPr txBox="1"/>
          <p:nvPr/>
        </p:nvSpPr>
        <p:spPr>
          <a:xfrm>
            <a:off x="3872025" y="3350779"/>
            <a:ext cx="4911600" cy="2103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Воздушные пузырьки
</a:t>
            </a:r>
            <a:endParaRPr lang="en-US" sz="1200" dirty="0"/>
          </a:p>
        </p:txBody>
      </p:sp>
      <p:sp>
        <p:nvSpPr>
          <p:cNvPr id="17" name="Text 8"/>
          <p:cNvSpPr txBox="1"/>
          <p:nvPr/>
        </p:nvSpPr>
        <p:spPr>
          <a:xfrm>
            <a:off x="3872400" y="2805433"/>
            <a:ext cx="4911600" cy="4338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У крупных морских водорослей бывают прикрепительные выросты. С их помощью они надёжно закрепляются на дне, не сносятся течением и могут образовывать подводные заросли.
</a:t>
            </a:r>
            <a:endParaRPr lang="en-US" sz="800" dirty="0"/>
          </a:p>
        </p:txBody>
      </p:sp>
      <p:sp>
        <p:nvSpPr>
          <p:cNvPr id="18" name="Text 9"/>
          <p:cNvSpPr txBox="1"/>
          <p:nvPr/>
        </p:nvSpPr>
        <p:spPr>
          <a:xfrm>
            <a:off x="3872025" y="2556858"/>
            <a:ext cx="4911600" cy="2103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Прикрепление к субстрату
</a:t>
            </a:r>
            <a:endParaRPr lang="en-US" sz="1200" dirty="0"/>
          </a:p>
        </p:txBody>
      </p:sp>
      <p:sp>
        <p:nvSpPr>
          <p:cNvPr id="19" name="Text 10"/>
          <p:cNvSpPr txBox="1"/>
          <p:nvPr/>
        </p:nvSpPr>
        <p:spPr>
          <a:xfrm>
            <a:off x="3872400" y="2011513"/>
            <a:ext cx="4911600" cy="4338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Некоторые виды покрыты слизистой оболочкой. Она уменьшает высыхание, защищает клетки от повреждений и помогает удерживаться на камнях, песке или других твёрдых поверхностях.
</a:t>
            </a:r>
            <a:endParaRPr lang="en-US" sz="800" dirty="0"/>
          </a:p>
        </p:txBody>
      </p:sp>
      <p:sp>
        <p:nvSpPr>
          <p:cNvPr id="20" name="Text 11"/>
          <p:cNvSpPr txBox="1"/>
          <p:nvPr/>
        </p:nvSpPr>
        <p:spPr>
          <a:xfrm>
            <a:off x="3872025" y="1762938"/>
            <a:ext cx="4911600" cy="2103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Слизистая защита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78073"/>
            <a:ext cx="4348200" cy="3305204"/>
          </a:xfrm>
          <a:prstGeom prst="rect">
            <a:avLst/>
          </a:prstGeom>
        </p:spPr>
      </p:pic>
      <p:sp>
        <p:nvSpPr>
          <p:cNvPr id="4" name="Text 0"/>
          <p:cNvSpPr txBox="1"/>
          <p:nvPr/>
        </p:nvSpPr>
        <p:spPr>
          <a:xfrm>
            <a:off x="360000" y="360000"/>
            <a:ext cx="7501500" cy="9228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Что влияет на рост водорослей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12</a:t>
            </a:r>
            <a:endParaRPr lang="en-US" sz="1200" dirty="0"/>
          </a:p>
        </p:txBody>
      </p:sp>
      <p:sp>
        <p:nvSpPr>
          <p:cNvPr id="6" name="Text 2"/>
          <p:cNvSpPr txBox="1"/>
          <p:nvPr/>
        </p:nvSpPr>
        <p:spPr>
          <a:xfrm>
            <a:off x="4903200" y="1713000"/>
            <a:ext cx="3880800" cy="10269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Рост водорослей особенно заметен там, где достаточно света и растворённых питательных веществ. В тёплой воде их развитие идёт быстрее, а избыток удобрений ускоряет «цветение».
</a:t>
            </a:r>
            <a:endParaRPr lang="en-US" sz="1500" dirty="0"/>
          </a:p>
        </p:txBody>
      </p:sp>
      <p:sp>
        <p:nvSpPr>
          <p:cNvPr id="7" name="Text 3"/>
          <p:cNvSpPr txBox="1"/>
          <p:nvPr/>
        </p:nvSpPr>
        <p:spPr>
          <a:xfrm>
            <a:off x="4903200" y="2918150"/>
            <a:ext cx="3880800" cy="11616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Сильнее всего на рост влияют свет и нитраты с фосфатами; именно они чаще всего вызывают бурное размножение водорослей.
</a:t>
            </a:r>
            <a:endParaRPr lang="en-US" sz="1500" dirty="0"/>
          </a:p>
        </p:txBody>
      </p:sp>
      <p:sp>
        <p:nvSpPr>
          <p:cNvPr id="8" name="Text 4"/>
          <p:cNvSpPr txBox="1"/>
          <p:nvPr/>
        </p:nvSpPr>
        <p:spPr>
          <a:xfrm>
            <a:off x="4903200" y="4358525"/>
            <a:ext cx="3880800" cy="424800"/>
          </a:xfrm>
          <a:prstGeom prst="rect">
            <a:avLst/>
          </a:prstGeom>
          <a:noFill/>
          <a:ln/>
        </p:spPr>
        <p:txBody>
          <a:bodyPr wrap="square" lIns="0" tIns="0" rIns="0" bIns="0" rtlCol="0" anchor="b"/>
          <a:lstStyle/>
          <a:p>
            <a:pPr algn="l" indent="0" marL="0">
              <a:lnSpc>
                <a:spcPct val="100000"/>
              </a:lnSpc>
              <a:buNone/>
            </a:pPr>
            <a:r>
              <a:rPr lang="en-US" sz="1440" dirty="0">
                <a:solidFill>
                  <a:srgbClr val="CD96FF"/>
                </a:solidFill>
                <a:latin typeface="Arial" pitchFamily="34" charset="0"/>
                <a:ea typeface="Arial" pitchFamily="34" charset="-122"/>
                <a:cs typeface="Arial" pitchFamily="34" charset="-120"/>
              </a:rPr>
              <a:t>Учебный материал по биологии; обобщённая качественная оценка факторов среды.
</a:t>
            </a:r>
            <a:endParaRPr lang="en-US" sz="144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594468"/>
            <a:ext cx="8424000" cy="21882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60000"/>
            <a:ext cx="8424000" cy="4365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Значение водорослей для человека
</a:t>
            </a:r>
            <a:endParaRPr lang="en-US" sz="2800" dirty="0"/>
          </a:p>
        </p:txBody>
      </p:sp>
      <p:sp>
        <p:nvSpPr>
          <p:cNvPr id="10"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13</a:t>
            </a:r>
            <a:endParaRPr lang="en-US" sz="1200" dirty="0"/>
          </a:p>
        </p:txBody>
      </p:sp>
      <p:sp>
        <p:nvSpPr>
          <p:cNvPr id="11" name="Text 2"/>
          <p:cNvSpPr txBox="1"/>
          <p:nvPr/>
        </p:nvSpPr>
        <p:spPr>
          <a:xfrm>
            <a:off x="360000" y="1653388"/>
            <a:ext cx="1990800" cy="770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Некоторые водоросли, например ламинария, употребляются в пищу и ценятся как источник йода. Они входят в рацион многих стран и используются для приготовления полезных блюд.
</a:t>
            </a:r>
            <a:endParaRPr lang="en-US" sz="800" dirty="0"/>
          </a:p>
        </p:txBody>
      </p:sp>
      <p:sp>
        <p:nvSpPr>
          <p:cNvPr id="12" name="Text 3"/>
          <p:cNvSpPr txBox="1"/>
          <p:nvPr/>
        </p:nvSpPr>
        <p:spPr>
          <a:xfrm>
            <a:off x="360000" y="1396989"/>
            <a:ext cx="1990800" cy="180900"/>
          </a:xfrm>
          <a:prstGeom prst="rect">
            <a:avLst/>
          </a:prstGeom>
          <a:noFill/>
          <a:ln/>
        </p:spPr>
        <p:txBody>
          <a:bodyPr wrap="square" lIns="0" tIns="0" rIns="0" bIns="0" rtlCol="0" anchor="t"/>
          <a:lstStyle/>
          <a:p>
            <a:pPr algn="l" indent="0" marL="0">
              <a:lnSpc>
                <a:spcPct val="100000"/>
              </a:lnSpc>
              <a:buNone/>
            </a:pPr>
            <a:r>
              <a:rPr lang="en-US" sz="1100" b="1" dirty="0">
                <a:solidFill>
                  <a:srgbClr val="CD96FF"/>
                </a:solidFill>
                <a:latin typeface="Arial" pitchFamily="34" charset="0"/>
                <a:ea typeface="Arial" pitchFamily="34" charset="-122"/>
                <a:cs typeface="Arial" pitchFamily="34" charset="-120"/>
              </a:rPr>
              <a:t>Пища и йод
</a:t>
            </a:r>
            <a:endParaRPr lang="en-US" sz="1100" dirty="0"/>
          </a:p>
        </p:txBody>
      </p:sp>
      <p:sp>
        <p:nvSpPr>
          <p:cNvPr id="13" name="Text 4"/>
          <p:cNvSpPr txBox="1"/>
          <p:nvPr/>
        </p:nvSpPr>
        <p:spPr>
          <a:xfrm>
            <a:off x="6793200" y="1653388"/>
            <a:ext cx="1990800" cy="770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Водоросли помогают очищать воду и служат удобным объектом для исследований. Учёные изучают их рост, состав и реакцию на условия среды, чтобы лучше понимать экосистемы.
</a:t>
            </a:r>
            <a:endParaRPr lang="en-US" sz="800" dirty="0"/>
          </a:p>
        </p:txBody>
      </p:sp>
      <p:sp>
        <p:nvSpPr>
          <p:cNvPr id="14" name="Text 5"/>
          <p:cNvSpPr txBox="1"/>
          <p:nvPr/>
        </p:nvSpPr>
        <p:spPr>
          <a:xfrm>
            <a:off x="6793200" y="1396989"/>
            <a:ext cx="1990800" cy="180900"/>
          </a:xfrm>
          <a:prstGeom prst="rect">
            <a:avLst/>
          </a:prstGeom>
          <a:noFill/>
          <a:ln/>
        </p:spPr>
        <p:txBody>
          <a:bodyPr wrap="square" lIns="0" tIns="0" rIns="0" bIns="0" rtlCol="0" anchor="t"/>
          <a:lstStyle/>
          <a:p>
            <a:pPr algn="l" indent="0" marL="0">
              <a:lnSpc>
                <a:spcPct val="100000"/>
              </a:lnSpc>
              <a:buNone/>
            </a:pPr>
            <a:r>
              <a:rPr lang="en-US" sz="1100" b="1" dirty="0">
                <a:solidFill>
                  <a:srgbClr val="CD96FF"/>
                </a:solidFill>
                <a:latin typeface="Arial" pitchFamily="34" charset="0"/>
                <a:ea typeface="Arial" pitchFamily="34" charset="-122"/>
                <a:cs typeface="Arial" pitchFamily="34" charset="-120"/>
              </a:rPr>
              <a:t>Очистка и наука
</a:t>
            </a:r>
            <a:endParaRPr lang="en-US" sz="1100" dirty="0"/>
          </a:p>
        </p:txBody>
      </p:sp>
      <p:sp>
        <p:nvSpPr>
          <p:cNvPr id="15" name="Text 6"/>
          <p:cNvSpPr txBox="1"/>
          <p:nvPr/>
        </p:nvSpPr>
        <p:spPr>
          <a:xfrm>
            <a:off x="4648800" y="1653388"/>
            <a:ext cx="1990800" cy="770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Хлореллу специально выращивают как кормовую добавку. Она богата веществами, которые используют в животноводстве и аквакультуре для повышения питательности кормов.
</a:t>
            </a:r>
            <a:endParaRPr lang="en-US" sz="800" dirty="0"/>
          </a:p>
        </p:txBody>
      </p:sp>
      <p:sp>
        <p:nvSpPr>
          <p:cNvPr id="16" name="Text 7"/>
          <p:cNvSpPr txBox="1"/>
          <p:nvPr/>
        </p:nvSpPr>
        <p:spPr>
          <a:xfrm>
            <a:off x="4648800" y="1396989"/>
            <a:ext cx="1990800" cy="180900"/>
          </a:xfrm>
          <a:prstGeom prst="rect">
            <a:avLst/>
          </a:prstGeom>
          <a:noFill/>
          <a:ln/>
        </p:spPr>
        <p:txBody>
          <a:bodyPr wrap="square" lIns="0" tIns="0" rIns="0" bIns="0" rtlCol="0" anchor="t"/>
          <a:lstStyle/>
          <a:p>
            <a:pPr algn="l" indent="0" marL="0">
              <a:lnSpc>
                <a:spcPct val="100000"/>
              </a:lnSpc>
              <a:buNone/>
            </a:pPr>
            <a:r>
              <a:rPr lang="en-US" sz="1100" b="1" dirty="0">
                <a:solidFill>
                  <a:srgbClr val="CD96FF"/>
                </a:solidFill>
                <a:latin typeface="Arial" pitchFamily="34" charset="0"/>
                <a:ea typeface="Arial" pitchFamily="34" charset="-122"/>
                <a:cs typeface="Arial" pitchFamily="34" charset="-120"/>
              </a:rPr>
              <a:t>Корм и выращивание
</a:t>
            </a:r>
            <a:endParaRPr lang="en-US" sz="1100" dirty="0"/>
          </a:p>
        </p:txBody>
      </p:sp>
      <p:sp>
        <p:nvSpPr>
          <p:cNvPr id="17" name="Text 8"/>
          <p:cNvSpPr txBox="1"/>
          <p:nvPr/>
        </p:nvSpPr>
        <p:spPr>
          <a:xfrm>
            <a:off x="2504400" y="1653388"/>
            <a:ext cx="1990800" cy="770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Из водорослей получают агар-агар и альгинаты. Эти вещества применяют как загустители и стабилизаторы в пищевой промышленности, а также в медицине и лабораторной практике.
</a:t>
            </a:r>
            <a:endParaRPr lang="en-US" sz="800" dirty="0"/>
          </a:p>
        </p:txBody>
      </p:sp>
      <p:sp>
        <p:nvSpPr>
          <p:cNvPr id="18" name="Text 9"/>
          <p:cNvSpPr txBox="1"/>
          <p:nvPr/>
        </p:nvSpPr>
        <p:spPr>
          <a:xfrm>
            <a:off x="2504400" y="1396989"/>
            <a:ext cx="1990800" cy="180900"/>
          </a:xfrm>
          <a:prstGeom prst="rect">
            <a:avLst/>
          </a:prstGeom>
          <a:noFill/>
          <a:ln/>
        </p:spPr>
        <p:txBody>
          <a:bodyPr wrap="square" lIns="0" tIns="0" rIns="0" bIns="0" rtlCol="0" anchor="t"/>
          <a:lstStyle/>
          <a:p>
            <a:pPr algn="l" indent="0" marL="0">
              <a:lnSpc>
                <a:spcPct val="100000"/>
              </a:lnSpc>
              <a:buNone/>
            </a:pPr>
            <a:r>
              <a:rPr lang="en-US" sz="1100" b="1" dirty="0">
                <a:solidFill>
                  <a:srgbClr val="CD96FF"/>
                </a:solidFill>
                <a:latin typeface="Arial" pitchFamily="34" charset="0"/>
                <a:ea typeface="Arial" pitchFamily="34" charset="-122"/>
                <a:cs typeface="Arial" pitchFamily="34" charset="-120"/>
              </a:rPr>
              <a:t>Пищевые добавки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35800" y="2152104"/>
            <a:ext cx="4348200" cy="143874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7501500" cy="922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Польза и вред массового размножения водорослей
</a:t>
            </a:r>
            <a:endParaRPr lang="en-US" sz="2800" dirty="0"/>
          </a:p>
        </p:txBody>
      </p:sp>
      <p:sp>
        <p:nvSpPr>
          <p:cNvPr id="6"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14</a:t>
            </a:r>
            <a:endParaRPr lang="en-US" sz="1200" dirty="0"/>
          </a:p>
        </p:txBody>
      </p:sp>
      <p:sp>
        <p:nvSpPr>
          <p:cNvPr id="7" name="Text 2"/>
          <p:cNvSpPr txBox="1"/>
          <p:nvPr/>
        </p:nvSpPr>
        <p:spPr>
          <a:xfrm>
            <a:off x="360000" y="1477975"/>
            <a:ext cx="3880800" cy="1026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Сравнение показывает, что один и тот же процесс может быть полезным или вредным в зависимости от количества водорослей и состояния водоёма.
</a:t>
            </a:r>
            <a:endParaRPr lang="en-US" sz="1300" dirty="0"/>
          </a:p>
        </p:txBody>
      </p:sp>
      <p:sp>
        <p:nvSpPr>
          <p:cNvPr id="8" name="Text 3"/>
          <p:cNvSpPr txBox="1"/>
          <p:nvPr/>
        </p:nvSpPr>
        <p:spPr>
          <a:xfrm>
            <a:off x="360000" y="2683125"/>
            <a:ext cx="3880800" cy="1161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Умеренное количество водорослей поддерживает жизнь водоёма, а чрезмерное разрастание ухудшает качество воды и может приводить к гибели рыб.
</a:t>
            </a:r>
            <a:endParaRPr lang="en-US" sz="1300" dirty="0"/>
          </a:p>
        </p:txBody>
      </p:sp>
      <p:sp>
        <p:nvSpPr>
          <p:cNvPr id="9" name="Text 4"/>
          <p:cNvSpPr txBox="1"/>
          <p:nvPr/>
        </p:nvSpPr>
        <p:spPr>
          <a:xfrm>
            <a:off x="4435800" y="4358700"/>
            <a:ext cx="4348200" cy="424800"/>
          </a:xfrm>
          <a:prstGeom prst="rect">
            <a:avLst/>
          </a:prstGeom>
          <a:noFill/>
          <a:ln/>
        </p:spPr>
        <p:txBody>
          <a:bodyPr wrap="square" lIns="0" tIns="0" rIns="0" bIns="0" rtlCol="0" anchor="b"/>
          <a:lstStyle/>
          <a:p>
            <a:pPr algn="l" indent="0" marL="0">
              <a:lnSpc>
                <a:spcPct val="100000"/>
              </a:lnSpc>
              <a:buNone/>
            </a:pPr>
            <a:r>
              <a:rPr lang="en-US" sz="1500" dirty="0">
                <a:solidFill>
                  <a:srgbClr val="CD96FF"/>
                </a:solidFill>
                <a:latin typeface="Arial" pitchFamily="34" charset="0"/>
                <a:ea typeface="Arial" pitchFamily="34" charset="-122"/>
                <a:cs typeface="Arial" pitchFamily="34" charset="-120"/>
              </a:rPr>
              <a:t>Учебный материал по биологии; обобщение свойств массового развития водорослей.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60000"/>
            <a:ext cx="3017400" cy="2170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Водоросли в цепях питания
</a:t>
            </a:r>
            <a:endParaRPr lang="en-US" sz="2800" dirty="0"/>
          </a:p>
        </p:txBody>
      </p:sp>
      <p:sp>
        <p:nvSpPr>
          <p:cNvPr id="9"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15</a:t>
            </a:r>
            <a:endParaRPr lang="en-US" sz="1200" dirty="0"/>
          </a:p>
        </p:txBody>
      </p:sp>
      <p:sp>
        <p:nvSpPr>
          <p:cNvPr id="10" name="Text 2"/>
          <p:cNvSpPr txBox="1"/>
          <p:nvPr/>
        </p:nvSpPr>
        <p:spPr>
          <a:xfrm>
            <a:off x="4174050" y="7905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Водоросли начинают многие пищевые цепи в водоёмах. Они создают органические вещества на свету и становятся основой питания для мелких водных организмов.
</a:t>
            </a:r>
            <a:endParaRPr lang="en-US" sz="1000" dirty="0"/>
          </a:p>
        </p:txBody>
      </p:sp>
      <p:sp>
        <p:nvSpPr>
          <p:cNvPr id="11" name="Text 3"/>
          <p:cNvSpPr txBox="1"/>
          <p:nvPr/>
        </p:nvSpPr>
        <p:spPr>
          <a:xfrm>
            <a:off x="4174050" y="4961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1. Фитопланктон
</a:t>
            </a:r>
            <a:endParaRPr lang="en-US" sz="1300" dirty="0"/>
          </a:p>
        </p:txBody>
      </p:sp>
      <p:sp>
        <p:nvSpPr>
          <p:cNvPr id="12" name="Text 4"/>
          <p:cNvSpPr txBox="1"/>
          <p:nvPr/>
        </p:nvSpPr>
        <p:spPr>
          <a:xfrm>
            <a:off x="4174050" y="42600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Человек тоже получает часть этой энергии, употребляя рыбу и другие водные продукты. Поэтому водоросли важны не только для водоёмов, но и для природного круговорота веществ.
</a:t>
            </a:r>
            <a:endParaRPr lang="en-US" sz="1000" dirty="0"/>
          </a:p>
        </p:txBody>
      </p:sp>
      <p:sp>
        <p:nvSpPr>
          <p:cNvPr id="13" name="Text 5"/>
          <p:cNvSpPr txBox="1"/>
          <p:nvPr/>
        </p:nvSpPr>
        <p:spPr>
          <a:xfrm>
            <a:off x="4174050" y="39656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4. Человек
</a:t>
            </a:r>
            <a:endParaRPr lang="en-US" sz="1300" dirty="0"/>
          </a:p>
        </p:txBody>
      </p:sp>
      <p:sp>
        <p:nvSpPr>
          <p:cNvPr id="14" name="Text 6"/>
          <p:cNvSpPr txBox="1"/>
          <p:nvPr/>
        </p:nvSpPr>
        <p:spPr>
          <a:xfrm>
            <a:off x="4174050" y="31035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Далее энергия переходит к малькам, крупным рыбам и водным птицам. Чем больше водорослей в пределах нормы, тем устойчивее вся цепь питания.
</a:t>
            </a:r>
            <a:endParaRPr lang="en-US" sz="1000" dirty="0"/>
          </a:p>
        </p:txBody>
      </p:sp>
      <p:sp>
        <p:nvSpPr>
          <p:cNvPr id="15" name="Text 7"/>
          <p:cNvSpPr txBox="1"/>
          <p:nvPr/>
        </p:nvSpPr>
        <p:spPr>
          <a:xfrm>
            <a:off x="4174050" y="28091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3. Рыбы и птицы
</a:t>
            </a:r>
            <a:endParaRPr lang="en-US" sz="1300" dirty="0"/>
          </a:p>
        </p:txBody>
      </p:sp>
      <p:sp>
        <p:nvSpPr>
          <p:cNvPr id="16" name="Text 8"/>
          <p:cNvSpPr txBox="1"/>
          <p:nvPr/>
        </p:nvSpPr>
        <p:spPr>
          <a:xfrm>
            <a:off x="4174050" y="19470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Рачки, личинки насекомых и другие мелкие животные поедают фитопланктон. Вместе с пищей они получают энергию, накопленную водорослями.
</a:t>
            </a:r>
            <a:endParaRPr lang="en-US" sz="1000" dirty="0"/>
          </a:p>
        </p:txBody>
      </p:sp>
      <p:sp>
        <p:nvSpPr>
          <p:cNvPr id="17" name="Text 9"/>
          <p:cNvSpPr txBox="1"/>
          <p:nvPr/>
        </p:nvSpPr>
        <p:spPr>
          <a:xfrm>
            <a:off x="4174050" y="16526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2. Мелкие потребители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91708" y="-28725"/>
            <a:ext cx="4151983" cy="51723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16</a:t>
            </a:r>
            <a:endParaRPr lang="en-US" sz="1200" dirty="0"/>
          </a:p>
        </p:txBody>
      </p:sp>
      <p:sp>
        <p:nvSpPr>
          <p:cNvPr id="10" name="Text 1"/>
          <p:cNvSpPr txBox="1"/>
          <p:nvPr/>
        </p:nvSpPr>
        <p:spPr>
          <a:xfrm>
            <a:off x="360000" y="360000"/>
            <a:ext cx="4534800" cy="78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Необычные водоросли в разных местах Земли
</a:t>
            </a:r>
            <a:endParaRPr lang="en-US" sz="2800" dirty="0"/>
          </a:p>
        </p:txBody>
      </p:sp>
      <p:sp>
        <p:nvSpPr>
          <p:cNvPr id="11" name="Text 2"/>
          <p:cNvSpPr txBox="1"/>
          <p:nvPr/>
        </p:nvSpPr>
        <p:spPr>
          <a:xfrm>
            <a:off x="555150" y="1423409"/>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Снежные водоросли
</a:t>
            </a:r>
            <a:endParaRPr lang="en-US" sz="1000" dirty="0"/>
          </a:p>
        </p:txBody>
      </p:sp>
      <p:sp>
        <p:nvSpPr>
          <p:cNvPr id="12" name="Text 3"/>
          <p:cNvSpPr txBox="1"/>
          <p:nvPr/>
        </p:nvSpPr>
        <p:spPr>
          <a:xfrm>
            <a:off x="555150" y="1626166"/>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Некоторые водоросли живут прямо на снегу и окрашивают его в зелёный или красноватый цвет. Такое явление особенно заметно в холодных районах, где они выдерживают низкие температуры.
</a:t>
            </a:r>
            <a:endParaRPr lang="en-US" sz="800" dirty="0"/>
          </a:p>
        </p:txBody>
      </p:sp>
      <p:sp>
        <p:nvSpPr>
          <p:cNvPr id="13" name="Text 4"/>
          <p:cNvSpPr txBox="1"/>
          <p:nvPr/>
        </p:nvSpPr>
        <p:spPr>
          <a:xfrm>
            <a:off x="555150" y="4086759"/>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Влажные скалы
</a:t>
            </a:r>
            <a:endParaRPr lang="en-US" sz="1000" dirty="0"/>
          </a:p>
        </p:txBody>
      </p:sp>
      <p:sp>
        <p:nvSpPr>
          <p:cNvPr id="14" name="Text 5"/>
          <p:cNvSpPr txBox="1"/>
          <p:nvPr/>
        </p:nvSpPr>
        <p:spPr>
          <a:xfrm>
            <a:off x="555150" y="4289516"/>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На влажных скалах и камнях водоросли образуют тонкие зелёные налёты. Такие места обеспечивают им влагу и свет, необходимые для жизни и размножения.
</a:t>
            </a:r>
            <a:endParaRPr lang="en-US" sz="800" dirty="0"/>
          </a:p>
        </p:txBody>
      </p:sp>
      <p:sp>
        <p:nvSpPr>
          <p:cNvPr id="15" name="Text 6"/>
          <p:cNvSpPr txBox="1"/>
          <p:nvPr/>
        </p:nvSpPr>
        <p:spPr>
          <a:xfrm>
            <a:off x="555150" y="2311193"/>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Горячие источники
</a:t>
            </a:r>
            <a:endParaRPr lang="en-US" sz="1000" dirty="0"/>
          </a:p>
        </p:txBody>
      </p:sp>
      <p:sp>
        <p:nvSpPr>
          <p:cNvPr id="16" name="Text 7"/>
          <p:cNvSpPr txBox="1"/>
          <p:nvPr/>
        </p:nvSpPr>
        <p:spPr>
          <a:xfrm>
            <a:off x="555150" y="2513949"/>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Отдельные виды способны существовать в очень тёплой воде горячих источников. Они приспособлены к необычным условиям, где другие организмы выживают гораздо хуже.
</a:t>
            </a:r>
            <a:endParaRPr lang="en-US" sz="800" dirty="0"/>
          </a:p>
        </p:txBody>
      </p:sp>
      <p:sp>
        <p:nvSpPr>
          <p:cNvPr id="17" name="Text 8"/>
          <p:cNvSpPr txBox="1"/>
          <p:nvPr/>
        </p:nvSpPr>
        <p:spPr>
          <a:xfrm>
            <a:off x="555150" y="3198976"/>
            <a:ext cx="3960000" cy="1659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Солёные озёра
</a:t>
            </a:r>
            <a:endParaRPr lang="en-US" sz="1000" dirty="0"/>
          </a:p>
        </p:txBody>
      </p:sp>
      <p:sp>
        <p:nvSpPr>
          <p:cNvPr id="18" name="Text 9"/>
          <p:cNvSpPr txBox="1"/>
          <p:nvPr/>
        </p:nvSpPr>
        <p:spPr>
          <a:xfrm>
            <a:off x="555150" y="3401732"/>
            <a:ext cx="3960000" cy="3987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Водоросли встречаются и в сильно солёных водоёмах. Им удаётся переносить высокую концентрацию солей, что делает их жителями почти экстремальных сред.
</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78073"/>
            <a:ext cx="4348200" cy="3305204"/>
          </a:xfrm>
          <a:prstGeom prst="rect">
            <a:avLst/>
          </a:prstGeom>
        </p:spPr>
      </p:pic>
      <p:sp>
        <p:nvSpPr>
          <p:cNvPr id="4" name="Text 0"/>
          <p:cNvSpPr txBox="1"/>
          <p:nvPr/>
        </p:nvSpPr>
        <p:spPr>
          <a:xfrm>
            <a:off x="360000" y="360000"/>
            <a:ext cx="7501500" cy="9228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Размеры водорослей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17</a:t>
            </a:r>
            <a:endParaRPr lang="en-US" sz="1200" dirty="0"/>
          </a:p>
        </p:txBody>
      </p:sp>
      <p:sp>
        <p:nvSpPr>
          <p:cNvPr id="6" name="Text 2"/>
          <p:cNvSpPr txBox="1"/>
          <p:nvPr/>
        </p:nvSpPr>
        <p:spPr>
          <a:xfrm>
            <a:off x="4903200" y="1713000"/>
            <a:ext cx="3880800" cy="10269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Среди водорослей есть как микроскопические формы, так и крупные морские виды. Одни заметны только под микроскопом, другие образуют длинные ленты и целые подводные заросли.
</a:t>
            </a:r>
            <a:endParaRPr lang="en-US" sz="1500" dirty="0"/>
          </a:p>
        </p:txBody>
      </p:sp>
      <p:sp>
        <p:nvSpPr>
          <p:cNvPr id="7" name="Text 3"/>
          <p:cNvSpPr txBox="1"/>
          <p:nvPr/>
        </p:nvSpPr>
        <p:spPr>
          <a:xfrm>
            <a:off x="4903200" y="2918150"/>
            <a:ext cx="3880800" cy="11616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Размеры водорослей сильно различаются: от невидимых без увеличения клеток до гигантских морских растений, хорошо заметных в воде и на берегу.
</a:t>
            </a:r>
            <a:endParaRPr lang="en-US" sz="1500" dirty="0"/>
          </a:p>
        </p:txBody>
      </p:sp>
      <p:sp>
        <p:nvSpPr>
          <p:cNvPr id="8" name="Text 4"/>
          <p:cNvSpPr txBox="1"/>
          <p:nvPr/>
        </p:nvSpPr>
        <p:spPr>
          <a:xfrm>
            <a:off x="4903200" y="4358525"/>
            <a:ext cx="3880800" cy="424800"/>
          </a:xfrm>
          <a:prstGeom prst="rect">
            <a:avLst/>
          </a:prstGeom>
          <a:noFill/>
          <a:ln/>
        </p:spPr>
        <p:txBody>
          <a:bodyPr wrap="square" lIns="0" tIns="0" rIns="0" bIns="0" rtlCol="0" anchor="b"/>
          <a:lstStyle/>
          <a:p>
            <a:pPr algn="l" indent="0" marL="0">
              <a:lnSpc>
                <a:spcPct val="100000"/>
              </a:lnSpc>
              <a:buNone/>
            </a:pPr>
            <a:r>
              <a:rPr lang="en-US" sz="1365" dirty="0">
                <a:solidFill>
                  <a:srgbClr val="CD96FF"/>
                </a:solidFill>
                <a:latin typeface="Arial" pitchFamily="34" charset="0"/>
                <a:ea typeface="Arial" pitchFamily="34" charset="-122"/>
                <a:cs typeface="Arial" pitchFamily="34" charset="-120"/>
              </a:rPr>
              <a:t>Учебный материал по биологии; сравнительная характеристика размеров водорослей.
</a:t>
            </a:r>
            <a:endParaRPr lang="en-US" sz="1365"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555" y="1582600"/>
            <a:ext cx="8420889" cy="3200700"/>
          </a:xfrm>
          <a:prstGeom prst="rect">
            <a:avLst/>
          </a:prstGeom>
        </p:spPr>
      </p:pic>
      <p:sp>
        <p:nvSpPr>
          <p:cNvPr id="4" name="Text 0"/>
          <p:cNvSpPr txBox="1"/>
          <p:nvPr/>
        </p:nvSpPr>
        <p:spPr>
          <a:xfrm>
            <a:off x="360000" y="360000"/>
            <a:ext cx="7501500" cy="529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человек использует водоросли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18</a:t>
            </a:r>
            <a:endParaRPr lang="en-US" sz="1200" dirty="0"/>
          </a:p>
        </p:txBody>
      </p:sp>
      <p:sp>
        <p:nvSpPr>
          <p:cNvPr id="6" name="Text 2"/>
          <p:cNvSpPr txBox="1"/>
          <p:nvPr/>
        </p:nvSpPr>
        <p:spPr>
          <a:xfrm>
            <a:off x="360000" y="993800"/>
            <a:ext cx="7737600" cy="4842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Схема показывает основные пути использования водорослей и меры по защите водоёмов от их чрезмерного разрастания.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39768" y="1633100"/>
            <a:ext cx="2798964" cy="28017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19</a:t>
            </a:r>
            <a:endParaRPr lang="en-US" sz="1200" dirty="0"/>
          </a:p>
        </p:txBody>
      </p:sp>
      <p:sp>
        <p:nvSpPr>
          <p:cNvPr id="15" name="Text 1"/>
          <p:cNvSpPr txBox="1"/>
          <p:nvPr/>
        </p:nvSpPr>
        <p:spPr>
          <a:xfrm>
            <a:off x="360000" y="360000"/>
            <a:ext cx="63336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Почему важно сохранять разнообразие водорослей
</a:t>
            </a:r>
            <a:endParaRPr lang="en-US" sz="2800" dirty="0"/>
          </a:p>
        </p:txBody>
      </p:sp>
      <p:sp>
        <p:nvSpPr>
          <p:cNvPr id="16" name="Text 2"/>
          <p:cNvSpPr txBox="1"/>
          <p:nvPr/>
        </p:nvSpPr>
        <p:spPr>
          <a:xfrm>
            <a:off x="6168500" y="2170759"/>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Водоросли служат пищей для многих животных, особенно для мелких рачков, личинок и мальков. Чем богаче видовое разнообразие, тем устойчивее пищевые связи в водоёме.
</a:t>
            </a:r>
            <a:endParaRPr lang="en-US" sz="800" dirty="0"/>
          </a:p>
        </p:txBody>
      </p:sp>
      <p:sp>
        <p:nvSpPr>
          <p:cNvPr id="17" name="Text 3"/>
          <p:cNvSpPr txBox="1"/>
          <p:nvPr/>
        </p:nvSpPr>
        <p:spPr>
          <a:xfrm>
            <a:off x="6544875" y="1878036"/>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Основа питания
</a:t>
            </a:r>
            <a:endParaRPr lang="en-US" sz="1100" dirty="0"/>
          </a:p>
        </p:txBody>
      </p:sp>
      <p:sp>
        <p:nvSpPr>
          <p:cNvPr id="18" name="Text 4"/>
          <p:cNvSpPr txBox="1"/>
          <p:nvPr/>
        </p:nvSpPr>
        <p:spPr>
          <a:xfrm>
            <a:off x="3335300" y="2170759"/>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Разные виды водорослей постоянно участвуют в образовании кислорода в водоёмах. Если их состав нарушается, меняется и работа всей водной экосистемы, от мелких организмов до крупных животных.
</a:t>
            </a:r>
            <a:endParaRPr lang="en-US" sz="800" dirty="0"/>
          </a:p>
        </p:txBody>
      </p:sp>
      <p:sp>
        <p:nvSpPr>
          <p:cNvPr id="19" name="Text 5"/>
          <p:cNvSpPr txBox="1"/>
          <p:nvPr/>
        </p:nvSpPr>
        <p:spPr>
          <a:xfrm>
            <a:off x="3711675" y="1878036"/>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Кислородный баланс
</a:t>
            </a:r>
            <a:endParaRPr lang="en-US" sz="1100" dirty="0"/>
          </a:p>
        </p:txBody>
      </p:sp>
      <p:sp>
        <p:nvSpPr>
          <p:cNvPr id="20" name="Text 6"/>
          <p:cNvSpPr txBox="1"/>
          <p:nvPr/>
        </p:nvSpPr>
        <p:spPr>
          <a:xfrm>
            <a:off x="6168500" y="3591535"/>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Загрязнение воды, избыток удобрений и потепление могут сокращать число видов. Тогда водоём теряет устойчивость, а жизнь в нём становится более хрупкой.
</a:t>
            </a:r>
            <a:endParaRPr lang="en-US" sz="800" dirty="0"/>
          </a:p>
        </p:txBody>
      </p:sp>
      <p:sp>
        <p:nvSpPr>
          <p:cNvPr id="21" name="Text 7"/>
          <p:cNvSpPr txBox="1"/>
          <p:nvPr/>
        </p:nvSpPr>
        <p:spPr>
          <a:xfrm>
            <a:off x="6544875" y="3298812"/>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Уязвимость к загрязнению
</a:t>
            </a:r>
            <a:endParaRPr lang="en-US" sz="1100" dirty="0"/>
          </a:p>
        </p:txBody>
      </p:sp>
      <p:sp>
        <p:nvSpPr>
          <p:cNvPr id="22" name="Text 8"/>
          <p:cNvSpPr txBox="1"/>
          <p:nvPr/>
        </p:nvSpPr>
        <p:spPr>
          <a:xfrm>
            <a:off x="3335300" y="3591535"/>
            <a:ext cx="2532600" cy="6552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Подводные заросли создают убежища для небольших организмов. В них легче спрятаться от хищников, найти пищу и пережить неблагоприятные изменения в среде.
</a:t>
            </a:r>
            <a:endParaRPr lang="en-US" sz="800" dirty="0"/>
          </a:p>
        </p:txBody>
      </p:sp>
      <p:sp>
        <p:nvSpPr>
          <p:cNvPr id="23" name="Text 9"/>
          <p:cNvSpPr txBox="1"/>
          <p:nvPr/>
        </p:nvSpPr>
        <p:spPr>
          <a:xfrm>
            <a:off x="3711675" y="3298812"/>
            <a:ext cx="2156100" cy="2046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Укрытия и среда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298100" y="2104050"/>
            <a:ext cx="6486000" cy="935400"/>
          </a:xfrm>
          <a:prstGeom prst="rect">
            <a:avLst/>
          </a:prstGeom>
          <a:noFill/>
          <a:ln/>
        </p:spPr>
        <p:txBody>
          <a:bodyPr wrap="square" lIns="0" tIns="0" rIns="0" bIns="0" rtlCol="0" anchor="b"/>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Водоросли невелики по размеру, но огромны по значению: они создают кислород, поддерживают пищевые цепи и помогают человеку. Чем лучше мы понимаем их разнообразие, тем бережнее относимся к водоёмам.
</a:t>
            </a:r>
            <a:endParaRPr lang="en-US" sz="1300" dirty="0"/>
          </a:p>
        </p:txBody>
      </p:sp>
      <p:sp>
        <p:nvSpPr>
          <p:cNvPr id="4" name="Text 1"/>
          <p:cNvSpPr txBox="1"/>
          <p:nvPr/>
        </p:nvSpPr>
        <p:spPr>
          <a:xfrm>
            <a:off x="2298100" y="3245425"/>
            <a:ext cx="6486000" cy="15381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Водоросли вокруг нас: почему это важно
</a:t>
            </a:r>
            <a:endParaRPr lang="en-US" sz="2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2026-05-29T20:06:12Z</dcterms:created>
  <dcterms:modified xsi:type="dcterms:W3CDTF">2026-05-29T20:06:12Z</dcterms:modified>
</cp:coreProperties>
</file>