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image" Target="../media/image-1-4.png"/><Relationship Id="rId5" Type="http://schemas.openxmlformats.org/officeDocument/2006/relationships/slideLayout" Target="../slideLayouts/slideLayout1.xml"/><Relationship Id="rId6"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slideLayout" Target="../slideLayouts/slideLayout1.xml"/><Relationship Id="rId9"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image" Target="../media/image-4-7.png"/><Relationship Id="rId8" Type="http://schemas.openxmlformats.org/officeDocument/2006/relationships/slideLayout" Target="../slideLayouts/slideLayout1.xml"/><Relationship Id="rId9"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slideLayout" Target="../slideLayouts/slideLayout1.xm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slideLayout" Target="../slideLayouts/slideLayout1.xml"/><Relationship Id="rId8"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slideLayout" Target="../slideLayouts/slideLayou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jpeg"/><Relationship Id="rId4" Type="http://schemas.openxmlformats.org/officeDocument/2006/relationships/image" Target="../media/image-8-4.png"/><Relationship Id="rId5" Type="http://schemas.openxmlformats.org/officeDocument/2006/relationships/image" Target="../media/image-8-5.jpeg"/><Relationship Id="rId6" Type="http://schemas.openxmlformats.org/officeDocument/2006/relationships/slideLayout" Target="../slideLayouts/slideLayout1.xml"/><Relationship Id="rId7"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slideLayout" Target="../slideLayouts/slideLayout1.xm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slideLayout" Target="../slideLayouts/slideLayout1.xml"/><Relationship Id="rId8"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slideLayout" Target="../slideLayouts/slideLayout1.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image" Target="../media/image-12-7.png"/><Relationship Id="rId8" Type="http://schemas.openxmlformats.org/officeDocument/2006/relationships/image" Target="../media/image-12-8.png"/><Relationship Id="rId9" Type="http://schemas.openxmlformats.org/officeDocument/2006/relationships/image" Target="../media/image-12-9.png"/><Relationship Id="rId10" Type="http://schemas.openxmlformats.org/officeDocument/2006/relationships/image" Target="../media/image-12-10.png"/><Relationship Id="rId11" Type="http://schemas.openxmlformats.org/officeDocument/2006/relationships/slideLayout" Target="../slideLayouts/slideLayout1.xml"/><Relationship Id="rId1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jpeg"/><Relationship Id="rId3" Type="http://schemas.openxmlformats.org/officeDocument/2006/relationships/image" Target="../media/image-13-3.jpeg"/><Relationship Id="rId4" Type="http://schemas.openxmlformats.org/officeDocument/2006/relationships/image" Target="../media/image-13-4.jpeg"/><Relationship Id="rId5" Type="http://schemas.openxmlformats.org/officeDocument/2006/relationships/image" Target="../media/image-13-5.png"/><Relationship Id="rId6" Type="http://schemas.openxmlformats.org/officeDocument/2006/relationships/slideLayout" Target="../slideLayouts/slideLayout1.xml"/><Relationship Id="rId7"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slideLayout" Target="../slideLayouts/slideLayout1.xml"/><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image" Target="../media/image-15-7.png"/><Relationship Id="rId8" Type="http://schemas.openxmlformats.org/officeDocument/2006/relationships/slideLayout" Target="../slideLayouts/slideLayout1.xml"/><Relationship Id="rId9"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slideLayout" Target="../slideLayouts/slideLayout1.xml"/><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slideLayout" Target="../slideLayouts/slideLayout1.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slideLayout" Target="../slideLayouts/slideLayout1.xml"/><Relationship Id="rId8"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7.jpeg"/><Relationship Id="rId8" Type="http://schemas.openxmlformats.org/officeDocument/2006/relationships/slideLayout" Target="../slideLayouts/slideLayout1.xml"/><Relationship Id="rId9"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571775" y="167187"/>
            <a:ext cx="4271400" cy="3933526"/>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629100" y="1335200"/>
            <a:ext cx="3779400" cy="2297700"/>
          </a:xfrm>
          <a:prstGeom prst="rect">
            <a:avLst/>
          </a:prstGeom>
          <a:noFill/>
          <a:ln/>
        </p:spPr>
        <p:txBody>
          <a:bodyPr wrap="square" lIns="0" tIns="0" rIns="0" bIns="0" rtlCol="0" anchor="ctr"/>
          <a:lstStyle/>
          <a:p>
            <a:pPr algn="l" indent="0" marL="0">
              <a:lnSpc>
                <a:spcPct val="100000"/>
              </a:lnSpc>
              <a:buNone/>
            </a:pPr>
            <a:r>
              <a:rPr lang="en-US" sz="2900" b="1" dirty="0">
                <a:solidFill>
                  <a:srgbClr val="1C3354"/>
                </a:solidFill>
                <a:latin typeface="Arial" pitchFamily="34" charset="0"/>
                <a:ea typeface="Arial" pitchFamily="34" charset="-122"/>
                <a:cs typeface="Arial" pitchFamily="34" charset="-120"/>
              </a:rPr>
              <a:t>What do you do in your spare time? — свободное время и хобби
</a:t>
            </a:r>
            <a:pPr algn="l" indent="0" marL="0">
              <a:lnSpc>
                <a:spcPct val="100000"/>
              </a:lnSpc>
              <a:buNone/>
            </a:pPr>
            <a:r>
              <a:rPr lang="en-US" sz="900" b="1" dirty="0">
                <a:solidFill>
                  <a:srgbClr val="1C3354"/>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1C3354"/>
                </a:solidFill>
                <a:latin typeface="Arial" pitchFamily="34" charset="0"/>
                <a:ea typeface="Arial" pitchFamily="34" charset="-122"/>
                <a:cs typeface="Arial" pitchFamily="34" charset="-120"/>
              </a:rPr>
              <a:t>Изучаем хобби, распорядок и простые фразы о себе.
</a:t>
            </a:r>
            <a:endParaRPr lang="en-US" sz="2900" dirty="0"/>
          </a:p>
        </p:txBody>
      </p:sp>
      <p:sp>
        <p:nvSpPr>
          <p:cNvPr id="7" name="Text 1"/>
          <p:cNvSpPr txBox="1"/>
          <p:nvPr/>
        </p:nvSpPr>
        <p:spPr>
          <a:xfrm>
            <a:off x="629100" y="4581200"/>
            <a:ext cx="4761900" cy="369300"/>
          </a:xfrm>
          <a:prstGeom prst="rect">
            <a:avLst/>
          </a:prstGeom>
          <a:noFill/>
          <a:ln/>
        </p:spPr>
        <p:txBody>
          <a:bodyPr wrap="square" lIns="0" tIns="0" rIns="0" bIns="0" rtlCol="0" anchor="b"/>
          <a:lstStyle/>
          <a:p>
            <a:pPr algn="l" indent="0" marL="0">
              <a:lnSpc>
                <a:spcPct val="115000"/>
              </a:lnSpc>
              <a:buNone/>
            </a:pPr>
            <a:r>
              <a:rPr lang="en-US" sz="1200" i="1" dirty="0">
                <a:solidFill>
                  <a:srgbClr val="E6E9EF"/>
                </a:solidFill>
                <a:latin typeface="Arial" pitchFamily="34" charset="0"/>
                <a:ea typeface="Arial" pitchFamily="34" charset="-122"/>
                <a:cs typeface="Arial" pitchFamily="34" charset="-120"/>
              </a:rPr>
              <a:t>
</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E6E9E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281" y="0"/>
            <a:ext cx="4639039" cy="51411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492100" y="4866200"/>
            <a:ext cx="547800" cy="623400"/>
          </a:xfrm>
          <a:prstGeom prst="rect">
            <a:avLst/>
          </a:prstGeom>
          <a:noFill/>
          <a:ln/>
        </p:spPr>
        <p:txBody>
          <a:bodyPr wrap="square" lIns="0" tIns="0" rIns="0" bIns="0" rtlCol="0" anchor="t"/>
          <a:lstStyle/>
          <a:p>
            <a:pPr algn="ctr" indent="0" marL="0">
              <a:lnSpc>
                <a:spcPct val="100000"/>
              </a:lnSpc>
              <a:buNone/>
            </a:pPr>
            <a:r>
              <a:rPr lang="en-US" sz="1200" b="1" dirty="0">
                <a:solidFill>
                  <a:srgbClr val="E6E9EF"/>
                </a:solidFill>
                <a:latin typeface="Arial" pitchFamily="34" charset="0"/>
                <a:ea typeface="Arial" pitchFamily="34" charset="-122"/>
                <a:cs typeface="Arial" pitchFamily="34" charset="-120"/>
              </a:rPr>
              <a:t>2</a:t>
            </a:r>
            <a:endParaRPr lang="en-US" sz="1200" dirty="0"/>
          </a:p>
        </p:txBody>
      </p:sp>
      <p:sp>
        <p:nvSpPr>
          <p:cNvPr id="6" name="Text 1"/>
          <p:cNvSpPr txBox="1"/>
          <p:nvPr/>
        </p:nvSpPr>
        <p:spPr>
          <a:xfrm>
            <a:off x="4874675" y="905675"/>
            <a:ext cx="4090500" cy="3416100"/>
          </a:xfrm>
          <a:prstGeom prst="rect">
            <a:avLst/>
          </a:prstGeom>
          <a:noFill/>
          <a:ln/>
        </p:spPr>
        <p:txBody>
          <a:bodyPr wrap="square" lIns="0" tIns="0" rIns="0" bIns="0" rtlCol="0" anchor="ctr"/>
          <a:lstStyle/>
          <a:p>
            <a:pPr algn="l" indent="0" marL="0">
              <a:lnSpc>
                <a:spcPct val="100000"/>
              </a:lnSpc>
              <a:buNone/>
            </a:pPr>
            <a:r>
              <a:rPr lang="en-US" sz="2500" b="1" dirty="0">
                <a:solidFill>
                  <a:srgbClr val="1C3354"/>
                </a:solidFill>
                <a:latin typeface="Arial" pitchFamily="34" charset="0"/>
                <a:ea typeface="Arial" pitchFamily="34" charset="-122"/>
                <a:cs typeface="Arial" pitchFamily="34" charset="-120"/>
              </a:rPr>
              <a:t>Spare time: когда оно бывает у школьника?
</a:t>
            </a:r>
            <a:pPr algn="l" indent="0" marL="0">
              <a:lnSpc>
                <a:spcPct val="100000"/>
              </a:lnSpc>
              <a:buNone/>
            </a:pPr>
            <a:r>
              <a:rPr lang="en-US" sz="2500" b="1" dirty="0">
                <a:solidFill>
                  <a:srgbClr val="1C3354"/>
                </a:solidFill>
                <a:latin typeface="Arial" pitchFamily="34" charset="0"/>
                <a:ea typeface="Arial" pitchFamily="34" charset="-122"/>
                <a:cs typeface="Arial" pitchFamily="34" charset="-120"/>
              </a:rPr>
              <a:t>
</a:t>
            </a:r>
            <a:pPr algn="l" indent="0" marL="0">
              <a:lnSpc>
                <a:spcPct val="115000"/>
              </a:lnSpc>
              <a:buNone/>
            </a:pPr>
            <a:r>
              <a:rPr lang="en-US" sz="1200" dirty="0">
                <a:solidFill>
                  <a:srgbClr val="1C3354"/>
                </a:solidFill>
                <a:latin typeface="Arial" pitchFamily="34" charset="0"/>
                <a:ea typeface="Arial" pitchFamily="34" charset="-122"/>
                <a:cs typeface="Arial" pitchFamily="34" charset="-120"/>
              </a:rPr>
              <a:t>Свободное время появляется после уроков, домашних заданий и обязательных дел. В такие моменты школьники выбирают отдых, движение, общение или любимые занятия. Эта тема помогает говорить о привычках в Present Simple.
</a:t>
            </a:r>
            <a:endParaRPr lang="en-US" sz="25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E6E9E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371525" y="298825"/>
            <a:ext cx="8377800" cy="991800"/>
          </a:xfrm>
          <a:prstGeom prst="rect">
            <a:avLst/>
          </a:prstGeom>
          <a:noFill/>
          <a:ln/>
        </p:spPr>
        <p:txBody>
          <a:bodyPr wrap="square" lIns="0" tIns="0" rIns="0" bIns="0" rtlCol="0" anchor="ctr"/>
          <a:lstStyle/>
          <a:p>
            <a:pPr algn="ctr" indent="0" marL="0">
              <a:lnSpc>
                <a:spcPct val="100000"/>
              </a:lnSpc>
              <a:buNone/>
            </a:pPr>
            <a:r>
              <a:rPr lang="en-US" sz="2500" b="1" dirty="0">
                <a:solidFill>
                  <a:srgbClr val="1C3354"/>
                </a:solidFill>
                <a:latin typeface="Arial" pitchFamily="34" charset="0"/>
                <a:ea typeface="Arial" pitchFamily="34" charset="-122"/>
                <a:cs typeface="Arial" pitchFamily="34" charset="-120"/>
              </a:rPr>
              <a:t>Слова и выражения по теме хобби
</a:t>
            </a:r>
            <a:endParaRPr lang="en-US" sz="2500" dirty="0"/>
          </a:p>
        </p:txBody>
      </p:sp>
      <p:sp>
        <p:nvSpPr>
          <p:cNvPr id="10" name="Text 1"/>
          <p:cNvSpPr txBox="1"/>
          <p:nvPr/>
        </p:nvSpPr>
        <p:spPr>
          <a:xfrm>
            <a:off x="104375" y="4866200"/>
            <a:ext cx="547800" cy="623400"/>
          </a:xfrm>
          <a:prstGeom prst="rect">
            <a:avLst/>
          </a:prstGeom>
          <a:noFill/>
          <a:ln/>
        </p:spPr>
        <p:txBody>
          <a:bodyPr wrap="square" lIns="0" tIns="0" rIns="0" bIns="0" rtlCol="0" anchor="t"/>
          <a:lstStyle/>
          <a:p>
            <a:pPr algn="ctr" indent="0" marL="0">
              <a:lnSpc>
                <a:spcPct val="100000"/>
              </a:lnSpc>
              <a:buNone/>
            </a:pPr>
            <a:r>
              <a:rPr lang="en-US" sz="1200" b="1" dirty="0">
                <a:solidFill>
                  <a:srgbClr val="427697"/>
                </a:solidFill>
                <a:latin typeface="Arial" pitchFamily="34" charset="0"/>
                <a:ea typeface="Arial" pitchFamily="34" charset="-122"/>
                <a:cs typeface="Arial" pitchFamily="34" charset="-120"/>
              </a:rPr>
              <a:t>3</a:t>
            </a:r>
            <a:endParaRPr lang="en-US" sz="1200" dirty="0"/>
          </a:p>
        </p:txBody>
      </p:sp>
      <p:sp>
        <p:nvSpPr>
          <p:cNvPr id="11" name="Text 2"/>
          <p:cNvSpPr txBox="1"/>
          <p:nvPr/>
        </p:nvSpPr>
        <p:spPr>
          <a:xfrm>
            <a:off x="590484" y="1724875"/>
            <a:ext cx="2145600" cy="1215900"/>
          </a:xfrm>
          <a:prstGeom prst="rect">
            <a:avLst/>
          </a:prstGeom>
          <a:noFill/>
          <a:ln/>
        </p:spPr>
        <p:txBody>
          <a:bodyPr wrap="square" lIns="0" tIns="0" rIns="0" bIns="0" rtlCol="0" anchor="ctr"/>
          <a:lstStyle/>
          <a:p>
            <a:pPr algn="l" indent="0" marL="0">
              <a:lnSpc>
                <a:spcPct val="115000"/>
              </a:lnSpc>
              <a:buNone/>
            </a:pPr>
            <a:r>
              <a:rPr lang="en-US" sz="1000" b="1" dirty="0">
                <a:solidFill>
                  <a:srgbClr val="1C3354"/>
                </a:solidFill>
                <a:latin typeface="Arial" pitchFamily="34" charset="0"/>
                <a:ea typeface="Arial" pitchFamily="34" charset="-122"/>
                <a:cs typeface="Arial" pitchFamily="34" charset="-120"/>
              </a:rPr>
              <a:t>Основные занятия
</a:t>
            </a:r>
            <a:pPr algn="l" indent="0" marL="0">
              <a:lnSpc>
                <a:spcPct val="115000"/>
              </a:lnSpc>
              <a:buNone/>
            </a:pPr>
            <a:r>
              <a:rPr lang="en-US" sz="300" b="1" dirty="0">
                <a:solidFill>
                  <a:srgbClr val="1C3354"/>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1C3354"/>
                </a:solidFill>
                <a:latin typeface="Arial" pitchFamily="34" charset="0"/>
                <a:ea typeface="Arial" pitchFamily="34" charset="-122"/>
                <a:cs typeface="Arial" pitchFamily="34" charset="-120"/>
              </a:rPr>
              <a:t>Полезно запомнить простые глаголы и словосочетания: read books, play football, draw pictures, listen to music, ride a bike. Они часто встречаются в ответах о свободном времени.
</a:t>
            </a:r>
            <a:endParaRPr lang="en-US" sz="1000" dirty="0"/>
          </a:p>
        </p:txBody>
      </p:sp>
      <p:sp>
        <p:nvSpPr>
          <p:cNvPr id="12" name="Text 3"/>
          <p:cNvSpPr txBox="1"/>
          <p:nvPr/>
        </p:nvSpPr>
        <p:spPr>
          <a:xfrm>
            <a:off x="3646487" y="1724825"/>
            <a:ext cx="2140800" cy="1215900"/>
          </a:xfrm>
          <a:prstGeom prst="rect">
            <a:avLst/>
          </a:prstGeom>
          <a:noFill/>
          <a:ln/>
        </p:spPr>
        <p:txBody>
          <a:bodyPr wrap="square" lIns="0" tIns="0" rIns="0" bIns="0" rtlCol="0" anchor="ctr"/>
          <a:lstStyle/>
          <a:p>
            <a:pPr algn="l" indent="0" marL="0">
              <a:lnSpc>
                <a:spcPct val="115000"/>
              </a:lnSpc>
              <a:buNone/>
            </a:pPr>
            <a:r>
              <a:rPr lang="en-US" sz="1000" b="1" dirty="0">
                <a:solidFill>
                  <a:srgbClr val="1C3354"/>
                </a:solidFill>
                <a:latin typeface="Arial" pitchFamily="34" charset="0"/>
                <a:ea typeface="Arial" pitchFamily="34" charset="-122"/>
                <a:cs typeface="Arial" pitchFamily="34" charset="-120"/>
              </a:rPr>
              <a:t>Дом и улица
</a:t>
            </a:r>
            <a:pPr algn="l" indent="0" marL="0">
              <a:lnSpc>
                <a:spcPct val="115000"/>
              </a:lnSpc>
              <a:buNone/>
            </a:pPr>
            <a:r>
              <a:rPr lang="en-US" sz="300" b="1" dirty="0">
                <a:solidFill>
                  <a:srgbClr val="1C3354"/>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1C3354"/>
                </a:solidFill>
                <a:latin typeface="Arial" pitchFamily="34" charset="0"/>
                <a:ea typeface="Arial" pitchFamily="34" charset="-122"/>
                <a:cs typeface="Arial" pitchFamily="34" charset="-120"/>
              </a:rPr>
              <a:t>Важно различать занятия at home и outside. Так легче говорить, где именно проходит хобби, и строить короткие предложения без лишних слов.
</a:t>
            </a:r>
            <a:endParaRPr lang="en-US" sz="1000" dirty="0"/>
          </a:p>
        </p:txBody>
      </p:sp>
      <p:sp>
        <p:nvSpPr>
          <p:cNvPr id="13" name="Text 4"/>
          <p:cNvSpPr txBox="1"/>
          <p:nvPr/>
        </p:nvSpPr>
        <p:spPr>
          <a:xfrm>
            <a:off x="3641575" y="3435000"/>
            <a:ext cx="2140800" cy="1215900"/>
          </a:xfrm>
          <a:prstGeom prst="rect">
            <a:avLst/>
          </a:prstGeom>
          <a:noFill/>
          <a:ln/>
        </p:spPr>
        <p:txBody>
          <a:bodyPr wrap="square" lIns="0" tIns="0" rIns="0" bIns="0" rtlCol="0" anchor="ctr"/>
          <a:lstStyle/>
          <a:p>
            <a:pPr algn="l" indent="0" marL="0">
              <a:lnSpc>
                <a:spcPct val="115000"/>
              </a:lnSpc>
              <a:buNone/>
            </a:pPr>
            <a:r>
              <a:rPr lang="en-US" sz="1000" b="1" dirty="0">
                <a:solidFill>
                  <a:srgbClr val="1C3354"/>
                </a:solidFill>
                <a:latin typeface="Arial" pitchFamily="34" charset="0"/>
                <a:ea typeface="Arial" pitchFamily="34" charset="-122"/>
                <a:cs typeface="Arial" pitchFamily="34" charset="-120"/>
              </a:rPr>
              <a:t>Слова частоты
</a:t>
            </a:r>
            <a:pPr algn="l" indent="0" marL="0">
              <a:lnSpc>
                <a:spcPct val="115000"/>
              </a:lnSpc>
              <a:buNone/>
            </a:pPr>
            <a:r>
              <a:rPr lang="en-US" sz="300" b="1" dirty="0">
                <a:solidFill>
                  <a:srgbClr val="1C3354"/>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1C3354"/>
                </a:solidFill>
                <a:latin typeface="Arial" pitchFamily="34" charset="0"/>
                <a:ea typeface="Arial" pitchFamily="34" charset="-122"/>
                <a:cs typeface="Arial" pitchFamily="34" charset="-120"/>
              </a:rPr>
              <a:t>Чтобы сказать, как часто ты что-то делаешь, используй usually, often, sometimes, every day, on weekends, after school. Они делают речь точнее и естественнее.
</a:t>
            </a:r>
            <a:endParaRPr lang="en-US" sz="1000" dirty="0"/>
          </a:p>
        </p:txBody>
      </p:sp>
      <p:sp>
        <p:nvSpPr>
          <p:cNvPr id="14" name="Text 5"/>
          <p:cNvSpPr txBox="1"/>
          <p:nvPr/>
        </p:nvSpPr>
        <p:spPr>
          <a:xfrm>
            <a:off x="590438" y="3435000"/>
            <a:ext cx="2145600" cy="1215900"/>
          </a:xfrm>
          <a:prstGeom prst="rect">
            <a:avLst/>
          </a:prstGeom>
          <a:noFill/>
          <a:ln/>
        </p:spPr>
        <p:txBody>
          <a:bodyPr wrap="square" lIns="0" tIns="0" rIns="0" bIns="0" rtlCol="0" anchor="ctr"/>
          <a:lstStyle/>
          <a:p>
            <a:pPr algn="l" indent="0" marL="0">
              <a:lnSpc>
                <a:spcPct val="115000"/>
              </a:lnSpc>
              <a:buNone/>
            </a:pPr>
            <a:r>
              <a:rPr lang="en-US" sz="1000" b="1" dirty="0">
                <a:solidFill>
                  <a:srgbClr val="1C3354"/>
                </a:solidFill>
                <a:latin typeface="Arial" pitchFamily="34" charset="0"/>
                <a:ea typeface="Arial" pitchFamily="34" charset="-122"/>
                <a:cs typeface="Arial" pitchFamily="34" charset="-120"/>
              </a:rPr>
              <a:t>Активный отдых
</a:t>
            </a:r>
            <a:pPr algn="l" indent="0" marL="0">
              <a:lnSpc>
                <a:spcPct val="115000"/>
              </a:lnSpc>
              <a:buNone/>
            </a:pPr>
            <a:r>
              <a:rPr lang="en-US" sz="300" b="1" dirty="0">
                <a:solidFill>
                  <a:srgbClr val="1C3354"/>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1C3354"/>
                </a:solidFill>
                <a:latin typeface="Arial" pitchFamily="34" charset="0"/>
                <a:ea typeface="Arial" pitchFamily="34" charset="-122"/>
                <a:cs typeface="Arial" pitchFamily="34" charset="-120"/>
              </a:rPr>
              <a:t>Для движений и спорта подходят слова swim, dance, sing, watch cartoons, walk in the park. Эти выражения помогают описать, чем ученик занимается после школы или в выходные.
</a:t>
            </a:r>
            <a:endParaRPr lang="en-US" sz="1000" dirty="0"/>
          </a:p>
        </p:txBody>
      </p:sp>
      <p:sp>
        <p:nvSpPr>
          <p:cNvPr id="15" name="Text 6"/>
          <p:cNvSpPr txBox="1"/>
          <p:nvPr/>
        </p:nvSpPr>
        <p:spPr>
          <a:xfrm>
            <a:off x="6675262" y="1724825"/>
            <a:ext cx="2140800" cy="1215900"/>
          </a:xfrm>
          <a:prstGeom prst="rect">
            <a:avLst/>
          </a:prstGeom>
          <a:noFill/>
          <a:ln/>
        </p:spPr>
        <p:txBody>
          <a:bodyPr wrap="square" lIns="0" tIns="0" rIns="0" bIns="0" rtlCol="0" anchor="ctr"/>
          <a:lstStyle/>
          <a:p>
            <a:pPr algn="l" indent="0" marL="0">
              <a:lnSpc>
                <a:spcPct val="115000"/>
              </a:lnSpc>
              <a:buNone/>
            </a:pPr>
            <a:r>
              <a:rPr lang="en-US" sz="1000" b="1" dirty="0">
                <a:solidFill>
                  <a:srgbClr val="1C3354"/>
                </a:solidFill>
                <a:latin typeface="Arial" pitchFamily="34" charset="0"/>
                <a:ea typeface="Arial" pitchFamily="34" charset="-122"/>
                <a:cs typeface="Arial" pitchFamily="34" charset="-120"/>
              </a:rPr>
              <a:t>Простые фразы
</a:t>
            </a:r>
            <a:pPr algn="l" indent="0" marL="0">
              <a:lnSpc>
                <a:spcPct val="115000"/>
              </a:lnSpc>
              <a:buNone/>
            </a:pPr>
            <a:r>
              <a:rPr lang="en-US" sz="300" b="1" dirty="0">
                <a:solidFill>
                  <a:srgbClr val="1C3354"/>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1C3354"/>
                </a:solidFill>
                <a:latin typeface="Arial" pitchFamily="34" charset="0"/>
                <a:ea typeface="Arial" pitchFamily="34" charset="-122"/>
                <a:cs typeface="Arial" pitchFamily="34" charset="-120"/>
              </a:rPr>
              <a:t>Ученикам 5 класса лучше учить короткие, понятные предложения. Такие фразы легко произносить, быстро вспоминать и использовать в устном ответе на уроке.
</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E6E9E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3749034"/>
            <a:ext cx="9144000" cy="1393031"/>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328800" y="195098"/>
            <a:ext cx="8486400" cy="805500"/>
          </a:xfrm>
          <a:prstGeom prst="rect">
            <a:avLst/>
          </a:prstGeom>
          <a:noFill/>
          <a:ln/>
        </p:spPr>
        <p:txBody>
          <a:bodyPr wrap="square" lIns="0" tIns="0" rIns="0" bIns="0" rtlCol="0" anchor="ctr"/>
          <a:lstStyle/>
          <a:p>
            <a:pPr algn="ctr" indent="0" marL="0">
              <a:lnSpc>
                <a:spcPct val="100000"/>
              </a:lnSpc>
              <a:buNone/>
            </a:pPr>
            <a:r>
              <a:rPr lang="en-US" sz="2500" b="1" dirty="0">
                <a:solidFill>
                  <a:srgbClr val="1C3354"/>
                </a:solidFill>
                <a:latin typeface="Arial" pitchFamily="34" charset="0"/>
                <a:ea typeface="Arial" pitchFamily="34" charset="-122"/>
                <a:cs typeface="Arial" pitchFamily="34" charset="-120"/>
              </a:rPr>
              <a:t>Хобби дома и на улице
</a:t>
            </a:r>
            <a:endParaRPr lang="en-US" sz="2500" dirty="0"/>
          </a:p>
        </p:txBody>
      </p:sp>
      <p:sp>
        <p:nvSpPr>
          <p:cNvPr id="10" name="Text 1"/>
          <p:cNvSpPr txBox="1"/>
          <p:nvPr/>
        </p:nvSpPr>
        <p:spPr>
          <a:xfrm>
            <a:off x="104375" y="4866200"/>
            <a:ext cx="547800" cy="623400"/>
          </a:xfrm>
          <a:prstGeom prst="rect">
            <a:avLst/>
          </a:prstGeom>
          <a:noFill/>
          <a:ln/>
        </p:spPr>
        <p:txBody>
          <a:bodyPr wrap="square" lIns="0" tIns="0" rIns="0" bIns="0" rtlCol="0" anchor="t"/>
          <a:lstStyle/>
          <a:p>
            <a:pPr algn="ctr" indent="0" marL="0">
              <a:lnSpc>
                <a:spcPct val="100000"/>
              </a:lnSpc>
              <a:buNone/>
            </a:pPr>
            <a:r>
              <a:rPr lang="en-US" sz="1200" b="1" dirty="0">
                <a:solidFill>
                  <a:srgbClr val="E6E9EF"/>
                </a:solidFill>
                <a:latin typeface="Arial" pitchFamily="34" charset="0"/>
                <a:ea typeface="Arial" pitchFamily="34" charset="-122"/>
                <a:cs typeface="Arial" pitchFamily="34" charset="-120"/>
              </a:rPr>
              <a:t>4</a:t>
            </a:r>
            <a:endParaRPr lang="en-US" sz="1200" dirty="0"/>
          </a:p>
        </p:txBody>
      </p:sp>
      <p:sp>
        <p:nvSpPr>
          <p:cNvPr id="11" name="Text 2"/>
          <p:cNvSpPr txBox="1"/>
          <p:nvPr/>
        </p:nvSpPr>
        <p:spPr>
          <a:xfrm>
            <a:off x="617125" y="1413648"/>
            <a:ext cx="3485100" cy="805500"/>
          </a:xfrm>
          <a:prstGeom prst="rect">
            <a:avLst/>
          </a:prstGeom>
          <a:noFill/>
          <a:ln/>
        </p:spPr>
        <p:txBody>
          <a:bodyPr wrap="square" lIns="0" tIns="0" rIns="0" bIns="0" rtlCol="0" anchor="t"/>
          <a:lstStyle/>
          <a:p>
            <a:pPr algn="l" indent="0" marL="0">
              <a:lnSpc>
                <a:spcPct val="100000"/>
              </a:lnSpc>
              <a:buNone/>
            </a:pPr>
            <a:r>
              <a:rPr lang="en-US" sz="1000" b="1" dirty="0">
                <a:solidFill>
                  <a:srgbClr val="1C3354"/>
                </a:solidFill>
                <a:latin typeface="Arial" pitchFamily="34" charset="0"/>
                <a:ea typeface="Arial" pitchFamily="34" charset="-122"/>
                <a:cs typeface="Arial" pitchFamily="34" charset="-120"/>
              </a:rPr>
              <a:t>Спокойные занятия дома
</a:t>
            </a:r>
            <a:pPr algn="l" indent="0" marL="0">
              <a:lnSpc>
                <a:spcPct val="100000"/>
              </a:lnSpc>
              <a:buNone/>
            </a:pPr>
            <a:r>
              <a:rPr lang="en-US" sz="300" b="1" dirty="0">
                <a:solidFill>
                  <a:srgbClr val="1C3354"/>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1C3354"/>
                </a:solidFill>
                <a:latin typeface="Arial" pitchFamily="34" charset="0"/>
                <a:ea typeface="Arial" pitchFamily="34" charset="-122"/>
                <a:cs typeface="Arial" pitchFamily="34" charset="-120"/>
              </a:rPr>
              <a:t>Дома школьники часто читают, рисуют, слушают музыку, смотрят видео или играют в настольные игры. Такие занятия подходят для отдыха, когда хочется тишины и комфорта.
</a:t>
            </a:r>
            <a:endParaRPr lang="en-US" sz="1000" dirty="0"/>
          </a:p>
        </p:txBody>
      </p:sp>
      <p:sp>
        <p:nvSpPr>
          <p:cNvPr id="12" name="Text 3"/>
          <p:cNvSpPr txBox="1"/>
          <p:nvPr/>
        </p:nvSpPr>
        <p:spPr>
          <a:xfrm>
            <a:off x="5112500" y="1413648"/>
            <a:ext cx="3485400" cy="805500"/>
          </a:xfrm>
          <a:prstGeom prst="rect">
            <a:avLst/>
          </a:prstGeom>
          <a:noFill/>
          <a:ln/>
        </p:spPr>
        <p:txBody>
          <a:bodyPr wrap="square" lIns="0" tIns="0" rIns="0" bIns="0" rtlCol="0" anchor="t"/>
          <a:lstStyle/>
          <a:p>
            <a:pPr algn="l" indent="0" marL="0">
              <a:lnSpc>
                <a:spcPct val="100000"/>
              </a:lnSpc>
              <a:buNone/>
            </a:pPr>
            <a:r>
              <a:rPr lang="en-US" sz="1000" b="1" dirty="0">
                <a:solidFill>
                  <a:srgbClr val="1C3354"/>
                </a:solidFill>
                <a:latin typeface="Arial" pitchFamily="34" charset="0"/>
                <a:ea typeface="Arial" pitchFamily="34" charset="-122"/>
                <a:cs typeface="Arial" pitchFamily="34" charset="-120"/>
              </a:rPr>
              <a:t>Активные занятия на улице
</a:t>
            </a:r>
            <a:pPr algn="l" indent="0" marL="0">
              <a:lnSpc>
                <a:spcPct val="100000"/>
              </a:lnSpc>
              <a:buNone/>
            </a:pPr>
            <a:r>
              <a:rPr lang="en-US" sz="300" b="1" dirty="0">
                <a:solidFill>
                  <a:srgbClr val="1C3354"/>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1C3354"/>
                </a:solidFill>
                <a:latin typeface="Arial" pitchFamily="34" charset="0"/>
                <a:ea typeface="Arial" pitchFamily="34" charset="-122"/>
                <a:cs typeface="Arial" pitchFamily="34" charset="-120"/>
              </a:rPr>
              <a:t>На свежем воздухе дети играют в футбол, катаются на велосипеде, роликах или просто гуляют. Эти занятия помогают двигаться, быть в хорошей форме и проводить время с друзьями.
</a:t>
            </a:r>
            <a:endParaRPr lang="en-US" sz="1000" dirty="0"/>
          </a:p>
        </p:txBody>
      </p:sp>
      <p:sp>
        <p:nvSpPr>
          <p:cNvPr id="13" name="Text 4"/>
          <p:cNvSpPr txBox="1"/>
          <p:nvPr/>
        </p:nvSpPr>
        <p:spPr>
          <a:xfrm>
            <a:off x="617125" y="2662173"/>
            <a:ext cx="3485100" cy="805500"/>
          </a:xfrm>
          <a:prstGeom prst="rect">
            <a:avLst/>
          </a:prstGeom>
          <a:noFill/>
          <a:ln/>
        </p:spPr>
        <p:txBody>
          <a:bodyPr wrap="square" lIns="0" tIns="0" rIns="0" bIns="0" rtlCol="0" anchor="t"/>
          <a:lstStyle/>
          <a:p>
            <a:pPr algn="l" indent="0" marL="0">
              <a:lnSpc>
                <a:spcPct val="100000"/>
              </a:lnSpc>
              <a:buNone/>
            </a:pPr>
            <a:r>
              <a:rPr lang="en-US" sz="1000" b="1" dirty="0">
                <a:solidFill>
                  <a:srgbClr val="1C3354"/>
                </a:solidFill>
                <a:latin typeface="Arial" pitchFamily="34" charset="0"/>
                <a:ea typeface="Arial" pitchFamily="34" charset="-122"/>
                <a:cs typeface="Arial" pitchFamily="34" charset="-120"/>
              </a:rPr>
              <a:t>Разная обстановка
</a:t>
            </a:r>
            <a:pPr algn="l" indent="0" marL="0">
              <a:lnSpc>
                <a:spcPct val="100000"/>
              </a:lnSpc>
              <a:buNone/>
            </a:pPr>
            <a:r>
              <a:rPr lang="en-US" sz="300" b="1" dirty="0">
                <a:solidFill>
                  <a:srgbClr val="1C3354"/>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1C3354"/>
                </a:solidFill>
                <a:latin typeface="Arial" pitchFamily="34" charset="0"/>
                <a:ea typeface="Arial" pitchFamily="34" charset="-122"/>
                <a:cs typeface="Arial" pitchFamily="34" charset="-120"/>
              </a:rPr>
              <a:t>Одни хобби лучше подходят для дома, другие — для двора, парка или спортивной площадки. Такое сравнение помогает быстрее запоминать лексику и правильно выбирать слова.
</a:t>
            </a:r>
            <a:endParaRPr lang="en-US" sz="1000" dirty="0"/>
          </a:p>
        </p:txBody>
      </p:sp>
      <p:sp>
        <p:nvSpPr>
          <p:cNvPr id="14" name="Text 5"/>
          <p:cNvSpPr txBox="1"/>
          <p:nvPr/>
        </p:nvSpPr>
        <p:spPr>
          <a:xfrm>
            <a:off x="5112500" y="2662173"/>
            <a:ext cx="3498000" cy="805500"/>
          </a:xfrm>
          <a:prstGeom prst="rect">
            <a:avLst/>
          </a:prstGeom>
          <a:noFill/>
          <a:ln/>
        </p:spPr>
        <p:txBody>
          <a:bodyPr wrap="square" lIns="0" tIns="0" rIns="0" bIns="0" rtlCol="0" anchor="t"/>
          <a:lstStyle/>
          <a:p>
            <a:pPr algn="l" indent="0" marL="0">
              <a:lnSpc>
                <a:spcPct val="100000"/>
              </a:lnSpc>
              <a:buNone/>
            </a:pPr>
            <a:r>
              <a:rPr lang="en-US" sz="1000" b="1" dirty="0">
                <a:solidFill>
                  <a:srgbClr val="1C3354"/>
                </a:solidFill>
                <a:latin typeface="Arial" pitchFamily="34" charset="0"/>
                <a:ea typeface="Arial" pitchFamily="34" charset="-122"/>
                <a:cs typeface="Arial" pitchFamily="34" charset="-120"/>
              </a:rPr>
              <a:t>Что удобно сравнивать
</a:t>
            </a:r>
            <a:pPr algn="l" indent="0" marL="0">
              <a:lnSpc>
                <a:spcPct val="100000"/>
              </a:lnSpc>
              <a:buNone/>
            </a:pPr>
            <a:r>
              <a:rPr lang="en-US" sz="300" b="1" dirty="0">
                <a:solidFill>
                  <a:srgbClr val="1C3354"/>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1C3354"/>
                </a:solidFill>
                <a:latin typeface="Arial" pitchFamily="34" charset="0"/>
                <a:ea typeface="Arial" pitchFamily="34" charset="-122"/>
                <a:cs typeface="Arial" pitchFamily="34" charset="-120"/>
              </a:rPr>
              <a:t>Можно сопоставить место, настроение и уровень активности. Тогда легче ответить, почему один ученик любит спокойные дела, а другой предпочитает подвижные игры и прогулки.
</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E6E9E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80975" y="787692"/>
            <a:ext cx="4663800" cy="3568117"/>
          </a:xfrm>
          <a:prstGeom prst="rect">
            <a:avLst/>
          </a:prstGeom>
        </p:spPr>
      </p:pic>
      <p:sp>
        <p:nvSpPr>
          <p:cNvPr id="4" name="Text 0"/>
          <p:cNvSpPr txBox="1"/>
          <p:nvPr/>
        </p:nvSpPr>
        <p:spPr>
          <a:xfrm>
            <a:off x="104375" y="4866200"/>
            <a:ext cx="547800" cy="623400"/>
          </a:xfrm>
          <a:prstGeom prst="rect">
            <a:avLst/>
          </a:prstGeom>
          <a:noFill/>
          <a:ln/>
        </p:spPr>
        <p:txBody>
          <a:bodyPr wrap="square" lIns="0" tIns="0" rIns="0" bIns="0" rtlCol="0" anchor="t"/>
          <a:lstStyle/>
          <a:p>
            <a:pPr algn="ctr" indent="0" marL="0">
              <a:lnSpc>
                <a:spcPct val="100000"/>
              </a:lnSpc>
              <a:buNone/>
            </a:pPr>
            <a:r>
              <a:rPr lang="en-US" sz="1200" b="1" dirty="0">
                <a:solidFill>
                  <a:srgbClr val="427697"/>
                </a:solidFill>
                <a:latin typeface="Arial" pitchFamily="34" charset="0"/>
                <a:ea typeface="Arial" pitchFamily="34" charset="-122"/>
                <a:cs typeface="Arial" pitchFamily="34" charset="-120"/>
              </a:rPr>
              <a:t>5</a:t>
            </a:r>
            <a:endParaRPr lang="en-US" sz="1200" dirty="0"/>
          </a:p>
        </p:txBody>
      </p:sp>
      <p:sp>
        <p:nvSpPr>
          <p:cNvPr id="5" name="Text 1"/>
          <p:cNvSpPr txBox="1"/>
          <p:nvPr/>
        </p:nvSpPr>
        <p:spPr>
          <a:xfrm>
            <a:off x="4280975" y="4578300"/>
            <a:ext cx="4663800" cy="153900"/>
          </a:xfrm>
          <a:prstGeom prst="rect">
            <a:avLst/>
          </a:prstGeom>
          <a:noFill/>
          <a:ln/>
        </p:spPr>
        <p:txBody>
          <a:bodyPr wrap="square" lIns="0" tIns="0" rIns="0" bIns="0" rtlCol="0" anchor="t"/>
          <a:lstStyle/>
          <a:p>
            <a:pPr algn="r" indent="0" marL="0">
              <a:lnSpc>
                <a:spcPct val="150041"/>
              </a:lnSpc>
              <a:buNone/>
            </a:pPr>
            <a:r>
              <a:rPr lang="en-US" sz="808" dirty="0">
                <a:solidFill>
                  <a:srgbClr val="2A3E5C"/>
                </a:solidFill>
                <a:latin typeface="Arial" pitchFamily="34" charset="0"/>
                <a:ea typeface="Arial" pitchFamily="34" charset="-122"/>
                <a:cs typeface="Arial" pitchFamily="34" charset="-120"/>
              </a:rPr>
              <a:t>Обобщённый пример для учебной презентации; данные не являются официальной статистикой.
</a:t>
            </a:r>
            <a:endParaRPr lang="en-US" sz="808" dirty="0"/>
          </a:p>
        </p:txBody>
      </p:sp>
      <p:sp>
        <p:nvSpPr>
          <p:cNvPr id="6" name="Text 2"/>
          <p:cNvSpPr txBox="1"/>
          <p:nvPr/>
        </p:nvSpPr>
        <p:spPr>
          <a:xfrm>
            <a:off x="248300" y="786300"/>
            <a:ext cx="3758100" cy="3869700"/>
          </a:xfrm>
          <a:prstGeom prst="rect">
            <a:avLst/>
          </a:prstGeom>
          <a:noFill/>
          <a:ln/>
        </p:spPr>
        <p:txBody>
          <a:bodyPr wrap="square" lIns="0" tIns="0" rIns="0" bIns="0" rtlCol="0" anchor="ctr"/>
          <a:lstStyle/>
          <a:p>
            <a:pPr algn="l" indent="0" marL="0">
              <a:lnSpc>
                <a:spcPct val="100000"/>
              </a:lnSpc>
              <a:buNone/>
            </a:pPr>
            <a:r>
              <a:rPr lang="en-US" sz="2000" b="1" dirty="0">
                <a:solidFill>
                  <a:srgbClr val="1C3354"/>
                </a:solidFill>
                <a:latin typeface="Arial" pitchFamily="34" charset="0"/>
                <a:ea typeface="Arial" pitchFamily="34" charset="-122"/>
                <a:cs typeface="Arial" pitchFamily="34" charset="-120"/>
              </a:rPr>
              <a:t>Самые популярные занятия в свободное время
</a:t>
            </a:r>
            <a:pPr algn="l" indent="0" marL="0">
              <a:lnSpc>
                <a:spcPct val="100000"/>
              </a:lnSpc>
              <a:buNone/>
            </a:pPr>
            <a:r>
              <a:rPr lang="en-US" sz="2400" b="1" dirty="0">
                <a:solidFill>
                  <a:srgbClr val="1C3354"/>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1C3354"/>
                </a:solidFill>
                <a:latin typeface="Arial" pitchFamily="34" charset="0"/>
                <a:ea typeface="Arial" pitchFamily="34" charset="-122"/>
                <a:cs typeface="Arial" pitchFamily="34" charset="-120"/>
              </a:rPr>
              <a:t>Диаграмма показывает, что у школьников досуг обычно очень разнообразный и не сводится к одному виду отдыха.
</a:t>
            </a:r>
            <a:pPr algn="l" indent="0" marL="0">
              <a:lnSpc>
                <a:spcPct val="100000"/>
              </a:lnSpc>
              <a:buNone/>
            </a:pPr>
            <a:r>
              <a:rPr lang="en-US" sz="1800" dirty="0">
                <a:solidFill>
                  <a:srgbClr val="1C3354"/>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1C3354"/>
                </a:solidFill>
                <a:latin typeface="Arial" pitchFamily="34" charset="0"/>
                <a:ea typeface="Arial" pitchFamily="34" charset="-122"/>
                <a:cs typeface="Arial" pitchFamily="34" charset="-120"/>
              </a:rPr>
              <a:t>Больше всего времени уходит на игры и гаджеты, но спорт, чтение и общение тоже занимают важное место.
</a:t>
            </a:r>
            <a:endParaRPr lang="en-US" sz="2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E6E9E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05544" y="1320767"/>
            <a:ext cx="336787" cy="384900"/>
          </a:xfrm>
          <a:prstGeom prst="rect">
            <a:avLst/>
          </a:prstGeom>
        </p:spPr>
      </p:pic>
      <p:pic>
        <p:nvPicPr>
          <p:cNvPr id="4" name="Image 2" descr="preencoded.png">    </p:cNvPr>
          <p:cNvPicPr>
            <a:picLocks noChangeAspect="1"/>
          </p:cNvPicPr>
          <p:nvPr/>
        </p:nvPicPr>
        <p:blipFill>
          <a:blip r:embed="rId3"/>
          <a:stretch>
            <a:fillRect/>
          </a:stretch>
        </p:blipFill>
        <p:spPr>
          <a:xfrm>
            <a:off x="2019762" y="1324817"/>
            <a:ext cx="376800" cy="376800"/>
          </a:xfrm>
          <a:prstGeom prst="rect">
            <a:avLst/>
          </a:prstGeom>
        </p:spPr>
      </p:pic>
      <p:pic>
        <p:nvPicPr>
          <p:cNvPr id="5" name="Image 3" descr="preencoded.png">    </p:cNvPr>
          <p:cNvPicPr>
            <a:picLocks noChangeAspect="1"/>
          </p:cNvPicPr>
          <p:nvPr/>
        </p:nvPicPr>
        <p:blipFill>
          <a:blip r:embed="rId4"/>
          <a:stretch>
            <a:fillRect/>
          </a:stretch>
        </p:blipFill>
        <p:spPr>
          <a:xfrm>
            <a:off x="3753988" y="1324817"/>
            <a:ext cx="376800" cy="376800"/>
          </a:xfrm>
          <a:prstGeom prst="rect">
            <a:avLst/>
          </a:prstGeom>
        </p:spPr>
      </p:pic>
      <p:pic>
        <p:nvPicPr>
          <p:cNvPr id="6" name="Image 4" descr="preencoded.png">    </p:cNvPr>
          <p:cNvPicPr>
            <a:picLocks noChangeAspect="1"/>
          </p:cNvPicPr>
          <p:nvPr/>
        </p:nvPicPr>
        <p:blipFill>
          <a:blip r:embed="rId5"/>
          <a:stretch>
            <a:fillRect/>
          </a:stretch>
        </p:blipFill>
        <p:spPr>
          <a:xfrm>
            <a:off x="5488213" y="1362497"/>
            <a:ext cx="376800" cy="301440"/>
          </a:xfrm>
          <a:prstGeom prst="rect">
            <a:avLst/>
          </a:prstGeom>
        </p:spPr>
      </p:pic>
      <p:pic>
        <p:nvPicPr>
          <p:cNvPr id="7" name="Image 5" descr="preencoded.png">    </p:cNvPr>
          <p:cNvPicPr>
            <a:picLocks noChangeAspect="1"/>
          </p:cNvPicPr>
          <p:nvPr/>
        </p:nvPicPr>
        <p:blipFill>
          <a:blip r:embed="rId6"/>
          <a:stretch>
            <a:fillRect/>
          </a:stretch>
        </p:blipFill>
        <p:spPr>
          <a:xfrm>
            <a:off x="7222437" y="1345750"/>
            <a:ext cx="376800" cy="334933"/>
          </a:xfrm>
          <a:prstGeom prst="rect">
            <a:avLst/>
          </a:prstGeom>
        </p:spPr>
      </p:pic>
      <p:sp>
        <p:nvSpPr>
          <p:cNvPr id="8" name="Text 0"/>
          <p:cNvSpPr txBox="1"/>
          <p:nvPr/>
        </p:nvSpPr>
        <p:spPr>
          <a:xfrm>
            <a:off x="723750" y="510900"/>
            <a:ext cx="7696500" cy="384900"/>
          </a:xfrm>
          <a:prstGeom prst="rect">
            <a:avLst/>
          </a:prstGeom>
          <a:noFill/>
          <a:ln/>
        </p:spPr>
        <p:txBody>
          <a:bodyPr wrap="square" lIns="0" tIns="0" rIns="0" bIns="0" rtlCol="0" anchor="ctr"/>
          <a:lstStyle/>
          <a:p>
            <a:pPr algn="ctr" indent="0" marL="0">
              <a:lnSpc>
                <a:spcPct val="120000"/>
              </a:lnSpc>
              <a:buNone/>
            </a:pPr>
            <a:r>
              <a:rPr lang="en-US" sz="2500" b="1" dirty="0">
                <a:solidFill>
                  <a:srgbClr val="1C3354"/>
                </a:solidFill>
                <a:latin typeface="Arial" pitchFamily="34" charset="0"/>
                <a:ea typeface="Arial" pitchFamily="34" charset="-122"/>
                <a:cs typeface="Arial" pitchFamily="34" charset="-120"/>
              </a:rPr>
              <a:t>Фразы для рассказа о своём распорядке
</a:t>
            </a:r>
            <a:endParaRPr lang="en-US" sz="2500" dirty="0"/>
          </a:p>
        </p:txBody>
      </p:sp>
      <p:sp>
        <p:nvSpPr>
          <p:cNvPr id="9" name="Text 1"/>
          <p:cNvSpPr txBox="1"/>
          <p:nvPr/>
        </p:nvSpPr>
        <p:spPr>
          <a:xfrm>
            <a:off x="104375" y="4866200"/>
            <a:ext cx="547800" cy="623400"/>
          </a:xfrm>
          <a:prstGeom prst="rect">
            <a:avLst/>
          </a:prstGeom>
          <a:noFill/>
          <a:ln/>
        </p:spPr>
        <p:txBody>
          <a:bodyPr wrap="square" lIns="0" tIns="0" rIns="0" bIns="0" rtlCol="0" anchor="t"/>
          <a:lstStyle/>
          <a:p>
            <a:pPr algn="ctr" indent="0" marL="0">
              <a:lnSpc>
                <a:spcPct val="100000"/>
              </a:lnSpc>
              <a:buNone/>
            </a:pPr>
            <a:r>
              <a:rPr lang="en-US" sz="1200" b="1" dirty="0">
                <a:solidFill>
                  <a:srgbClr val="427697"/>
                </a:solidFill>
                <a:latin typeface="Arial" pitchFamily="34" charset="0"/>
                <a:ea typeface="Arial" pitchFamily="34" charset="-122"/>
                <a:cs typeface="Arial" pitchFamily="34" charset="-120"/>
              </a:rPr>
              <a:t>6</a:t>
            </a:r>
            <a:endParaRPr lang="en-US" sz="1200" dirty="0"/>
          </a:p>
        </p:txBody>
      </p:sp>
      <p:sp>
        <p:nvSpPr>
          <p:cNvPr id="10" name="Text 2"/>
          <p:cNvSpPr txBox="1"/>
          <p:nvPr/>
        </p:nvSpPr>
        <p:spPr>
          <a:xfrm>
            <a:off x="290763" y="1865087"/>
            <a:ext cx="1630800" cy="558300"/>
          </a:xfrm>
          <a:prstGeom prst="rect">
            <a:avLst/>
          </a:prstGeom>
          <a:noFill/>
          <a:ln/>
        </p:spPr>
        <p:txBody>
          <a:bodyPr wrap="square" lIns="0" tIns="0" rIns="0" bIns="0" rtlCol="0" anchor="ctr"/>
          <a:lstStyle/>
          <a:p>
            <a:pPr algn="l" indent="0" marL="0">
              <a:lnSpc>
                <a:spcPct val="90000"/>
              </a:lnSpc>
              <a:buNone/>
            </a:pPr>
            <a:r>
              <a:rPr lang="en-US" sz="1600" dirty="0">
                <a:solidFill>
                  <a:srgbClr val="D26A71"/>
                </a:solidFill>
                <a:latin typeface="Arial" pitchFamily="34" charset="0"/>
                <a:ea typeface="Arial" pitchFamily="34" charset="-122"/>
                <a:cs typeface="Arial" pitchFamily="34" charset="-120"/>
              </a:rPr>
              <a:t>Чтение
</a:t>
            </a:r>
            <a:endParaRPr lang="en-US" sz="1600" dirty="0"/>
          </a:p>
        </p:txBody>
      </p:sp>
      <p:sp>
        <p:nvSpPr>
          <p:cNvPr id="11" name="Text 3"/>
          <p:cNvSpPr txBox="1"/>
          <p:nvPr/>
        </p:nvSpPr>
        <p:spPr>
          <a:xfrm>
            <a:off x="290763" y="2612438"/>
            <a:ext cx="1630800" cy="1828800"/>
          </a:xfrm>
          <a:prstGeom prst="rect">
            <a:avLst/>
          </a:prstGeom>
          <a:noFill/>
          <a:ln/>
        </p:spPr>
        <p:txBody>
          <a:bodyPr wrap="square" lIns="0" tIns="0" rIns="0" bIns="0" rtlCol="0" anchor="t"/>
          <a:lstStyle/>
          <a:p>
            <a:pPr algn="l" indent="0" marL="0">
              <a:lnSpc>
                <a:spcPct val="110046"/>
              </a:lnSpc>
              <a:buNone/>
            </a:pPr>
            <a:r>
              <a:rPr lang="en-US" sz="1200" dirty="0">
                <a:solidFill>
                  <a:srgbClr val="1C3354"/>
                </a:solidFill>
                <a:latin typeface="Arial" pitchFamily="34" charset="0"/>
                <a:ea typeface="Arial" pitchFamily="34" charset="-122"/>
                <a:cs typeface="Arial" pitchFamily="34" charset="-120"/>
              </a:rPr>
              <a:t>I read books after school. Такая фраза подходит, когда нужно сказать о спокойном занятии дома. Можно добавить место или время, чтобы ответ звучал точнее и естественнее.
</a:t>
            </a:r>
            <a:endParaRPr lang="en-US" sz="1200" dirty="0"/>
          </a:p>
        </p:txBody>
      </p:sp>
      <p:sp>
        <p:nvSpPr>
          <p:cNvPr id="12" name="Text 4"/>
          <p:cNvSpPr txBox="1"/>
          <p:nvPr/>
        </p:nvSpPr>
        <p:spPr>
          <a:xfrm>
            <a:off x="2024988" y="1865087"/>
            <a:ext cx="1630800" cy="558300"/>
          </a:xfrm>
          <a:prstGeom prst="rect">
            <a:avLst/>
          </a:prstGeom>
          <a:noFill/>
          <a:ln/>
        </p:spPr>
        <p:txBody>
          <a:bodyPr wrap="square" lIns="0" tIns="0" rIns="0" bIns="0" rtlCol="0" anchor="ctr"/>
          <a:lstStyle/>
          <a:p>
            <a:pPr algn="l" indent="0" marL="0">
              <a:lnSpc>
                <a:spcPct val="90000"/>
              </a:lnSpc>
              <a:buNone/>
            </a:pPr>
            <a:r>
              <a:rPr lang="en-US" sz="1600" dirty="0">
                <a:solidFill>
                  <a:srgbClr val="D26A71"/>
                </a:solidFill>
                <a:latin typeface="Arial" pitchFamily="34" charset="0"/>
                <a:ea typeface="Arial" pitchFamily="34" charset="-122"/>
                <a:cs typeface="Arial" pitchFamily="34" charset="-120"/>
              </a:rPr>
              <a:t>Спорт
</a:t>
            </a:r>
            <a:endParaRPr lang="en-US" sz="1600" dirty="0"/>
          </a:p>
        </p:txBody>
      </p:sp>
      <p:sp>
        <p:nvSpPr>
          <p:cNvPr id="13" name="Text 5"/>
          <p:cNvSpPr txBox="1"/>
          <p:nvPr/>
        </p:nvSpPr>
        <p:spPr>
          <a:xfrm>
            <a:off x="2024988" y="2612438"/>
            <a:ext cx="1630800" cy="1828800"/>
          </a:xfrm>
          <a:prstGeom prst="rect">
            <a:avLst/>
          </a:prstGeom>
          <a:noFill/>
          <a:ln/>
        </p:spPr>
        <p:txBody>
          <a:bodyPr wrap="square" lIns="0" tIns="0" rIns="0" bIns="0" rtlCol="0" anchor="t"/>
          <a:lstStyle/>
          <a:p>
            <a:pPr algn="l" indent="0" marL="0">
              <a:lnSpc>
                <a:spcPct val="110046"/>
              </a:lnSpc>
              <a:buNone/>
            </a:pPr>
            <a:r>
              <a:rPr lang="en-US" sz="1200" dirty="0">
                <a:solidFill>
                  <a:srgbClr val="1C3354"/>
                </a:solidFill>
                <a:latin typeface="Arial" pitchFamily="34" charset="0"/>
                <a:ea typeface="Arial" pitchFamily="34" charset="-122"/>
                <a:cs typeface="Arial" pitchFamily="34" charset="-120"/>
              </a:rPr>
              <a:t>I play football on Saturdays. Это простой пример для рассказа о любимой активности на улице. Он показывает, как говорить о регулярном занятии в Present Simple.
</a:t>
            </a:r>
            <a:endParaRPr lang="en-US" sz="1200" dirty="0"/>
          </a:p>
        </p:txBody>
      </p:sp>
      <p:sp>
        <p:nvSpPr>
          <p:cNvPr id="14" name="Text 6"/>
          <p:cNvSpPr txBox="1"/>
          <p:nvPr/>
        </p:nvSpPr>
        <p:spPr>
          <a:xfrm>
            <a:off x="3759213" y="1865087"/>
            <a:ext cx="1630800" cy="558300"/>
          </a:xfrm>
          <a:prstGeom prst="rect">
            <a:avLst/>
          </a:prstGeom>
          <a:noFill/>
          <a:ln/>
        </p:spPr>
        <p:txBody>
          <a:bodyPr wrap="square" lIns="0" tIns="0" rIns="0" bIns="0" rtlCol="0" anchor="ctr"/>
          <a:lstStyle/>
          <a:p>
            <a:pPr algn="l" indent="0" marL="0">
              <a:lnSpc>
                <a:spcPct val="90000"/>
              </a:lnSpc>
              <a:buNone/>
            </a:pPr>
            <a:r>
              <a:rPr lang="en-US" sz="1600" dirty="0">
                <a:solidFill>
                  <a:srgbClr val="D26A71"/>
                </a:solidFill>
                <a:latin typeface="Arial" pitchFamily="34" charset="0"/>
                <a:ea typeface="Arial" pitchFamily="34" charset="-122"/>
                <a:cs typeface="Arial" pitchFamily="34" charset="-120"/>
              </a:rPr>
              <a:t>Музыка
</a:t>
            </a:r>
            <a:endParaRPr lang="en-US" sz="1600" dirty="0"/>
          </a:p>
        </p:txBody>
      </p:sp>
      <p:sp>
        <p:nvSpPr>
          <p:cNvPr id="15" name="Text 7"/>
          <p:cNvSpPr txBox="1"/>
          <p:nvPr/>
        </p:nvSpPr>
        <p:spPr>
          <a:xfrm>
            <a:off x="3759213" y="2612438"/>
            <a:ext cx="1630800" cy="1828800"/>
          </a:xfrm>
          <a:prstGeom prst="rect">
            <a:avLst/>
          </a:prstGeom>
          <a:noFill/>
          <a:ln/>
        </p:spPr>
        <p:txBody>
          <a:bodyPr wrap="square" lIns="0" tIns="0" rIns="0" bIns="0" rtlCol="0" anchor="t"/>
          <a:lstStyle/>
          <a:p>
            <a:pPr algn="l" indent="0" marL="0">
              <a:lnSpc>
                <a:spcPct val="110046"/>
              </a:lnSpc>
              <a:buNone/>
            </a:pPr>
            <a:r>
              <a:rPr lang="en-US" sz="1200" dirty="0">
                <a:solidFill>
                  <a:srgbClr val="1C3354"/>
                </a:solidFill>
                <a:latin typeface="Arial" pitchFamily="34" charset="0"/>
                <a:ea typeface="Arial" pitchFamily="34" charset="-122"/>
                <a:cs typeface="Arial" pitchFamily="34" charset="-120"/>
              </a:rPr>
              <a:t>I listen to music in the evening. Такое предложение помогает описать отдых после уроков. Его легко заменить на другое хобби, сохранив ту же модель.
</a:t>
            </a:r>
            <a:endParaRPr lang="en-US" sz="1200" dirty="0"/>
          </a:p>
        </p:txBody>
      </p:sp>
      <p:sp>
        <p:nvSpPr>
          <p:cNvPr id="16" name="Text 8"/>
          <p:cNvSpPr txBox="1"/>
          <p:nvPr/>
        </p:nvSpPr>
        <p:spPr>
          <a:xfrm>
            <a:off x="5493438" y="1865087"/>
            <a:ext cx="1630800" cy="558300"/>
          </a:xfrm>
          <a:prstGeom prst="rect">
            <a:avLst/>
          </a:prstGeom>
          <a:noFill/>
          <a:ln/>
        </p:spPr>
        <p:txBody>
          <a:bodyPr wrap="square" lIns="0" tIns="0" rIns="0" bIns="0" rtlCol="0" anchor="ctr"/>
          <a:lstStyle/>
          <a:p>
            <a:pPr algn="l" indent="0" marL="0">
              <a:lnSpc>
                <a:spcPct val="90000"/>
              </a:lnSpc>
              <a:buNone/>
            </a:pPr>
            <a:r>
              <a:rPr lang="en-US" sz="1600" dirty="0">
                <a:solidFill>
                  <a:srgbClr val="D26A71"/>
                </a:solidFill>
                <a:latin typeface="Arial" pitchFamily="34" charset="0"/>
                <a:ea typeface="Arial" pitchFamily="34" charset="-122"/>
                <a:cs typeface="Arial" pitchFamily="34" charset="-120"/>
              </a:rPr>
              <a:t>Игры
</a:t>
            </a:r>
            <a:endParaRPr lang="en-US" sz="1600" dirty="0"/>
          </a:p>
        </p:txBody>
      </p:sp>
      <p:sp>
        <p:nvSpPr>
          <p:cNvPr id="17" name="Text 9"/>
          <p:cNvSpPr txBox="1"/>
          <p:nvPr/>
        </p:nvSpPr>
        <p:spPr>
          <a:xfrm>
            <a:off x="5493438" y="2612438"/>
            <a:ext cx="1630800" cy="1828800"/>
          </a:xfrm>
          <a:prstGeom prst="rect">
            <a:avLst/>
          </a:prstGeom>
          <a:noFill/>
          <a:ln/>
        </p:spPr>
        <p:txBody>
          <a:bodyPr wrap="square" lIns="0" tIns="0" rIns="0" bIns="0" rtlCol="0" anchor="t"/>
          <a:lstStyle/>
          <a:p>
            <a:pPr algn="l" indent="0" marL="0">
              <a:lnSpc>
                <a:spcPct val="110046"/>
              </a:lnSpc>
              <a:buNone/>
            </a:pPr>
            <a:r>
              <a:rPr lang="en-US" sz="1200" dirty="0">
                <a:solidFill>
                  <a:srgbClr val="1C3354"/>
                </a:solidFill>
                <a:latin typeface="Arial" pitchFamily="34" charset="0"/>
                <a:ea typeface="Arial" pitchFamily="34" charset="-122"/>
                <a:cs typeface="Arial" pitchFamily="34" charset="-120"/>
              </a:rPr>
              <a:t>I sometimes play computer games with my friends. В этой фразе удобно использовать наречие частоты, чтобы показать, как часто ты играешь и с кем проводишь время.
</a:t>
            </a:r>
            <a:endParaRPr lang="en-US" sz="1200" dirty="0"/>
          </a:p>
        </p:txBody>
      </p:sp>
      <p:sp>
        <p:nvSpPr>
          <p:cNvPr id="18" name="Text 10"/>
          <p:cNvSpPr txBox="1"/>
          <p:nvPr/>
        </p:nvSpPr>
        <p:spPr>
          <a:xfrm>
            <a:off x="7227663" y="1865087"/>
            <a:ext cx="1630800" cy="558300"/>
          </a:xfrm>
          <a:prstGeom prst="rect">
            <a:avLst/>
          </a:prstGeom>
          <a:noFill/>
          <a:ln/>
        </p:spPr>
        <p:txBody>
          <a:bodyPr wrap="square" lIns="0" tIns="0" rIns="0" bIns="0" rtlCol="0" anchor="ctr"/>
          <a:lstStyle/>
          <a:p>
            <a:pPr algn="l" indent="0" marL="0">
              <a:lnSpc>
                <a:spcPct val="90000"/>
              </a:lnSpc>
              <a:buNone/>
            </a:pPr>
            <a:r>
              <a:rPr lang="en-US" sz="1600" dirty="0">
                <a:solidFill>
                  <a:srgbClr val="D26A71"/>
                </a:solidFill>
                <a:latin typeface="Arial" pitchFamily="34" charset="0"/>
                <a:ea typeface="Arial" pitchFamily="34" charset="-122"/>
                <a:cs typeface="Arial" pitchFamily="34" charset="-120"/>
              </a:rPr>
              <a:t>Помощь дома
</a:t>
            </a:r>
            <a:endParaRPr lang="en-US" sz="1600" dirty="0"/>
          </a:p>
        </p:txBody>
      </p:sp>
      <p:sp>
        <p:nvSpPr>
          <p:cNvPr id="19" name="Text 11"/>
          <p:cNvSpPr txBox="1"/>
          <p:nvPr/>
        </p:nvSpPr>
        <p:spPr>
          <a:xfrm>
            <a:off x="7227663" y="2612438"/>
            <a:ext cx="1630800" cy="1828800"/>
          </a:xfrm>
          <a:prstGeom prst="rect">
            <a:avLst/>
          </a:prstGeom>
          <a:noFill/>
          <a:ln/>
        </p:spPr>
        <p:txBody>
          <a:bodyPr wrap="square" lIns="0" tIns="0" rIns="0" bIns="0" rtlCol="0" anchor="t"/>
          <a:lstStyle/>
          <a:p>
            <a:pPr algn="l" indent="0" marL="0">
              <a:lnSpc>
                <a:spcPct val="110046"/>
              </a:lnSpc>
              <a:buNone/>
            </a:pPr>
            <a:r>
              <a:rPr lang="en-US" sz="1200" dirty="0">
                <a:solidFill>
                  <a:srgbClr val="1C3354"/>
                </a:solidFill>
                <a:latin typeface="Arial" pitchFamily="34" charset="0"/>
                <a:ea typeface="Arial" pitchFamily="34" charset="-122"/>
                <a:cs typeface="Arial" pitchFamily="34" charset="-120"/>
              </a:rPr>
              <a:t>I help my mother at home. Такое короткое предложение показывает не только хобби, но и ответственность. Его можно использовать, когда рассказываешь о полезных делах в семье.
</a:t>
            </a:r>
            <a:endParaRPr lang="en-US"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E6E9E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94934" y="1412700"/>
            <a:ext cx="8510981" cy="3360600"/>
          </a:xfrm>
          <a:prstGeom prst="rect">
            <a:avLst/>
          </a:prstGeom>
        </p:spPr>
      </p:pic>
      <p:sp>
        <p:nvSpPr>
          <p:cNvPr id="4" name="Text 0"/>
          <p:cNvSpPr txBox="1"/>
          <p:nvPr/>
        </p:nvSpPr>
        <p:spPr>
          <a:xfrm>
            <a:off x="104375" y="4866200"/>
            <a:ext cx="547800" cy="623400"/>
          </a:xfrm>
          <a:prstGeom prst="rect">
            <a:avLst/>
          </a:prstGeom>
          <a:noFill/>
          <a:ln/>
        </p:spPr>
        <p:txBody>
          <a:bodyPr wrap="square" lIns="0" tIns="0" rIns="0" bIns="0" rtlCol="0" anchor="t"/>
          <a:lstStyle/>
          <a:p>
            <a:pPr algn="ctr" indent="0" marL="0">
              <a:lnSpc>
                <a:spcPct val="100000"/>
              </a:lnSpc>
              <a:buNone/>
            </a:pPr>
            <a:r>
              <a:rPr lang="en-US" sz="1200" b="1" dirty="0">
                <a:solidFill>
                  <a:srgbClr val="427697"/>
                </a:solidFill>
                <a:latin typeface="Arial" pitchFamily="34" charset="0"/>
                <a:ea typeface="Arial" pitchFamily="34" charset="-122"/>
                <a:cs typeface="Arial" pitchFamily="34" charset="-120"/>
              </a:rPr>
              <a:t>7</a:t>
            </a:r>
            <a:endParaRPr lang="en-US" sz="1200" dirty="0"/>
          </a:p>
        </p:txBody>
      </p:sp>
      <p:sp>
        <p:nvSpPr>
          <p:cNvPr id="5" name="Text 1"/>
          <p:cNvSpPr txBox="1"/>
          <p:nvPr/>
        </p:nvSpPr>
        <p:spPr>
          <a:xfrm>
            <a:off x="292825" y="401025"/>
            <a:ext cx="8515200" cy="815400"/>
          </a:xfrm>
          <a:prstGeom prst="rect">
            <a:avLst/>
          </a:prstGeom>
          <a:noFill/>
          <a:ln/>
        </p:spPr>
        <p:txBody>
          <a:bodyPr wrap="square" lIns="0" tIns="0" rIns="0" bIns="0" rtlCol="0" anchor="t"/>
          <a:lstStyle/>
          <a:p>
            <a:pPr algn="l" indent="0" marL="0">
              <a:lnSpc>
                <a:spcPct val="100000"/>
              </a:lnSpc>
              <a:buNone/>
            </a:pPr>
            <a:r>
              <a:rPr lang="en-US" sz="2000" b="1" dirty="0">
                <a:solidFill>
                  <a:srgbClr val="1C3354"/>
                </a:solidFill>
                <a:latin typeface="Arial" pitchFamily="34" charset="0"/>
                <a:ea typeface="Arial" pitchFamily="34" charset="-122"/>
                <a:cs typeface="Arial" pitchFamily="34" charset="-120"/>
              </a:rPr>
              <a:t>Как выбрать занятие в свободное время
</a:t>
            </a:r>
            <a:pPr algn="l" indent="0" marL="0">
              <a:lnSpc>
                <a:spcPct val="100000"/>
              </a:lnSpc>
              <a:buNone/>
            </a:pPr>
            <a:r>
              <a:rPr lang="en-US" sz="1200" b="1" dirty="0">
                <a:solidFill>
                  <a:srgbClr val="1C3354"/>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1C3354"/>
                </a:solidFill>
                <a:latin typeface="Arial" pitchFamily="34" charset="0"/>
                <a:ea typeface="Arial" pitchFamily="34" charset="-122"/>
                <a:cs typeface="Arial" pitchFamily="34" charset="-120"/>
              </a:rPr>
              <a:t>Схема показывает, как связать выбор хобби с домашними делами, настроением и местом.
</a:t>
            </a:r>
            <a:endParaRPr lang="en-US" sz="2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292911" y="1204957"/>
            <a:ext cx="3993300" cy="1520886"/>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857037" y="1204957"/>
            <a:ext cx="3993300" cy="1520886"/>
          </a:xfrm>
          <a:prstGeom prst="rect">
            <a:avLst/>
          </a:prstGeom>
        </p:spPr>
      </p:pic>
      <p:sp>
        <p:nvSpPr>
          <p:cNvPr id="7" name="Text 0"/>
          <p:cNvSpPr txBox="1"/>
          <p:nvPr/>
        </p:nvSpPr>
        <p:spPr>
          <a:xfrm>
            <a:off x="292825" y="212825"/>
            <a:ext cx="8557500" cy="850800"/>
          </a:xfrm>
          <a:prstGeom prst="rect">
            <a:avLst/>
          </a:prstGeom>
          <a:noFill/>
          <a:ln/>
        </p:spPr>
        <p:txBody>
          <a:bodyPr wrap="square" lIns="0" tIns="0" rIns="0" bIns="0" rtlCol="0" anchor="ctr"/>
          <a:lstStyle/>
          <a:p>
            <a:pPr algn="l" indent="0" marL="0">
              <a:lnSpc>
                <a:spcPct val="100000"/>
              </a:lnSpc>
              <a:buNone/>
            </a:pPr>
            <a:r>
              <a:rPr lang="en-US" sz="3000" b="1" dirty="0">
                <a:solidFill>
                  <a:srgbClr val="1C3354"/>
                </a:solidFill>
                <a:latin typeface="Arial" pitchFamily="34" charset="0"/>
                <a:ea typeface="Arial" pitchFamily="34" charset="-122"/>
                <a:cs typeface="Arial" pitchFamily="34" charset="-120"/>
              </a:rPr>
              <a:t>Игры, музыка и цифровые занятия
</a:t>
            </a:r>
            <a:endParaRPr lang="en-US" sz="3000" dirty="0"/>
          </a:p>
        </p:txBody>
      </p:sp>
      <p:sp>
        <p:nvSpPr>
          <p:cNvPr id="8" name="Text 1"/>
          <p:cNvSpPr txBox="1"/>
          <p:nvPr/>
        </p:nvSpPr>
        <p:spPr>
          <a:xfrm>
            <a:off x="104375" y="4866200"/>
            <a:ext cx="551700" cy="277200"/>
          </a:xfrm>
          <a:prstGeom prst="rect">
            <a:avLst/>
          </a:prstGeom>
          <a:noFill/>
          <a:ln/>
        </p:spPr>
        <p:txBody>
          <a:bodyPr wrap="square" lIns="0" tIns="0" rIns="0" bIns="0" rtlCol="0" anchor="t"/>
          <a:lstStyle/>
          <a:p>
            <a:pPr algn="ctr" indent="0" marL="0">
              <a:lnSpc>
                <a:spcPct val="100000"/>
              </a:lnSpc>
              <a:buNone/>
            </a:pPr>
            <a:r>
              <a:rPr lang="en-US" sz="1200" b="1" dirty="0">
                <a:solidFill>
                  <a:srgbClr val="427697"/>
                </a:solidFill>
                <a:latin typeface="Arial" pitchFamily="34" charset="0"/>
                <a:ea typeface="Arial" pitchFamily="34" charset="-122"/>
                <a:cs typeface="Arial" pitchFamily="34" charset="-120"/>
              </a:rPr>
              <a:t>8</a:t>
            </a:r>
            <a:endParaRPr lang="en-US" sz="1200" dirty="0"/>
          </a:p>
        </p:txBody>
      </p:sp>
      <p:sp>
        <p:nvSpPr>
          <p:cNvPr id="9" name="Text 2"/>
          <p:cNvSpPr txBox="1"/>
          <p:nvPr/>
        </p:nvSpPr>
        <p:spPr>
          <a:xfrm>
            <a:off x="610575" y="3504175"/>
            <a:ext cx="3357900" cy="649200"/>
          </a:xfrm>
          <a:prstGeom prst="rect">
            <a:avLst/>
          </a:prstGeom>
          <a:noFill/>
          <a:ln/>
        </p:spPr>
        <p:txBody>
          <a:bodyPr wrap="square" lIns="0" tIns="0" rIns="0" bIns="0" rtlCol="0" anchor="t"/>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После школы многим хочется включить телефон или планшет и немного отдохнуть. Ребята играют в компьютерные игры, смотрят видео или общаются с друзьями. Важно помнить о balance: экранное время должно оставаться разумным.
</a:t>
            </a:r>
            <a:endParaRPr lang="en-US" sz="1000" dirty="0"/>
          </a:p>
        </p:txBody>
      </p:sp>
      <p:sp>
        <p:nvSpPr>
          <p:cNvPr id="10" name="Text 3"/>
          <p:cNvSpPr txBox="1"/>
          <p:nvPr/>
        </p:nvSpPr>
        <p:spPr>
          <a:xfrm>
            <a:off x="610577" y="2964825"/>
            <a:ext cx="3357900" cy="402000"/>
          </a:xfrm>
          <a:prstGeom prst="rect">
            <a:avLst/>
          </a:prstGeom>
          <a:noFill/>
          <a:ln/>
        </p:spPr>
        <p:txBody>
          <a:bodyPr wrap="square" lIns="0" tIns="0" rIns="0" bIns="0" rtlCol="0" anchor="ctr"/>
          <a:lstStyle/>
          <a:p>
            <a:pPr algn="l" indent="0" marL="0">
              <a:lnSpc>
                <a:spcPct val="115000"/>
              </a:lnSpc>
              <a:buNone/>
            </a:pPr>
            <a:r>
              <a:rPr lang="en-US" sz="1300" b="1" dirty="0">
                <a:solidFill>
                  <a:srgbClr val="C62F39"/>
                </a:solidFill>
                <a:latin typeface="Arial" pitchFamily="34" charset="0"/>
                <a:ea typeface="Arial" pitchFamily="34" charset="-122"/>
                <a:cs typeface="Arial" pitchFamily="34" charset="-120"/>
              </a:rPr>
              <a:t>Экран после уроков
</a:t>
            </a:r>
            <a:endParaRPr lang="en-US" sz="1300" dirty="0"/>
          </a:p>
        </p:txBody>
      </p:sp>
      <p:sp>
        <p:nvSpPr>
          <p:cNvPr id="11" name="Text 4"/>
          <p:cNvSpPr txBox="1"/>
          <p:nvPr/>
        </p:nvSpPr>
        <p:spPr>
          <a:xfrm>
            <a:off x="5174674" y="3504175"/>
            <a:ext cx="3357900" cy="649200"/>
          </a:xfrm>
          <a:prstGeom prst="rect">
            <a:avLst/>
          </a:prstGeom>
          <a:noFill/>
          <a:ln/>
        </p:spPr>
        <p:txBody>
          <a:bodyPr wrap="square" lIns="0" tIns="0" rIns="0" bIns="0" rtlCol="0" anchor="t"/>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Иногда ребёнок сначала берёт книгу, а потом включает музыку или видео. Такое чередование помогает не проводить весь вечер только за экраном. Фраза I play games for 30 minutes показывает, как говорить о времени точно и просто.
</a:t>
            </a:r>
            <a:endParaRPr lang="en-US" sz="1000" dirty="0"/>
          </a:p>
        </p:txBody>
      </p:sp>
      <p:sp>
        <p:nvSpPr>
          <p:cNvPr id="12" name="Text 5"/>
          <p:cNvSpPr txBox="1"/>
          <p:nvPr/>
        </p:nvSpPr>
        <p:spPr>
          <a:xfrm>
            <a:off x="5174675" y="2964825"/>
            <a:ext cx="3357900" cy="402000"/>
          </a:xfrm>
          <a:prstGeom prst="rect">
            <a:avLst/>
          </a:prstGeom>
          <a:noFill/>
          <a:ln/>
        </p:spPr>
        <p:txBody>
          <a:bodyPr wrap="square" lIns="0" tIns="0" rIns="0" bIns="0" rtlCol="0" anchor="ctr"/>
          <a:lstStyle/>
          <a:p>
            <a:pPr algn="l" indent="0" marL="0">
              <a:lnSpc>
                <a:spcPct val="115000"/>
              </a:lnSpc>
              <a:buNone/>
            </a:pPr>
            <a:r>
              <a:rPr lang="en-US" sz="1300" b="1" dirty="0">
                <a:solidFill>
                  <a:srgbClr val="C62F39"/>
                </a:solidFill>
                <a:latin typeface="Arial" pitchFamily="34" charset="0"/>
                <a:ea typeface="Arial" pitchFamily="34" charset="-122"/>
                <a:cs typeface="Arial" pitchFamily="34" charset="-120"/>
              </a:rPr>
              <a:t>Выбор между делами
</a:t>
            </a:r>
            <a:endParaRPr lang="en-US" sz="13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E6E9E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80975" y="1560117"/>
            <a:ext cx="4663800" cy="2023266"/>
          </a:xfrm>
          <a:prstGeom prst="rect">
            <a:avLst/>
          </a:prstGeom>
        </p:spPr>
      </p:pic>
      <p:sp>
        <p:nvSpPr>
          <p:cNvPr id="4" name="Text 0"/>
          <p:cNvSpPr txBox="1"/>
          <p:nvPr/>
        </p:nvSpPr>
        <p:spPr>
          <a:xfrm>
            <a:off x="104375" y="4866200"/>
            <a:ext cx="547800" cy="623400"/>
          </a:xfrm>
          <a:prstGeom prst="rect">
            <a:avLst/>
          </a:prstGeom>
          <a:noFill/>
          <a:ln/>
        </p:spPr>
        <p:txBody>
          <a:bodyPr wrap="square" lIns="0" tIns="0" rIns="0" bIns="0" rtlCol="0" anchor="t"/>
          <a:lstStyle/>
          <a:p>
            <a:pPr algn="ctr" indent="0" marL="0">
              <a:lnSpc>
                <a:spcPct val="100000"/>
              </a:lnSpc>
              <a:buNone/>
            </a:pPr>
            <a:r>
              <a:rPr lang="en-US" sz="1200" b="1" dirty="0">
                <a:solidFill>
                  <a:srgbClr val="427697"/>
                </a:solidFill>
                <a:latin typeface="Arial" pitchFamily="34" charset="0"/>
                <a:ea typeface="Arial" pitchFamily="34" charset="-122"/>
                <a:cs typeface="Arial" pitchFamily="34" charset="-120"/>
              </a:rPr>
              <a:t>9</a:t>
            </a:r>
            <a:endParaRPr lang="en-US" sz="1200" dirty="0"/>
          </a:p>
        </p:txBody>
      </p:sp>
      <p:sp>
        <p:nvSpPr>
          <p:cNvPr id="5" name="Text 1"/>
          <p:cNvSpPr txBox="1"/>
          <p:nvPr/>
        </p:nvSpPr>
        <p:spPr>
          <a:xfrm>
            <a:off x="4280974" y="4502100"/>
            <a:ext cx="4663800" cy="153900"/>
          </a:xfrm>
          <a:prstGeom prst="rect">
            <a:avLst/>
          </a:prstGeom>
          <a:noFill/>
          <a:ln/>
        </p:spPr>
        <p:txBody>
          <a:bodyPr wrap="square" lIns="0" tIns="0" rIns="0" bIns="0" rtlCol="0" anchor="t"/>
          <a:lstStyle/>
          <a:p>
            <a:pPr algn="r" indent="0" marL="0">
              <a:lnSpc>
                <a:spcPct val="150041"/>
              </a:lnSpc>
              <a:buNone/>
            </a:pPr>
            <a:r>
              <a:rPr lang="en-US" sz="808" dirty="0">
                <a:solidFill>
                  <a:srgbClr val="2A3E5C"/>
                </a:solidFill>
                <a:latin typeface="Arial" pitchFamily="34" charset="0"/>
                <a:ea typeface="Arial" pitchFamily="34" charset="-122"/>
                <a:cs typeface="Arial" pitchFamily="34" charset="-120"/>
              </a:rPr>
              <a:t>Учебный пример на основе заданного плана урока.
</a:t>
            </a:r>
            <a:endParaRPr lang="en-US" sz="808" dirty="0"/>
          </a:p>
        </p:txBody>
      </p:sp>
      <p:sp>
        <p:nvSpPr>
          <p:cNvPr id="6" name="Text 2"/>
          <p:cNvSpPr txBox="1"/>
          <p:nvPr/>
        </p:nvSpPr>
        <p:spPr>
          <a:xfrm>
            <a:off x="248300" y="786300"/>
            <a:ext cx="3758100" cy="3869700"/>
          </a:xfrm>
          <a:prstGeom prst="rect">
            <a:avLst/>
          </a:prstGeom>
          <a:noFill/>
          <a:ln/>
        </p:spPr>
        <p:txBody>
          <a:bodyPr wrap="square" lIns="0" tIns="0" rIns="0" bIns="0" rtlCol="0" anchor="ctr"/>
          <a:lstStyle/>
          <a:p>
            <a:pPr algn="l" indent="0" marL="0">
              <a:lnSpc>
                <a:spcPct val="100000"/>
              </a:lnSpc>
              <a:buNone/>
            </a:pPr>
            <a:r>
              <a:rPr lang="en-US" sz="2000" b="1" dirty="0">
                <a:solidFill>
                  <a:srgbClr val="1C3354"/>
                </a:solidFill>
                <a:latin typeface="Arial" pitchFamily="34" charset="0"/>
                <a:ea typeface="Arial" pitchFamily="34" charset="-122"/>
                <a:cs typeface="Arial" pitchFamily="34" charset="-120"/>
              </a:rPr>
              <a:t>Сравнение популярных хобби и слов по теме
</a:t>
            </a:r>
            <a:pPr algn="l" indent="0" marL="0">
              <a:lnSpc>
                <a:spcPct val="100000"/>
              </a:lnSpc>
              <a:buNone/>
            </a:pPr>
            <a:r>
              <a:rPr lang="en-US" sz="2400" b="1" dirty="0">
                <a:solidFill>
                  <a:srgbClr val="1C3354"/>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1C3354"/>
                </a:solidFill>
                <a:latin typeface="Arial" pitchFamily="34" charset="0"/>
                <a:ea typeface="Arial" pitchFamily="34" charset="-122"/>
                <a:cs typeface="Arial" pitchFamily="34" charset="-120"/>
              </a:rPr>
              <a:t>У каждого занятия есть своё место, нужные предметы и короткая фраза для ответа.
</a:t>
            </a:r>
            <a:pPr algn="l" indent="0" marL="0">
              <a:lnSpc>
                <a:spcPct val="100000"/>
              </a:lnSpc>
              <a:buNone/>
            </a:pPr>
            <a:r>
              <a:rPr lang="en-US" sz="1800" dirty="0">
                <a:solidFill>
                  <a:srgbClr val="1C3354"/>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1C3354"/>
                </a:solidFill>
                <a:latin typeface="Arial" pitchFamily="34" charset="0"/>
                <a:ea typeface="Arial" pitchFamily="34" charset="-122"/>
                <a:cs typeface="Arial" pitchFamily="34" charset="-120"/>
              </a:rPr>
              <a:t>Хобби легко описывать через место, предметы и одно простое предложение.
</a:t>
            </a:r>
            <a:endParaRPr lang="en-US" sz="2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E6E9E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04375" y="4866200"/>
            <a:ext cx="547800" cy="623400"/>
          </a:xfrm>
          <a:prstGeom prst="rect">
            <a:avLst/>
          </a:prstGeom>
          <a:noFill/>
          <a:ln/>
        </p:spPr>
        <p:txBody>
          <a:bodyPr wrap="square" lIns="0" tIns="0" rIns="0" bIns="0" rtlCol="0" anchor="t"/>
          <a:lstStyle/>
          <a:p>
            <a:pPr algn="ctr" indent="0" marL="0">
              <a:lnSpc>
                <a:spcPct val="100000"/>
              </a:lnSpc>
              <a:buNone/>
            </a:pPr>
            <a:r>
              <a:rPr lang="en-US" sz="1200" b="1" dirty="0">
                <a:solidFill>
                  <a:srgbClr val="427697"/>
                </a:solidFill>
                <a:latin typeface="Arial" pitchFamily="34" charset="0"/>
                <a:ea typeface="Arial" pitchFamily="34" charset="-122"/>
                <a:cs typeface="Arial" pitchFamily="34" charset="-120"/>
              </a:rPr>
              <a:t>10</a:t>
            </a:r>
            <a:endParaRPr lang="en-US" sz="1200" dirty="0"/>
          </a:p>
        </p:txBody>
      </p:sp>
      <p:sp>
        <p:nvSpPr>
          <p:cNvPr id="9" name="Text 1"/>
          <p:cNvSpPr txBox="1"/>
          <p:nvPr/>
        </p:nvSpPr>
        <p:spPr>
          <a:xfrm>
            <a:off x="292825" y="510150"/>
            <a:ext cx="5415300" cy="978000"/>
          </a:xfrm>
          <a:prstGeom prst="rect">
            <a:avLst/>
          </a:prstGeom>
          <a:noFill/>
          <a:ln/>
        </p:spPr>
        <p:txBody>
          <a:bodyPr wrap="square" lIns="0" tIns="0" rIns="0" bIns="0" rtlCol="0" anchor="t"/>
          <a:lstStyle/>
          <a:p>
            <a:pPr algn="l" indent="0" marL="0">
              <a:lnSpc>
                <a:spcPct val="100000"/>
              </a:lnSpc>
              <a:buNone/>
            </a:pPr>
            <a:r>
              <a:rPr lang="en-US" sz="2500" b="1" dirty="0">
                <a:solidFill>
                  <a:srgbClr val="1C3354"/>
                </a:solidFill>
                <a:latin typeface="Arial" pitchFamily="34" charset="0"/>
                <a:ea typeface="Arial" pitchFamily="34" charset="-122"/>
                <a:cs typeface="Arial" pitchFamily="34" charset="-120"/>
              </a:rPr>
              <a:t>Как задать вопрос о свободном времени
</a:t>
            </a:r>
            <a:endParaRPr lang="en-US" sz="2500" dirty="0"/>
          </a:p>
        </p:txBody>
      </p:sp>
      <p:sp>
        <p:nvSpPr>
          <p:cNvPr id="10" name="Text 2"/>
          <p:cNvSpPr txBox="1"/>
          <p:nvPr/>
        </p:nvSpPr>
        <p:spPr>
          <a:xfrm>
            <a:off x="860225" y="2828646"/>
            <a:ext cx="3361800" cy="900600"/>
          </a:xfrm>
          <a:prstGeom prst="rect">
            <a:avLst/>
          </a:prstGeom>
          <a:noFill/>
          <a:ln/>
        </p:spPr>
        <p:txBody>
          <a:bodyPr wrap="square" lIns="0" tIns="0" rIns="0" bIns="0" rtlCol="0" anchor="t"/>
          <a:lstStyle/>
          <a:p>
            <a:pPr algn="l" indent="0" marL="0">
              <a:lnSpc>
                <a:spcPct val="100000"/>
              </a:lnSpc>
              <a:buNone/>
            </a:pPr>
            <a:r>
              <a:rPr lang="en-US" sz="1100" b="1" dirty="0">
                <a:solidFill>
                  <a:srgbClr val="1C3354"/>
                </a:solidFill>
                <a:latin typeface="Arial" pitchFamily="34" charset="0"/>
                <a:ea typeface="Arial" pitchFamily="34" charset="-122"/>
                <a:cs typeface="Arial" pitchFamily="34" charset="-120"/>
              </a:rPr>
              <a:t>Короткий ответ
</a:t>
            </a:r>
            <a:pPr algn="l" indent="0" marL="0">
              <a:lnSpc>
                <a:spcPct val="100000"/>
              </a:lnSpc>
              <a:buNone/>
            </a:pPr>
            <a:r>
              <a:rPr lang="en-US" sz="500" b="1" dirty="0">
                <a:solidFill>
                  <a:srgbClr val="1C3354"/>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Отвечай просто: I read. I play. I draw. I go to the park. Такая модель помогает быстро построить предложение и не ошибиться в форме глагола.
</a:t>
            </a:r>
            <a:endParaRPr lang="en-US" sz="1100" dirty="0"/>
          </a:p>
        </p:txBody>
      </p:sp>
      <p:sp>
        <p:nvSpPr>
          <p:cNvPr id="11" name="Text 3"/>
          <p:cNvSpPr txBox="1"/>
          <p:nvPr/>
        </p:nvSpPr>
        <p:spPr>
          <a:xfrm>
            <a:off x="860225" y="1780337"/>
            <a:ext cx="3361800" cy="900600"/>
          </a:xfrm>
          <a:prstGeom prst="rect">
            <a:avLst/>
          </a:prstGeom>
          <a:noFill/>
          <a:ln/>
        </p:spPr>
        <p:txBody>
          <a:bodyPr wrap="square" lIns="0" tIns="0" rIns="0" bIns="0" rtlCol="0" anchor="t"/>
          <a:lstStyle/>
          <a:p>
            <a:pPr algn="l" indent="0" marL="0">
              <a:lnSpc>
                <a:spcPct val="100000"/>
              </a:lnSpc>
              <a:buNone/>
            </a:pPr>
            <a:r>
              <a:rPr lang="en-US" sz="1100" b="1" dirty="0">
                <a:solidFill>
                  <a:srgbClr val="1C3354"/>
                </a:solidFill>
                <a:latin typeface="Arial" pitchFamily="34" charset="0"/>
                <a:ea typeface="Arial" pitchFamily="34" charset="-122"/>
                <a:cs typeface="Arial" pitchFamily="34" charset="-120"/>
              </a:rPr>
              <a:t>Главный вопрос
</a:t>
            </a:r>
            <a:pPr algn="l" indent="0" marL="0">
              <a:lnSpc>
                <a:spcPct val="100000"/>
              </a:lnSpc>
              <a:buNone/>
            </a:pPr>
            <a:r>
              <a:rPr lang="en-US" sz="500" b="1" dirty="0">
                <a:solidFill>
                  <a:srgbClr val="1C3354"/>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Начни с What do you do in your spare time? Это самый общий и вежливый вопрос о личных интересах. Он подходит для начала разговора на уроке и в паре.
</a:t>
            </a:r>
            <a:endParaRPr lang="en-US" sz="1100" dirty="0"/>
          </a:p>
        </p:txBody>
      </p:sp>
      <p:sp>
        <p:nvSpPr>
          <p:cNvPr id="12" name="Text 4"/>
          <p:cNvSpPr txBox="1"/>
          <p:nvPr/>
        </p:nvSpPr>
        <p:spPr>
          <a:xfrm>
            <a:off x="860225" y="3884116"/>
            <a:ext cx="3361800" cy="900600"/>
          </a:xfrm>
          <a:prstGeom prst="rect">
            <a:avLst/>
          </a:prstGeom>
          <a:noFill/>
          <a:ln/>
        </p:spPr>
        <p:txBody>
          <a:bodyPr wrap="square" lIns="0" tIns="0" rIns="0" bIns="0" rtlCol="0" anchor="t"/>
          <a:lstStyle/>
          <a:p>
            <a:pPr algn="l" indent="0" marL="0">
              <a:lnSpc>
                <a:spcPct val="100000"/>
              </a:lnSpc>
              <a:buNone/>
            </a:pPr>
            <a:r>
              <a:rPr lang="en-US" sz="1100" b="1" dirty="0">
                <a:solidFill>
                  <a:srgbClr val="1C3354"/>
                </a:solidFill>
                <a:latin typeface="Arial" pitchFamily="34" charset="0"/>
                <a:ea typeface="Arial" pitchFamily="34" charset="-122"/>
                <a:cs typeface="Arial" pitchFamily="34" charset="-120"/>
              </a:rPr>
              <a:t>Дополнительные вопросы
</a:t>
            </a:r>
            <a:pPr algn="l" indent="0" marL="0">
              <a:lnSpc>
                <a:spcPct val="100000"/>
              </a:lnSpc>
              <a:buNone/>
            </a:pPr>
            <a:r>
              <a:rPr lang="en-US" sz="500" b="1" dirty="0">
                <a:solidFill>
                  <a:srgbClr val="1C3354"/>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Чтобы уточнить ответ, можно спросить: Do you like sports? Do you play games after school? Do you read books on weekends? Эти вопросы делают разговор более живым и подробным.
</a:t>
            </a:r>
            <a:endParaRPr lang="en-US" sz="1100" dirty="0"/>
          </a:p>
        </p:txBody>
      </p:sp>
      <p:sp>
        <p:nvSpPr>
          <p:cNvPr id="13" name="Text 5"/>
          <p:cNvSpPr txBox="1"/>
          <p:nvPr/>
        </p:nvSpPr>
        <p:spPr>
          <a:xfrm>
            <a:off x="5596575" y="1780337"/>
            <a:ext cx="3361800" cy="900600"/>
          </a:xfrm>
          <a:prstGeom prst="rect">
            <a:avLst/>
          </a:prstGeom>
          <a:noFill/>
          <a:ln/>
        </p:spPr>
        <p:txBody>
          <a:bodyPr wrap="square" lIns="0" tIns="0" rIns="0" bIns="0" rtlCol="0" anchor="t"/>
          <a:lstStyle/>
          <a:p>
            <a:pPr algn="l" indent="0" marL="0">
              <a:lnSpc>
                <a:spcPct val="100000"/>
              </a:lnSpc>
              <a:buNone/>
            </a:pPr>
            <a:r>
              <a:rPr lang="en-US" sz="1100" b="1" dirty="0">
                <a:solidFill>
                  <a:srgbClr val="1C3354"/>
                </a:solidFill>
                <a:latin typeface="Arial" pitchFamily="34" charset="0"/>
                <a:ea typeface="Arial" pitchFamily="34" charset="-122"/>
                <a:cs typeface="Arial" pitchFamily="34" charset="-120"/>
              </a:rPr>
              <a:t>Вежливый диалог
</a:t>
            </a:r>
            <a:pPr algn="l" indent="0" marL="0">
              <a:lnSpc>
                <a:spcPct val="100000"/>
              </a:lnSpc>
              <a:buNone/>
            </a:pPr>
            <a:r>
              <a:rPr lang="en-US" sz="500" b="1" dirty="0">
                <a:solidFill>
                  <a:srgbClr val="1C3354"/>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Вопросы и ответы о хобби звучат дружелюбно, когда они короткие и понятные. Так легче рассказать о себе, узнать интересы собеседника и поддержать беседу.
</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E6E9E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80975" y="787692"/>
            <a:ext cx="4663800" cy="3568117"/>
          </a:xfrm>
          <a:prstGeom prst="rect">
            <a:avLst/>
          </a:prstGeom>
        </p:spPr>
      </p:pic>
      <p:sp>
        <p:nvSpPr>
          <p:cNvPr id="4" name="Text 0"/>
          <p:cNvSpPr txBox="1"/>
          <p:nvPr/>
        </p:nvSpPr>
        <p:spPr>
          <a:xfrm>
            <a:off x="104375" y="4866200"/>
            <a:ext cx="547800" cy="623400"/>
          </a:xfrm>
          <a:prstGeom prst="rect">
            <a:avLst/>
          </a:prstGeom>
          <a:noFill/>
          <a:ln/>
        </p:spPr>
        <p:txBody>
          <a:bodyPr wrap="square" lIns="0" tIns="0" rIns="0" bIns="0" rtlCol="0" anchor="t"/>
          <a:lstStyle/>
          <a:p>
            <a:pPr algn="ctr" indent="0" marL="0">
              <a:lnSpc>
                <a:spcPct val="100000"/>
              </a:lnSpc>
              <a:buNone/>
            </a:pPr>
            <a:r>
              <a:rPr lang="en-US" sz="1200" b="1" dirty="0">
                <a:solidFill>
                  <a:srgbClr val="427697"/>
                </a:solidFill>
                <a:latin typeface="Arial" pitchFamily="34" charset="0"/>
                <a:ea typeface="Arial" pitchFamily="34" charset="-122"/>
                <a:cs typeface="Arial" pitchFamily="34" charset="-120"/>
              </a:rPr>
              <a:t>11</a:t>
            </a:r>
            <a:endParaRPr lang="en-US" sz="1200" dirty="0"/>
          </a:p>
        </p:txBody>
      </p:sp>
      <p:sp>
        <p:nvSpPr>
          <p:cNvPr id="5" name="Text 1"/>
          <p:cNvSpPr txBox="1"/>
          <p:nvPr/>
        </p:nvSpPr>
        <p:spPr>
          <a:xfrm>
            <a:off x="4280975" y="4578300"/>
            <a:ext cx="4663800" cy="153900"/>
          </a:xfrm>
          <a:prstGeom prst="rect">
            <a:avLst/>
          </a:prstGeom>
          <a:noFill/>
          <a:ln/>
        </p:spPr>
        <p:txBody>
          <a:bodyPr wrap="square" lIns="0" tIns="0" rIns="0" bIns="0" rtlCol="0" anchor="t"/>
          <a:lstStyle/>
          <a:p>
            <a:pPr algn="r" indent="0" marL="0">
              <a:lnSpc>
                <a:spcPct val="150041"/>
              </a:lnSpc>
              <a:buNone/>
            </a:pPr>
            <a:r>
              <a:rPr lang="en-US" sz="808" dirty="0">
                <a:solidFill>
                  <a:srgbClr val="2A3E5C"/>
                </a:solidFill>
                <a:latin typeface="Arial" pitchFamily="34" charset="0"/>
                <a:ea typeface="Arial" pitchFamily="34" charset="-122"/>
                <a:cs typeface="Arial" pitchFamily="34" charset="-120"/>
              </a:rPr>
              <a:t>Учебная иллюстрация для урока английского языка
</a:t>
            </a:r>
            <a:endParaRPr lang="en-US" sz="808" dirty="0"/>
          </a:p>
        </p:txBody>
      </p:sp>
      <p:sp>
        <p:nvSpPr>
          <p:cNvPr id="6" name="Text 2"/>
          <p:cNvSpPr txBox="1"/>
          <p:nvPr/>
        </p:nvSpPr>
        <p:spPr>
          <a:xfrm>
            <a:off x="248300" y="786300"/>
            <a:ext cx="3758100" cy="3869700"/>
          </a:xfrm>
          <a:prstGeom prst="rect">
            <a:avLst/>
          </a:prstGeom>
          <a:noFill/>
          <a:ln/>
        </p:spPr>
        <p:txBody>
          <a:bodyPr wrap="square" lIns="0" tIns="0" rIns="0" bIns="0" rtlCol="0" anchor="ctr"/>
          <a:lstStyle/>
          <a:p>
            <a:pPr algn="l" indent="0" marL="0">
              <a:lnSpc>
                <a:spcPct val="100000"/>
              </a:lnSpc>
              <a:buNone/>
            </a:pPr>
            <a:r>
              <a:rPr lang="en-US" sz="2000" b="1" dirty="0">
                <a:solidFill>
                  <a:srgbClr val="1C3354"/>
                </a:solidFill>
                <a:latin typeface="Arial" pitchFamily="34" charset="0"/>
                <a:ea typeface="Arial" pitchFamily="34" charset="-122"/>
                <a:cs typeface="Arial" pitchFamily="34" charset="-120"/>
              </a:rPr>
              <a:t>Что развивают разные занятия
</a:t>
            </a:r>
            <a:pPr algn="l" indent="0" marL="0">
              <a:lnSpc>
                <a:spcPct val="100000"/>
              </a:lnSpc>
              <a:buNone/>
            </a:pPr>
            <a:r>
              <a:rPr lang="en-US" sz="2400" b="1" dirty="0">
                <a:solidFill>
                  <a:srgbClr val="1C3354"/>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1C3354"/>
                </a:solidFill>
                <a:latin typeface="Arial" pitchFamily="34" charset="0"/>
                <a:ea typeface="Arial" pitchFamily="34" charset="-122"/>
                <a:cs typeface="Arial" pitchFamily="34" charset="-120"/>
              </a:rPr>
              <a:t>У каждого хобби есть своя сильная сторона: одни занятия дают энергию, другие помогают думать, придумывать и общаться.
</a:t>
            </a:r>
            <a:pPr algn="l" indent="0" marL="0">
              <a:lnSpc>
                <a:spcPct val="100000"/>
              </a:lnSpc>
              <a:buNone/>
            </a:pPr>
            <a:r>
              <a:rPr lang="en-US" sz="1800" dirty="0">
                <a:solidFill>
                  <a:srgbClr val="1C3354"/>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1C3354"/>
                </a:solidFill>
                <a:latin typeface="Arial" pitchFamily="34" charset="0"/>
                <a:ea typeface="Arial" pitchFamily="34" charset="-122"/>
                <a:cs typeface="Arial" pitchFamily="34" charset="-120"/>
              </a:rPr>
              <a:t>Диаграмма показывает, что полезно сочетать разные хобби: так ученик развивается более гармонично.
</a:t>
            </a:r>
            <a:endParaRPr lang="en-US" sz="2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A1BBD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75656" y="1345868"/>
            <a:ext cx="336788" cy="3849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755650" y="2734633"/>
            <a:ext cx="376800" cy="334933"/>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755650" y="4062124"/>
            <a:ext cx="376800" cy="3768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7865500" y="2025155"/>
            <a:ext cx="376800" cy="3768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7865500" y="3432035"/>
            <a:ext cx="376800" cy="301440"/>
          </a:xfrm>
          <a:prstGeom prst="rect">
            <a:avLst/>
          </a:prstGeom>
        </p:spPr>
      </p:pic>
      <p:sp>
        <p:nvSpPr>
          <p:cNvPr id="12" name="Text 0"/>
          <p:cNvSpPr txBox="1"/>
          <p:nvPr/>
        </p:nvSpPr>
        <p:spPr>
          <a:xfrm>
            <a:off x="104375" y="4866200"/>
            <a:ext cx="547800" cy="623400"/>
          </a:xfrm>
          <a:prstGeom prst="rect">
            <a:avLst/>
          </a:prstGeom>
          <a:noFill/>
          <a:ln/>
        </p:spPr>
        <p:txBody>
          <a:bodyPr wrap="square" lIns="0" tIns="0" rIns="0" bIns="0" rtlCol="0" anchor="t"/>
          <a:lstStyle/>
          <a:p>
            <a:pPr algn="ctr" indent="0" marL="0">
              <a:lnSpc>
                <a:spcPct val="100000"/>
              </a:lnSpc>
              <a:buNone/>
            </a:pPr>
            <a:r>
              <a:rPr lang="en-US" sz="1200" b="1" dirty="0">
                <a:solidFill>
                  <a:srgbClr val="427697"/>
                </a:solidFill>
                <a:latin typeface="Arial" pitchFamily="34" charset="0"/>
                <a:ea typeface="Arial" pitchFamily="34" charset="-122"/>
                <a:cs typeface="Arial" pitchFamily="34" charset="-120"/>
              </a:rPr>
              <a:t>12</a:t>
            </a:r>
            <a:endParaRPr lang="en-US" sz="1200" dirty="0"/>
          </a:p>
        </p:txBody>
      </p:sp>
      <p:sp>
        <p:nvSpPr>
          <p:cNvPr id="13" name="Text 1"/>
          <p:cNvSpPr txBox="1"/>
          <p:nvPr/>
        </p:nvSpPr>
        <p:spPr>
          <a:xfrm>
            <a:off x="723750" y="358475"/>
            <a:ext cx="7696500" cy="696300"/>
          </a:xfrm>
          <a:prstGeom prst="rect">
            <a:avLst/>
          </a:prstGeom>
          <a:noFill/>
          <a:ln/>
        </p:spPr>
        <p:txBody>
          <a:bodyPr wrap="square" lIns="0" tIns="0" rIns="0" bIns="0" rtlCol="0" anchor="ctr"/>
          <a:lstStyle/>
          <a:p>
            <a:pPr algn="ctr" indent="0" marL="0">
              <a:lnSpc>
                <a:spcPct val="120000"/>
              </a:lnSpc>
              <a:buNone/>
            </a:pPr>
            <a:r>
              <a:rPr lang="en-US" sz="2500" b="1" dirty="0">
                <a:solidFill>
                  <a:srgbClr val="1C3354"/>
                </a:solidFill>
                <a:latin typeface="Arial" pitchFamily="34" charset="0"/>
                <a:ea typeface="Arial" pitchFamily="34" charset="-122"/>
                <a:cs typeface="Arial" pitchFamily="34" charset="-120"/>
              </a:rPr>
              <a:t>Семейные занятия и помощь дома
</a:t>
            </a:r>
            <a:endParaRPr lang="en-US" sz="2500" dirty="0"/>
          </a:p>
        </p:txBody>
      </p:sp>
      <p:sp>
        <p:nvSpPr>
          <p:cNvPr id="14" name="Text 2"/>
          <p:cNvSpPr txBox="1"/>
          <p:nvPr/>
        </p:nvSpPr>
        <p:spPr>
          <a:xfrm>
            <a:off x="1582425" y="1237475"/>
            <a:ext cx="3188700" cy="623400"/>
          </a:xfrm>
          <a:prstGeom prst="rect">
            <a:avLst/>
          </a:prstGeom>
          <a:noFill/>
          <a:ln/>
        </p:spPr>
        <p:txBody>
          <a:bodyPr wrap="square" lIns="0" tIns="0" rIns="0" bIns="0" rtlCol="0" anchor="ctr"/>
          <a:lstStyle/>
          <a:p>
            <a:pPr algn="l" indent="0" marL="0">
              <a:lnSpc>
                <a:spcPct val="90000"/>
              </a:lnSpc>
              <a:buNone/>
            </a:pPr>
            <a:r>
              <a:rPr lang="en-US" sz="1273" b="1" dirty="0">
                <a:solidFill>
                  <a:srgbClr val="2A3E5C"/>
                </a:solidFill>
                <a:latin typeface="Arial" pitchFamily="34" charset="0"/>
                <a:ea typeface="Arial" pitchFamily="34" charset="-122"/>
                <a:cs typeface="Arial" pitchFamily="34" charset="-120"/>
              </a:rPr>
              <a:t>Помощь на кухне
</a:t>
            </a:r>
            <a:pPr algn="l" indent="0" marL="0">
              <a:lnSpc>
                <a:spcPct val="90000"/>
              </a:lnSpc>
              <a:buNone/>
            </a:pPr>
            <a:r>
              <a:rPr lang="en-US" sz="588" dirty="0">
                <a:solidFill>
                  <a:srgbClr val="2A3E5C"/>
                </a:solidFill>
                <a:latin typeface="Arial" pitchFamily="34" charset="0"/>
                <a:ea typeface="Arial" pitchFamily="34" charset="-122"/>
                <a:cs typeface="Arial" pitchFamily="34" charset="-120"/>
              </a:rPr>
              <a:t>
</a:t>
            </a:r>
            <a:pPr algn="l" indent="0" marL="0">
              <a:lnSpc>
                <a:spcPct val="110046"/>
              </a:lnSpc>
              <a:buNone/>
            </a:pPr>
            <a:r>
              <a:rPr lang="en-US" sz="979" dirty="0">
                <a:solidFill>
                  <a:srgbClr val="1C3354"/>
                </a:solidFill>
                <a:latin typeface="Arial" pitchFamily="34" charset="0"/>
                <a:ea typeface="Arial" pitchFamily="34" charset="-122"/>
                <a:cs typeface="Arial" pitchFamily="34" charset="-120"/>
              </a:rPr>
              <a:t>Help cook dinner and help with the dishes teach children to be useful at home. Такие дела легко описать простыми фразами: I help my mum and I set the table.
</a:t>
            </a:r>
            <a:endParaRPr lang="en-US" sz="1273" dirty="0"/>
          </a:p>
        </p:txBody>
      </p:sp>
      <p:sp>
        <p:nvSpPr>
          <p:cNvPr id="15" name="Text 3"/>
          <p:cNvSpPr txBox="1"/>
          <p:nvPr/>
        </p:nvSpPr>
        <p:spPr>
          <a:xfrm>
            <a:off x="1582425" y="2613475"/>
            <a:ext cx="3188700" cy="623400"/>
          </a:xfrm>
          <a:prstGeom prst="rect">
            <a:avLst/>
          </a:prstGeom>
          <a:noFill/>
          <a:ln/>
        </p:spPr>
        <p:txBody>
          <a:bodyPr wrap="square" lIns="0" tIns="0" rIns="0" bIns="0" rtlCol="0" anchor="ctr"/>
          <a:lstStyle/>
          <a:p>
            <a:pPr algn="l" indent="0" marL="0">
              <a:lnSpc>
                <a:spcPct val="90000"/>
              </a:lnSpc>
              <a:buNone/>
            </a:pPr>
            <a:r>
              <a:rPr lang="en-US" sz="1273" b="1" dirty="0">
                <a:solidFill>
                  <a:srgbClr val="2A3E5C"/>
                </a:solidFill>
                <a:latin typeface="Arial" pitchFamily="34" charset="0"/>
                <a:ea typeface="Arial" pitchFamily="34" charset="-122"/>
                <a:cs typeface="Arial" pitchFamily="34" charset="-120"/>
              </a:rPr>
              <a:t>Порядок в комнате
</a:t>
            </a:r>
            <a:pPr algn="l" indent="0" marL="0">
              <a:lnSpc>
                <a:spcPct val="90000"/>
              </a:lnSpc>
              <a:buNone/>
            </a:pPr>
            <a:r>
              <a:rPr lang="en-US" sz="588" dirty="0">
                <a:solidFill>
                  <a:srgbClr val="2A3E5C"/>
                </a:solidFill>
                <a:latin typeface="Arial" pitchFamily="34" charset="0"/>
                <a:ea typeface="Arial" pitchFamily="34" charset="-122"/>
                <a:cs typeface="Arial" pitchFamily="34" charset="-120"/>
              </a:rPr>
              <a:t>
</a:t>
            </a:r>
            <a:pPr algn="l" indent="0" marL="0">
              <a:lnSpc>
                <a:spcPct val="110046"/>
              </a:lnSpc>
              <a:buNone/>
            </a:pPr>
            <a:r>
              <a:rPr lang="en-US" sz="979" dirty="0">
                <a:solidFill>
                  <a:srgbClr val="1C3354"/>
                </a:solidFill>
                <a:latin typeface="Arial" pitchFamily="34" charset="0"/>
                <a:ea typeface="Arial" pitchFamily="34" charset="-122"/>
                <a:cs typeface="Arial" pitchFamily="34" charset="-120"/>
              </a:rPr>
              <a:t>Tidying the room, making the bed and putting things away show responsibility. Ученик может сказать: I clean my room on Saturdays and keep my desk tidy.
</a:t>
            </a:r>
            <a:endParaRPr lang="en-US" sz="1273" dirty="0"/>
          </a:p>
        </p:txBody>
      </p:sp>
      <p:sp>
        <p:nvSpPr>
          <p:cNvPr id="16" name="Text 4"/>
          <p:cNvSpPr txBox="1"/>
          <p:nvPr/>
        </p:nvSpPr>
        <p:spPr>
          <a:xfrm>
            <a:off x="1582425" y="3971000"/>
            <a:ext cx="3188700" cy="623400"/>
          </a:xfrm>
          <a:prstGeom prst="rect">
            <a:avLst/>
          </a:prstGeom>
          <a:noFill/>
          <a:ln/>
        </p:spPr>
        <p:txBody>
          <a:bodyPr wrap="square" lIns="0" tIns="0" rIns="0" bIns="0" rtlCol="0" anchor="ctr"/>
          <a:lstStyle/>
          <a:p>
            <a:pPr algn="l" indent="0" marL="0">
              <a:lnSpc>
                <a:spcPct val="90000"/>
              </a:lnSpc>
              <a:buNone/>
            </a:pPr>
            <a:r>
              <a:rPr lang="en-US" sz="1273" b="1" dirty="0">
                <a:solidFill>
                  <a:srgbClr val="2A3E5C"/>
                </a:solidFill>
                <a:latin typeface="Arial" pitchFamily="34" charset="0"/>
                <a:ea typeface="Arial" pitchFamily="34" charset="-122"/>
                <a:cs typeface="Arial" pitchFamily="34" charset="-120"/>
              </a:rPr>
              <a:t>Уход за растениями
</a:t>
            </a:r>
            <a:pPr algn="l" indent="0" marL="0">
              <a:lnSpc>
                <a:spcPct val="90000"/>
              </a:lnSpc>
              <a:buNone/>
            </a:pPr>
            <a:r>
              <a:rPr lang="en-US" sz="588" dirty="0">
                <a:solidFill>
                  <a:srgbClr val="2A3E5C"/>
                </a:solidFill>
                <a:latin typeface="Arial" pitchFamily="34" charset="0"/>
                <a:ea typeface="Arial" pitchFamily="34" charset="-122"/>
                <a:cs typeface="Arial" pitchFamily="34" charset="-120"/>
              </a:rPr>
              <a:t>
</a:t>
            </a:r>
            <a:pPr algn="l" indent="0" marL="0">
              <a:lnSpc>
                <a:spcPct val="110046"/>
              </a:lnSpc>
              <a:buNone/>
            </a:pPr>
            <a:r>
              <a:rPr lang="en-US" sz="979" dirty="0">
                <a:solidFill>
                  <a:srgbClr val="1C3354"/>
                </a:solidFill>
                <a:latin typeface="Arial" pitchFamily="34" charset="0"/>
                <a:ea typeface="Arial" pitchFamily="34" charset="-122"/>
                <a:cs typeface="Arial" pitchFamily="34" charset="-120"/>
              </a:rPr>
              <a:t>Watering the flowers is a calm and useful habit. Эта деятельность помогает заботиться о доме и подходит для короткого рассказа: I water the flowers after school.
</a:t>
            </a:r>
            <a:endParaRPr lang="en-US" sz="1273" dirty="0"/>
          </a:p>
        </p:txBody>
      </p:sp>
      <p:sp>
        <p:nvSpPr>
          <p:cNvPr id="17" name="Text 5"/>
          <p:cNvSpPr txBox="1"/>
          <p:nvPr/>
        </p:nvSpPr>
        <p:spPr>
          <a:xfrm>
            <a:off x="4225725" y="1925475"/>
            <a:ext cx="3188700" cy="623400"/>
          </a:xfrm>
          <a:prstGeom prst="rect">
            <a:avLst/>
          </a:prstGeom>
          <a:noFill/>
          <a:ln/>
        </p:spPr>
        <p:txBody>
          <a:bodyPr wrap="square" lIns="0" tIns="0" rIns="0" bIns="0" rtlCol="0" anchor="ctr"/>
          <a:lstStyle/>
          <a:p>
            <a:pPr algn="r" indent="0" marL="0">
              <a:lnSpc>
                <a:spcPct val="90000"/>
              </a:lnSpc>
              <a:buNone/>
            </a:pPr>
            <a:r>
              <a:rPr lang="en-US" sz="1273" b="1" dirty="0">
                <a:solidFill>
                  <a:srgbClr val="2A3E5C"/>
                </a:solidFill>
                <a:latin typeface="Arial" pitchFamily="34" charset="0"/>
                <a:ea typeface="Arial" pitchFamily="34" charset="-122"/>
                <a:cs typeface="Arial" pitchFamily="34" charset="-120"/>
              </a:rPr>
              <a:t>Забота о питомце
</a:t>
            </a:r>
            <a:pPr algn="r" indent="0" marL="0">
              <a:lnSpc>
                <a:spcPct val="90000"/>
              </a:lnSpc>
              <a:buNone/>
            </a:pPr>
            <a:r>
              <a:rPr lang="en-US" sz="588" dirty="0">
                <a:solidFill>
                  <a:srgbClr val="2A3E5C"/>
                </a:solidFill>
                <a:latin typeface="Arial" pitchFamily="34" charset="0"/>
                <a:ea typeface="Arial" pitchFamily="34" charset="-122"/>
                <a:cs typeface="Arial" pitchFamily="34" charset="-120"/>
              </a:rPr>
              <a:t>
</a:t>
            </a:r>
            <a:pPr algn="r" indent="0" marL="0">
              <a:lnSpc>
                <a:spcPct val="110046"/>
              </a:lnSpc>
              <a:buNone/>
            </a:pPr>
            <a:r>
              <a:rPr lang="en-US" sz="979" dirty="0">
                <a:solidFill>
                  <a:srgbClr val="1C3354"/>
                </a:solidFill>
                <a:latin typeface="Arial" pitchFamily="34" charset="0"/>
                <a:ea typeface="Arial" pitchFamily="34" charset="-122"/>
                <a:cs typeface="Arial" pitchFamily="34" charset="-120"/>
              </a:rPr>
              <a:t>Taking care of a pet includes feeding it, giving water and watching its needs. Такие действия учат внимательности и доброте: I feed my cat in the evening.
</a:t>
            </a:r>
            <a:endParaRPr lang="en-US" sz="1273" dirty="0"/>
          </a:p>
        </p:txBody>
      </p:sp>
      <p:sp>
        <p:nvSpPr>
          <p:cNvPr id="18" name="Text 6"/>
          <p:cNvSpPr txBox="1"/>
          <p:nvPr/>
        </p:nvSpPr>
        <p:spPr>
          <a:xfrm>
            <a:off x="4225725" y="3294675"/>
            <a:ext cx="3188700" cy="623400"/>
          </a:xfrm>
          <a:prstGeom prst="rect">
            <a:avLst/>
          </a:prstGeom>
          <a:noFill/>
          <a:ln/>
        </p:spPr>
        <p:txBody>
          <a:bodyPr wrap="square" lIns="0" tIns="0" rIns="0" bIns="0" rtlCol="0" anchor="ctr"/>
          <a:lstStyle/>
          <a:p>
            <a:pPr algn="r" indent="0" marL="0">
              <a:lnSpc>
                <a:spcPct val="90000"/>
              </a:lnSpc>
              <a:buNone/>
            </a:pPr>
            <a:r>
              <a:rPr lang="en-US" sz="1273" b="1" dirty="0">
                <a:solidFill>
                  <a:srgbClr val="2A3E5C"/>
                </a:solidFill>
                <a:latin typeface="Arial" pitchFamily="34" charset="0"/>
                <a:ea typeface="Arial" pitchFamily="34" charset="-122"/>
                <a:cs typeface="Arial" pitchFamily="34" charset="-120"/>
              </a:rPr>
              <a:t>Семейная помощь
</a:t>
            </a:r>
            <a:pPr algn="r" indent="0" marL="0">
              <a:lnSpc>
                <a:spcPct val="90000"/>
              </a:lnSpc>
              <a:buNone/>
            </a:pPr>
            <a:r>
              <a:rPr lang="en-US" sz="588" dirty="0">
                <a:solidFill>
                  <a:srgbClr val="2A3E5C"/>
                </a:solidFill>
                <a:latin typeface="Arial" pitchFamily="34" charset="0"/>
                <a:ea typeface="Arial" pitchFamily="34" charset="-122"/>
                <a:cs typeface="Arial" pitchFamily="34" charset="-120"/>
              </a:rPr>
              <a:t>
</a:t>
            </a:r>
            <a:pPr algn="r" indent="0" marL="0">
              <a:lnSpc>
                <a:spcPct val="110046"/>
              </a:lnSpc>
              <a:buNone/>
            </a:pPr>
            <a:r>
              <a:rPr lang="en-US" sz="979" dirty="0">
                <a:solidFill>
                  <a:srgbClr val="1C3354"/>
                </a:solidFill>
                <a:latin typeface="Arial" pitchFamily="34" charset="0"/>
                <a:ea typeface="Arial" pitchFamily="34" charset="-122"/>
                <a:cs typeface="Arial" pitchFamily="34" charset="-120"/>
              </a:rPr>
              <a:t>Small home tasks can be part of free time, not only duties. They help children become more independent and make everyday life easier for the whole family.
</a:t>
            </a:r>
            <a:endParaRPr lang="en-US" sz="1273"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92900" y="1203816"/>
            <a:ext cx="2455500" cy="2376368"/>
          </a:xfrm>
          <a:prstGeom prst="rect">
            <a:avLst/>
          </a:prstGeom>
        </p:spPr>
      </p:pic>
      <p:pic>
        <p:nvPicPr>
          <p:cNvPr id="4" name="Image 2" descr="preencoded.png">    </p:cNvPr>
          <p:cNvPicPr>
            <a:picLocks noChangeAspect="1"/>
          </p:cNvPicPr>
          <p:nvPr/>
        </p:nvPicPr>
        <p:blipFill>
          <a:blip r:embed="rId3"/>
          <a:stretch>
            <a:fillRect/>
          </a:stretch>
        </p:blipFill>
        <p:spPr>
          <a:xfrm>
            <a:off x="3343838" y="1203816"/>
            <a:ext cx="2455500" cy="2376368"/>
          </a:xfrm>
          <a:prstGeom prst="rect">
            <a:avLst/>
          </a:prstGeom>
        </p:spPr>
      </p:pic>
      <p:pic>
        <p:nvPicPr>
          <p:cNvPr id="5" name="Image 3" descr="preencoded.png">    </p:cNvPr>
          <p:cNvPicPr>
            <a:picLocks noChangeAspect="1"/>
          </p:cNvPicPr>
          <p:nvPr/>
        </p:nvPicPr>
        <p:blipFill>
          <a:blip r:embed="rId4"/>
          <a:stretch>
            <a:fillRect/>
          </a:stretch>
        </p:blipFill>
        <p:spPr>
          <a:xfrm>
            <a:off x="6394825" y="1203816"/>
            <a:ext cx="2455500" cy="2376368"/>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104375" y="4866200"/>
            <a:ext cx="551700" cy="277200"/>
          </a:xfrm>
          <a:prstGeom prst="rect">
            <a:avLst/>
          </a:prstGeom>
          <a:noFill/>
          <a:ln/>
        </p:spPr>
        <p:txBody>
          <a:bodyPr wrap="square" lIns="0" tIns="0" rIns="0" bIns="0" rtlCol="0" anchor="t"/>
          <a:lstStyle/>
          <a:p>
            <a:pPr algn="ctr" indent="0" marL="0">
              <a:lnSpc>
                <a:spcPct val="100000"/>
              </a:lnSpc>
              <a:buNone/>
            </a:pPr>
            <a:r>
              <a:rPr lang="en-US" sz="1200" b="1" dirty="0">
                <a:solidFill>
                  <a:srgbClr val="FFFFFF"/>
                </a:solidFill>
                <a:latin typeface="Arial" pitchFamily="34" charset="0"/>
                <a:ea typeface="Arial" pitchFamily="34" charset="-122"/>
                <a:cs typeface="Arial" pitchFamily="34" charset="-120"/>
              </a:rPr>
              <a:t>13</a:t>
            </a:r>
            <a:endParaRPr lang="en-US" sz="1200" dirty="0"/>
          </a:p>
        </p:txBody>
      </p:sp>
      <p:sp>
        <p:nvSpPr>
          <p:cNvPr id="8" name="Text 1"/>
          <p:cNvSpPr txBox="1"/>
          <p:nvPr/>
        </p:nvSpPr>
        <p:spPr>
          <a:xfrm>
            <a:off x="292900" y="4007825"/>
            <a:ext cx="2455500" cy="320400"/>
          </a:xfrm>
          <a:prstGeom prst="rect">
            <a:avLst/>
          </a:prstGeom>
          <a:noFill/>
          <a:ln/>
        </p:spPr>
        <p:txBody>
          <a:bodyPr wrap="square" lIns="0" tIns="0" rIns="0" bIns="0" rtlCol="0" anchor="t"/>
          <a:lstStyle/>
          <a:p>
            <a:pPr algn="l" indent="0" marL="0">
              <a:lnSpc>
                <a:spcPct val="100000"/>
              </a:lnSpc>
              <a:buNone/>
            </a:pPr>
            <a:r>
              <a:rPr lang="en-US" sz="652" dirty="0">
                <a:solidFill>
                  <a:srgbClr val="FFFFFF"/>
                </a:solidFill>
                <a:latin typeface="Arial" pitchFamily="34" charset="0"/>
                <a:ea typeface="Arial" pitchFamily="34" charset="-122"/>
                <a:cs typeface="Arial" pitchFamily="34" charset="-120"/>
              </a:rPr>
              <a:t>After school, Anna and her friends go to the park near their homes. They walk under the trees, play catch and watch birds. The air is fresh, and the children feel calm after a busy day at school.
</a:t>
            </a:r>
            <a:endParaRPr lang="en-US" sz="652" dirty="0"/>
          </a:p>
        </p:txBody>
      </p:sp>
      <p:sp>
        <p:nvSpPr>
          <p:cNvPr id="9" name="Text 2"/>
          <p:cNvSpPr txBox="1"/>
          <p:nvPr/>
        </p:nvSpPr>
        <p:spPr>
          <a:xfrm>
            <a:off x="292900" y="3658200"/>
            <a:ext cx="2455500" cy="277200"/>
          </a:xfrm>
          <a:prstGeom prst="rect">
            <a:avLst/>
          </a:prstGeom>
          <a:noFill/>
          <a:ln/>
        </p:spPr>
        <p:txBody>
          <a:bodyPr wrap="square" lIns="0" tIns="0" rIns="0" bIns="0" rtlCol="0" anchor="ctr"/>
          <a:lstStyle/>
          <a:p>
            <a:pPr algn="l" indent="0" marL="0">
              <a:lnSpc>
                <a:spcPct val="115000"/>
              </a:lnSpc>
              <a:buNone/>
            </a:pPr>
            <a:r>
              <a:rPr lang="en-US" sz="1300" b="1" dirty="0">
                <a:solidFill>
                  <a:srgbClr val="FFFFFF"/>
                </a:solidFill>
                <a:latin typeface="Arial" pitchFamily="34" charset="0"/>
                <a:ea typeface="Arial" pitchFamily="34" charset="-122"/>
                <a:cs typeface="Arial" pitchFamily="34" charset="-120"/>
              </a:rPr>
              <a:t>Парк после уроков
</a:t>
            </a:r>
            <a:endParaRPr lang="en-US" sz="1300" dirty="0"/>
          </a:p>
        </p:txBody>
      </p:sp>
      <p:sp>
        <p:nvSpPr>
          <p:cNvPr id="10" name="Text 3"/>
          <p:cNvSpPr txBox="1"/>
          <p:nvPr/>
        </p:nvSpPr>
        <p:spPr>
          <a:xfrm>
            <a:off x="3343850" y="4007825"/>
            <a:ext cx="2455500" cy="320400"/>
          </a:xfrm>
          <a:prstGeom prst="rect">
            <a:avLst/>
          </a:prstGeom>
          <a:noFill/>
          <a:ln/>
        </p:spPr>
        <p:txBody>
          <a:bodyPr wrap="square" lIns="0" tIns="0" rIns="0" bIns="0" rtlCol="0" anchor="t"/>
          <a:lstStyle/>
          <a:p>
            <a:pPr algn="l" indent="0" marL="0">
              <a:lnSpc>
                <a:spcPct val="100000"/>
              </a:lnSpc>
              <a:buNone/>
            </a:pPr>
            <a:r>
              <a:rPr lang="en-US" sz="630" dirty="0">
                <a:solidFill>
                  <a:srgbClr val="FFFFFF"/>
                </a:solidFill>
                <a:latin typeface="Arial" pitchFamily="34" charset="0"/>
                <a:ea typeface="Arial" pitchFamily="34" charset="-122"/>
                <a:cs typeface="Arial" pitchFamily="34" charset="-120"/>
              </a:rPr>
              <a:t>On Saturday morning, Max rides a bike in the park while his sister uses a scooter. They wear comfortable clothes and enjoy moving outside. Sometimes they stop to take photos of flowers and share them with their parents.
</a:t>
            </a:r>
            <a:endParaRPr lang="en-US" sz="630" dirty="0"/>
          </a:p>
        </p:txBody>
      </p:sp>
      <p:sp>
        <p:nvSpPr>
          <p:cNvPr id="11" name="Text 4"/>
          <p:cNvSpPr txBox="1"/>
          <p:nvPr/>
        </p:nvSpPr>
        <p:spPr>
          <a:xfrm>
            <a:off x="3343850" y="3658200"/>
            <a:ext cx="2455500" cy="277200"/>
          </a:xfrm>
          <a:prstGeom prst="rect">
            <a:avLst/>
          </a:prstGeom>
          <a:noFill/>
          <a:ln/>
        </p:spPr>
        <p:txBody>
          <a:bodyPr wrap="square" lIns="0" tIns="0" rIns="0" bIns="0" rtlCol="0" anchor="ctr"/>
          <a:lstStyle/>
          <a:p>
            <a:pPr algn="l" indent="0" marL="0">
              <a:lnSpc>
                <a:spcPct val="115000"/>
              </a:lnSpc>
              <a:buNone/>
            </a:pPr>
            <a:r>
              <a:rPr lang="en-US" sz="1300" b="1" dirty="0">
                <a:solidFill>
                  <a:srgbClr val="FFFFFF"/>
                </a:solidFill>
                <a:latin typeface="Arial" pitchFamily="34" charset="0"/>
                <a:ea typeface="Arial" pitchFamily="34" charset="-122"/>
                <a:cs typeface="Arial" pitchFamily="34" charset="-120"/>
              </a:rPr>
              <a:t>Велосипед и самокат
</a:t>
            </a:r>
            <a:endParaRPr lang="en-US" sz="1300" dirty="0"/>
          </a:p>
        </p:txBody>
      </p:sp>
      <p:sp>
        <p:nvSpPr>
          <p:cNvPr id="12" name="Text 5"/>
          <p:cNvSpPr txBox="1"/>
          <p:nvPr/>
        </p:nvSpPr>
        <p:spPr>
          <a:xfrm>
            <a:off x="6394825" y="4007825"/>
            <a:ext cx="2455500" cy="320400"/>
          </a:xfrm>
          <a:prstGeom prst="rect">
            <a:avLst/>
          </a:prstGeom>
          <a:noFill/>
          <a:ln/>
        </p:spPr>
        <p:txBody>
          <a:bodyPr wrap="square" lIns="0" tIns="0" rIns="0" bIns="0" rtlCol="0" anchor="t"/>
          <a:lstStyle/>
          <a:p>
            <a:pPr algn="l" indent="0" marL="0">
              <a:lnSpc>
                <a:spcPct val="100000"/>
              </a:lnSpc>
              <a:buNone/>
            </a:pPr>
            <a:r>
              <a:rPr lang="en-US" sz="630" dirty="0">
                <a:solidFill>
                  <a:srgbClr val="FFFFFF"/>
                </a:solidFill>
                <a:latin typeface="Arial" pitchFamily="34" charset="0"/>
                <a:ea typeface="Arial" pitchFamily="34" charset="-122"/>
                <a:cs typeface="Arial" pitchFamily="34" charset="-120"/>
              </a:rPr>
              <a:t>In the afternoon, a group of classmates meets on the sports ground. They play basketball, run and laugh together. The place is lively, and the children have enough space for movement, teamwork and fun in good weather.
</a:t>
            </a:r>
            <a:endParaRPr lang="en-US" sz="630" dirty="0"/>
          </a:p>
        </p:txBody>
      </p:sp>
      <p:sp>
        <p:nvSpPr>
          <p:cNvPr id="13" name="Text 6"/>
          <p:cNvSpPr txBox="1"/>
          <p:nvPr/>
        </p:nvSpPr>
        <p:spPr>
          <a:xfrm>
            <a:off x="6394825" y="3658200"/>
            <a:ext cx="2455500" cy="277200"/>
          </a:xfrm>
          <a:prstGeom prst="rect">
            <a:avLst/>
          </a:prstGeom>
          <a:noFill/>
          <a:ln/>
        </p:spPr>
        <p:txBody>
          <a:bodyPr wrap="square" lIns="0" tIns="0" rIns="0" bIns="0" rtlCol="0" anchor="ctr"/>
          <a:lstStyle/>
          <a:p>
            <a:pPr algn="l" indent="0" marL="0">
              <a:lnSpc>
                <a:spcPct val="115000"/>
              </a:lnSpc>
              <a:buNone/>
            </a:pPr>
            <a:r>
              <a:rPr lang="en-US" sz="1300" b="1" dirty="0">
                <a:solidFill>
                  <a:srgbClr val="FFFFFF"/>
                </a:solidFill>
                <a:latin typeface="Arial" pitchFamily="34" charset="0"/>
                <a:ea typeface="Arial" pitchFamily="34" charset="-122"/>
                <a:cs typeface="Arial" pitchFamily="34" charset="-120"/>
              </a:rPr>
              <a:t>Игры на площадке
</a:t>
            </a:r>
            <a:endParaRPr lang="en-US" sz="1300" dirty="0"/>
          </a:p>
        </p:txBody>
      </p:sp>
      <p:sp>
        <p:nvSpPr>
          <p:cNvPr id="14" name="Text 7"/>
          <p:cNvSpPr txBox="1"/>
          <p:nvPr/>
        </p:nvSpPr>
        <p:spPr>
          <a:xfrm>
            <a:off x="292825" y="212825"/>
            <a:ext cx="8557500" cy="850800"/>
          </a:xfrm>
          <a:prstGeom prst="rect">
            <a:avLst/>
          </a:prstGeom>
          <a:noFill/>
          <a:ln/>
        </p:spPr>
        <p:txBody>
          <a:bodyPr wrap="square" lIns="0" tIns="0" rIns="0" bIns="0" rtlCol="0" anchor="ctr"/>
          <a:lstStyle/>
          <a:p>
            <a:pPr algn="l" indent="0" marL="0">
              <a:lnSpc>
                <a:spcPct val="100000"/>
              </a:lnSpc>
              <a:buNone/>
            </a:pPr>
            <a:r>
              <a:rPr lang="en-US" sz="3000" b="1" dirty="0">
                <a:solidFill>
                  <a:srgbClr val="FFFFFF"/>
                </a:solidFill>
                <a:latin typeface="Arial" pitchFamily="34" charset="0"/>
                <a:ea typeface="Arial" pitchFamily="34" charset="-122"/>
                <a:cs typeface="Arial" pitchFamily="34" charset="-120"/>
              </a:rPr>
              <a:t>Истории о прогулках и активном отдыхе
</a:t>
            </a:r>
            <a:endParaRPr lang="en-US" sz="3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E6E9E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80975" y="787692"/>
            <a:ext cx="4663800" cy="3568117"/>
          </a:xfrm>
          <a:prstGeom prst="rect">
            <a:avLst/>
          </a:prstGeom>
        </p:spPr>
      </p:pic>
      <p:sp>
        <p:nvSpPr>
          <p:cNvPr id="4" name="Text 0"/>
          <p:cNvSpPr txBox="1"/>
          <p:nvPr/>
        </p:nvSpPr>
        <p:spPr>
          <a:xfrm>
            <a:off x="104375" y="4866200"/>
            <a:ext cx="547800" cy="623400"/>
          </a:xfrm>
          <a:prstGeom prst="rect">
            <a:avLst/>
          </a:prstGeom>
          <a:noFill/>
          <a:ln/>
        </p:spPr>
        <p:txBody>
          <a:bodyPr wrap="square" lIns="0" tIns="0" rIns="0" bIns="0" rtlCol="0" anchor="t"/>
          <a:lstStyle/>
          <a:p>
            <a:pPr algn="ctr" indent="0" marL="0">
              <a:lnSpc>
                <a:spcPct val="100000"/>
              </a:lnSpc>
              <a:buNone/>
            </a:pPr>
            <a:r>
              <a:rPr lang="en-US" sz="1200" b="1" dirty="0">
                <a:solidFill>
                  <a:srgbClr val="427697"/>
                </a:solidFill>
                <a:latin typeface="Arial" pitchFamily="34" charset="0"/>
                <a:ea typeface="Arial" pitchFamily="34" charset="-122"/>
                <a:cs typeface="Arial" pitchFamily="34" charset="-120"/>
              </a:rPr>
              <a:t>14</a:t>
            </a:r>
            <a:endParaRPr lang="en-US" sz="1200" dirty="0"/>
          </a:p>
        </p:txBody>
      </p:sp>
      <p:sp>
        <p:nvSpPr>
          <p:cNvPr id="5" name="Text 1"/>
          <p:cNvSpPr txBox="1"/>
          <p:nvPr/>
        </p:nvSpPr>
        <p:spPr>
          <a:xfrm>
            <a:off x="4280975" y="4578300"/>
            <a:ext cx="4663800" cy="153900"/>
          </a:xfrm>
          <a:prstGeom prst="rect">
            <a:avLst/>
          </a:prstGeom>
          <a:noFill/>
          <a:ln/>
        </p:spPr>
        <p:txBody>
          <a:bodyPr wrap="square" lIns="0" tIns="0" rIns="0" bIns="0" rtlCol="0" anchor="t"/>
          <a:lstStyle/>
          <a:p>
            <a:pPr algn="r" indent="0" marL="0">
              <a:lnSpc>
                <a:spcPct val="150041"/>
              </a:lnSpc>
              <a:buNone/>
            </a:pPr>
            <a:r>
              <a:rPr lang="en-US" sz="808" dirty="0">
                <a:solidFill>
                  <a:srgbClr val="2A3E5C"/>
                </a:solidFill>
                <a:latin typeface="Arial" pitchFamily="34" charset="0"/>
                <a:ea typeface="Arial" pitchFamily="34" charset="-122"/>
                <a:cs typeface="Arial" pitchFamily="34" charset="-120"/>
              </a:rPr>
              <a:t>Учебная схема для урока английского языка
</a:t>
            </a:r>
            <a:endParaRPr lang="en-US" sz="808" dirty="0"/>
          </a:p>
        </p:txBody>
      </p:sp>
      <p:sp>
        <p:nvSpPr>
          <p:cNvPr id="6" name="Text 2"/>
          <p:cNvSpPr txBox="1"/>
          <p:nvPr/>
        </p:nvSpPr>
        <p:spPr>
          <a:xfrm>
            <a:off x="248300" y="786300"/>
            <a:ext cx="3758100" cy="3869700"/>
          </a:xfrm>
          <a:prstGeom prst="rect">
            <a:avLst/>
          </a:prstGeom>
          <a:noFill/>
          <a:ln/>
        </p:spPr>
        <p:txBody>
          <a:bodyPr wrap="square" lIns="0" tIns="0" rIns="0" bIns="0" rtlCol="0" anchor="ctr"/>
          <a:lstStyle/>
          <a:p>
            <a:pPr algn="l" indent="0" marL="0">
              <a:lnSpc>
                <a:spcPct val="100000"/>
              </a:lnSpc>
              <a:buNone/>
            </a:pPr>
            <a:r>
              <a:rPr lang="en-US" sz="2000" b="1" dirty="0">
                <a:solidFill>
                  <a:srgbClr val="1C3354"/>
                </a:solidFill>
                <a:latin typeface="Arial" pitchFamily="34" charset="0"/>
                <a:ea typeface="Arial" pitchFamily="34" charset="-122"/>
                <a:cs typeface="Arial" pitchFamily="34" charset="-120"/>
              </a:rPr>
              <a:t>Сколько времени уходит на разные занятия после школы
</a:t>
            </a:r>
            <a:pPr algn="l" indent="0" marL="0">
              <a:lnSpc>
                <a:spcPct val="100000"/>
              </a:lnSpc>
              <a:buNone/>
            </a:pPr>
            <a:r>
              <a:rPr lang="en-US" sz="2400" b="1" dirty="0">
                <a:solidFill>
                  <a:srgbClr val="1C3354"/>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1C3354"/>
                </a:solidFill>
                <a:latin typeface="Arial" pitchFamily="34" charset="0"/>
                <a:ea typeface="Arial" pitchFamily="34" charset="-122"/>
                <a:cs typeface="Arial" pitchFamily="34" charset="-120"/>
              </a:rPr>
              <a:t>В будни у школьника чаще остаётся немного времени, а в выходные появляется больше возможностей для хобби, прогулок и встреч с друзьями.
</a:t>
            </a:r>
            <a:pPr algn="l" indent="0" marL="0">
              <a:lnSpc>
                <a:spcPct val="100000"/>
              </a:lnSpc>
              <a:buNone/>
            </a:pPr>
            <a:r>
              <a:rPr lang="en-US" sz="1800" dirty="0">
                <a:solidFill>
                  <a:srgbClr val="1C3354"/>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1C3354"/>
                </a:solidFill>
                <a:latin typeface="Arial" pitchFamily="34" charset="0"/>
                <a:ea typeface="Arial" pitchFamily="34" charset="-122"/>
                <a:cs typeface="Arial" pitchFamily="34" charset="-120"/>
              </a:rPr>
              <a:t>Баланс меняется в течение недели: сначала обязательные дела, затем отдых и любимые занятия.
</a:t>
            </a:r>
            <a:endParaRPr lang="en-US" sz="2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E6E9E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371525" y="298825"/>
            <a:ext cx="8377800" cy="991800"/>
          </a:xfrm>
          <a:prstGeom prst="rect">
            <a:avLst/>
          </a:prstGeom>
          <a:noFill/>
          <a:ln/>
        </p:spPr>
        <p:txBody>
          <a:bodyPr wrap="square" lIns="0" tIns="0" rIns="0" bIns="0" rtlCol="0" anchor="ctr"/>
          <a:lstStyle/>
          <a:p>
            <a:pPr algn="ctr" indent="0" marL="0">
              <a:lnSpc>
                <a:spcPct val="100000"/>
              </a:lnSpc>
              <a:buNone/>
            </a:pPr>
            <a:r>
              <a:rPr lang="en-US" sz="2500" b="1" dirty="0">
                <a:solidFill>
                  <a:srgbClr val="1C3354"/>
                </a:solidFill>
                <a:latin typeface="Arial" pitchFamily="34" charset="0"/>
                <a:ea typeface="Arial" pitchFamily="34" charset="-122"/>
                <a:cs typeface="Arial" pitchFamily="34" charset="-120"/>
              </a:rPr>
              <a:t>Кружки и дополнительные занятия
</a:t>
            </a:r>
            <a:endParaRPr lang="en-US" sz="2500" dirty="0"/>
          </a:p>
        </p:txBody>
      </p:sp>
      <p:sp>
        <p:nvSpPr>
          <p:cNvPr id="10" name="Text 1"/>
          <p:cNvSpPr txBox="1"/>
          <p:nvPr/>
        </p:nvSpPr>
        <p:spPr>
          <a:xfrm>
            <a:off x="104375" y="4866200"/>
            <a:ext cx="547800" cy="623400"/>
          </a:xfrm>
          <a:prstGeom prst="rect">
            <a:avLst/>
          </a:prstGeom>
          <a:noFill/>
          <a:ln/>
        </p:spPr>
        <p:txBody>
          <a:bodyPr wrap="square" lIns="0" tIns="0" rIns="0" bIns="0" rtlCol="0" anchor="t"/>
          <a:lstStyle/>
          <a:p>
            <a:pPr algn="ctr" indent="0" marL="0">
              <a:lnSpc>
                <a:spcPct val="100000"/>
              </a:lnSpc>
              <a:buNone/>
            </a:pPr>
            <a:r>
              <a:rPr lang="en-US" sz="1200" b="1" dirty="0">
                <a:solidFill>
                  <a:srgbClr val="427697"/>
                </a:solidFill>
                <a:latin typeface="Arial" pitchFamily="34" charset="0"/>
                <a:ea typeface="Arial" pitchFamily="34" charset="-122"/>
                <a:cs typeface="Arial" pitchFamily="34" charset="-120"/>
              </a:rPr>
              <a:t>15</a:t>
            </a:r>
            <a:endParaRPr lang="en-US" sz="1200" dirty="0"/>
          </a:p>
        </p:txBody>
      </p:sp>
      <p:sp>
        <p:nvSpPr>
          <p:cNvPr id="11" name="Text 2"/>
          <p:cNvSpPr txBox="1"/>
          <p:nvPr/>
        </p:nvSpPr>
        <p:spPr>
          <a:xfrm>
            <a:off x="762620" y="1724875"/>
            <a:ext cx="2067600" cy="1215900"/>
          </a:xfrm>
          <a:prstGeom prst="rect">
            <a:avLst/>
          </a:prstGeom>
          <a:noFill/>
          <a:ln/>
        </p:spPr>
        <p:txBody>
          <a:bodyPr wrap="square" lIns="0" tIns="0" rIns="0" bIns="0" rtlCol="0" anchor="ctr"/>
          <a:lstStyle/>
          <a:p>
            <a:pPr algn="l" indent="0" marL="0">
              <a:lnSpc>
                <a:spcPct val="115000"/>
              </a:lnSpc>
              <a:buNone/>
            </a:pPr>
            <a:r>
              <a:rPr lang="en-US" sz="926" b="1" dirty="0">
                <a:solidFill>
                  <a:srgbClr val="1C3354"/>
                </a:solidFill>
                <a:latin typeface="Arial" pitchFamily="34" charset="0"/>
                <a:ea typeface="Arial" pitchFamily="34" charset="-122"/>
                <a:cs typeface="Arial" pitchFamily="34" charset="-120"/>
              </a:rPr>
              <a:t>Изучение языка
</a:t>
            </a:r>
            <a:pPr algn="l" indent="0" marL="0">
              <a:lnSpc>
                <a:spcPct val="115000"/>
              </a:lnSpc>
              <a:buNone/>
            </a:pPr>
            <a:r>
              <a:rPr lang="en-US" sz="278" b="1" dirty="0">
                <a:solidFill>
                  <a:srgbClr val="1C3354"/>
                </a:solidFill>
                <a:latin typeface="Arial" pitchFamily="34" charset="0"/>
                <a:ea typeface="Arial" pitchFamily="34" charset="-122"/>
                <a:cs typeface="Arial" pitchFamily="34" charset="-120"/>
              </a:rPr>
              <a:t>
</a:t>
            </a:r>
            <a:pPr algn="l" indent="0" marL="0">
              <a:lnSpc>
                <a:spcPct val="115000"/>
              </a:lnSpc>
              <a:buNone/>
            </a:pPr>
            <a:r>
              <a:rPr lang="en-US" sz="926" dirty="0">
                <a:solidFill>
                  <a:srgbClr val="1C3354"/>
                </a:solidFill>
                <a:latin typeface="Arial" pitchFamily="34" charset="0"/>
                <a:ea typeface="Arial" pitchFamily="34" charset="-122"/>
                <a:cs typeface="Arial" pitchFamily="34" charset="-120"/>
              </a:rPr>
              <a:t>English club помогает расширять словарный запас, тренировать произношение и говорить увереннее. Такие занятия полезны не только для школы: они учат задавать вопросы, слушать собеседника и отвечать короткими, точными фразами.
</a:t>
            </a:r>
            <a:endParaRPr lang="en-US" sz="926" dirty="0"/>
          </a:p>
        </p:txBody>
      </p:sp>
      <p:sp>
        <p:nvSpPr>
          <p:cNvPr id="12" name="Text 3"/>
          <p:cNvSpPr txBox="1"/>
          <p:nvPr/>
        </p:nvSpPr>
        <p:spPr>
          <a:xfrm>
            <a:off x="762575" y="3435000"/>
            <a:ext cx="2067600" cy="1215900"/>
          </a:xfrm>
          <a:prstGeom prst="rect">
            <a:avLst/>
          </a:prstGeom>
          <a:noFill/>
          <a:ln/>
        </p:spPr>
        <p:txBody>
          <a:bodyPr wrap="square" lIns="0" tIns="0" rIns="0" bIns="0" rtlCol="0" anchor="ctr"/>
          <a:lstStyle/>
          <a:p>
            <a:pPr algn="l" indent="0" marL="0">
              <a:lnSpc>
                <a:spcPct val="115000"/>
              </a:lnSpc>
              <a:buNone/>
            </a:pPr>
            <a:r>
              <a:rPr lang="en-US" sz="1000" b="1" dirty="0">
                <a:solidFill>
                  <a:srgbClr val="1C3354"/>
                </a:solidFill>
                <a:latin typeface="Arial" pitchFamily="34" charset="0"/>
                <a:ea typeface="Arial" pitchFamily="34" charset="-122"/>
                <a:cs typeface="Arial" pitchFamily="34" charset="-120"/>
              </a:rPr>
              <a:t>Логика и техника
</a:t>
            </a:r>
            <a:pPr algn="l" indent="0" marL="0">
              <a:lnSpc>
                <a:spcPct val="115000"/>
              </a:lnSpc>
              <a:buNone/>
            </a:pPr>
            <a:r>
              <a:rPr lang="en-US" sz="300" b="1" dirty="0">
                <a:solidFill>
                  <a:srgbClr val="1C3354"/>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1C3354"/>
                </a:solidFill>
                <a:latin typeface="Arial" pitchFamily="34" charset="0"/>
                <a:ea typeface="Arial" pitchFamily="34" charset="-122"/>
                <a:cs typeface="Arial" pitchFamily="34" charset="-120"/>
              </a:rPr>
              <a:t>Chess club and robotics are useful for thinking and problem-solving. They help children plan steps, замечать детали and работать в команде, поэтому такие кружки особенно интересны тем, кто любит задачи и открытия.
</a:t>
            </a:r>
            <a:endParaRPr lang="en-US" sz="1000" dirty="0"/>
          </a:p>
        </p:txBody>
      </p:sp>
      <p:sp>
        <p:nvSpPr>
          <p:cNvPr id="13" name="Text 4"/>
          <p:cNvSpPr txBox="1"/>
          <p:nvPr/>
        </p:nvSpPr>
        <p:spPr>
          <a:xfrm>
            <a:off x="3631370" y="1724875"/>
            <a:ext cx="2067600" cy="1215900"/>
          </a:xfrm>
          <a:prstGeom prst="rect">
            <a:avLst/>
          </a:prstGeom>
          <a:noFill/>
          <a:ln/>
        </p:spPr>
        <p:txBody>
          <a:bodyPr wrap="square" lIns="0" tIns="0" rIns="0" bIns="0" rtlCol="0" anchor="ctr"/>
          <a:lstStyle/>
          <a:p>
            <a:pPr algn="l" indent="0" marL="0">
              <a:lnSpc>
                <a:spcPct val="115000"/>
              </a:lnSpc>
              <a:buNone/>
            </a:pPr>
            <a:r>
              <a:rPr lang="en-US" sz="1000" b="1" dirty="0">
                <a:solidFill>
                  <a:srgbClr val="1C3354"/>
                </a:solidFill>
                <a:latin typeface="Arial" pitchFamily="34" charset="0"/>
                <a:ea typeface="Arial" pitchFamily="34" charset="-122"/>
                <a:cs typeface="Arial" pitchFamily="34" charset="-120"/>
              </a:rPr>
              <a:t>Творчество и музыка
</a:t>
            </a:r>
            <a:pPr algn="l" indent="0" marL="0">
              <a:lnSpc>
                <a:spcPct val="115000"/>
              </a:lnSpc>
              <a:buNone/>
            </a:pPr>
            <a:r>
              <a:rPr lang="en-US" sz="300" b="1" dirty="0">
                <a:solidFill>
                  <a:srgbClr val="1C3354"/>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1C3354"/>
                </a:solidFill>
                <a:latin typeface="Arial" pitchFamily="34" charset="0"/>
                <a:ea typeface="Arial" pitchFamily="34" charset="-122"/>
                <a:cs typeface="Arial" pitchFamily="34" charset="-120"/>
              </a:rPr>
              <a:t>Art club, dance club and music school развивают вкус, ритм и воображение. Ребёнок учится выражать себя, работать по правилам и доводить дело до конца, даже если результат появляется не сразу.
</a:t>
            </a:r>
            <a:endParaRPr lang="en-US" sz="1000" dirty="0"/>
          </a:p>
        </p:txBody>
      </p:sp>
      <p:sp>
        <p:nvSpPr>
          <p:cNvPr id="14" name="Text 5"/>
          <p:cNvSpPr txBox="1"/>
          <p:nvPr/>
        </p:nvSpPr>
        <p:spPr>
          <a:xfrm>
            <a:off x="3631325" y="3435000"/>
            <a:ext cx="2067600" cy="1215900"/>
          </a:xfrm>
          <a:prstGeom prst="rect">
            <a:avLst/>
          </a:prstGeom>
          <a:noFill/>
          <a:ln/>
        </p:spPr>
        <p:txBody>
          <a:bodyPr wrap="square" lIns="0" tIns="0" rIns="0" bIns="0" rtlCol="0" anchor="ctr"/>
          <a:lstStyle/>
          <a:p>
            <a:pPr algn="l" indent="0" marL="0">
              <a:lnSpc>
                <a:spcPct val="115000"/>
              </a:lnSpc>
              <a:buNone/>
            </a:pPr>
            <a:r>
              <a:rPr lang="en-US" sz="1000" b="1" dirty="0">
                <a:solidFill>
                  <a:srgbClr val="1C3354"/>
                </a:solidFill>
                <a:latin typeface="Arial" pitchFamily="34" charset="0"/>
                <a:ea typeface="Arial" pitchFamily="34" charset="-122"/>
                <a:cs typeface="Arial" pitchFamily="34" charset="-120"/>
              </a:rPr>
              <a:t>Выбор по интересам
</a:t>
            </a:r>
            <a:pPr algn="l" indent="0" marL="0">
              <a:lnSpc>
                <a:spcPct val="115000"/>
              </a:lnSpc>
              <a:buNone/>
            </a:pPr>
            <a:r>
              <a:rPr lang="en-US" sz="300" b="1" dirty="0">
                <a:solidFill>
                  <a:srgbClr val="1C3354"/>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1C3354"/>
                </a:solidFill>
                <a:latin typeface="Arial" pitchFamily="34" charset="0"/>
                <a:ea typeface="Arial" pitchFamily="34" charset="-122"/>
                <a:cs typeface="Arial" pitchFamily="34" charset="-120"/>
              </a:rPr>
              <a:t>Some hobbies are fun, and some hobbies also teach useful skills. Для пятиклассника важно попробовать разные варианты, чтобы понять, что нравится больше всего и что хочется продолжать долго.
</a:t>
            </a:r>
            <a:endParaRPr lang="en-US" sz="1000" dirty="0"/>
          </a:p>
        </p:txBody>
      </p:sp>
      <p:sp>
        <p:nvSpPr>
          <p:cNvPr id="15" name="Text 6"/>
          <p:cNvSpPr txBox="1"/>
          <p:nvPr/>
        </p:nvSpPr>
        <p:spPr>
          <a:xfrm>
            <a:off x="6500120" y="1724875"/>
            <a:ext cx="2067600" cy="1215900"/>
          </a:xfrm>
          <a:prstGeom prst="rect">
            <a:avLst/>
          </a:prstGeom>
          <a:noFill/>
          <a:ln/>
        </p:spPr>
        <p:txBody>
          <a:bodyPr wrap="square" lIns="0" tIns="0" rIns="0" bIns="0" rtlCol="0" anchor="ctr"/>
          <a:lstStyle/>
          <a:p>
            <a:pPr algn="l" indent="0" marL="0">
              <a:lnSpc>
                <a:spcPct val="115000"/>
              </a:lnSpc>
              <a:buNone/>
            </a:pPr>
            <a:r>
              <a:rPr lang="en-US" sz="1000" b="1" dirty="0">
                <a:solidFill>
                  <a:srgbClr val="1C3354"/>
                </a:solidFill>
                <a:latin typeface="Arial" pitchFamily="34" charset="0"/>
                <a:ea typeface="Arial" pitchFamily="34" charset="-122"/>
                <a:cs typeface="Arial" pitchFamily="34" charset="-120"/>
              </a:rPr>
              <a:t>Спорт и движение
</a:t>
            </a:r>
            <a:pPr algn="l" indent="0" marL="0">
              <a:lnSpc>
                <a:spcPct val="115000"/>
              </a:lnSpc>
              <a:buNone/>
            </a:pPr>
            <a:r>
              <a:rPr lang="en-US" sz="300" b="1" dirty="0">
                <a:solidFill>
                  <a:srgbClr val="1C3354"/>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1C3354"/>
                </a:solidFill>
                <a:latin typeface="Arial" pitchFamily="34" charset="0"/>
                <a:ea typeface="Arial" pitchFamily="34" charset="-122"/>
                <a:cs typeface="Arial" pitchFamily="34" charset="-120"/>
              </a:rPr>
              <a:t>Swimming and other sports activities strengthen the body and teach discipline. Регулярные тренировки помогают соблюдать режим, слушать тренера и постепенно улучшать результат, а ещё дают хорошее настроение после учёбы.
</a:t>
            </a:r>
            <a:endParaRPr lang="en-US" sz="1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E6E9E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35400" y="1912526"/>
            <a:ext cx="4339200" cy="1729299"/>
          </a:xfrm>
          <a:prstGeom prst="rect">
            <a:avLst/>
          </a:prstGeom>
        </p:spPr>
      </p:pic>
      <p:sp>
        <p:nvSpPr>
          <p:cNvPr id="4" name="Text 0"/>
          <p:cNvSpPr txBox="1"/>
          <p:nvPr/>
        </p:nvSpPr>
        <p:spPr>
          <a:xfrm>
            <a:off x="292825" y="310575"/>
            <a:ext cx="8380800" cy="833400"/>
          </a:xfrm>
          <a:prstGeom prst="rect">
            <a:avLst/>
          </a:prstGeom>
          <a:noFill/>
          <a:ln/>
        </p:spPr>
        <p:txBody>
          <a:bodyPr wrap="square" lIns="0" tIns="0" rIns="0" bIns="0" rtlCol="0" anchor="ctr"/>
          <a:lstStyle/>
          <a:p>
            <a:pPr algn="l" indent="0" marL="0">
              <a:lnSpc>
                <a:spcPct val="120000"/>
              </a:lnSpc>
              <a:buNone/>
            </a:pPr>
            <a:r>
              <a:rPr lang="en-US" sz="2500" b="1" dirty="0">
                <a:solidFill>
                  <a:srgbClr val="1C3354"/>
                </a:solidFill>
                <a:latin typeface="Arial" pitchFamily="34" charset="0"/>
                <a:ea typeface="Arial" pitchFamily="34" charset="-122"/>
                <a:cs typeface="Arial" pitchFamily="34" charset="-120"/>
              </a:rPr>
              <a:t>Что нужно для разных хобби
</a:t>
            </a:r>
            <a:endParaRPr lang="en-US" sz="2500" dirty="0"/>
          </a:p>
        </p:txBody>
      </p:sp>
      <p:sp>
        <p:nvSpPr>
          <p:cNvPr id="5" name="Text 1"/>
          <p:cNvSpPr txBox="1"/>
          <p:nvPr/>
        </p:nvSpPr>
        <p:spPr>
          <a:xfrm>
            <a:off x="4930675" y="991650"/>
            <a:ext cx="3742800" cy="3570900"/>
          </a:xfrm>
          <a:prstGeom prst="rect">
            <a:avLst/>
          </a:prstGeom>
          <a:noFill/>
          <a:ln/>
        </p:spPr>
        <p:txBody>
          <a:bodyPr wrap="square" lIns="0" tIns="0" rIns="0" bIns="0" rtlCol="0" anchor="ctr"/>
          <a:lstStyle/>
          <a:p>
            <a:pPr algn="l" indent="0" marL="0">
              <a:lnSpc>
                <a:spcPct val="115000"/>
              </a:lnSpc>
              <a:buNone/>
            </a:pPr>
            <a:r>
              <a:rPr lang="en-US" sz="1500" dirty="0">
                <a:solidFill>
                  <a:srgbClr val="000000"/>
                </a:solidFill>
                <a:latin typeface="Arial" pitchFamily="34" charset="0"/>
                <a:ea typeface="Arial" pitchFamily="34" charset="-122"/>
                <a:cs typeface="Arial" pitchFamily="34" charset="-120"/>
              </a:rPr>
              <a:t>Таблица помогает быстро запомнить, что нужно для любимых занятий и как соблюдать простые правила безопасности.
</a:t>
            </a:r>
            <a:pPr algn="l" indent="0" marL="0">
              <a:lnSpc>
                <a:spcPct val="115000"/>
              </a:lnSpc>
              <a:buNone/>
            </a:pPr>
            <a:r>
              <a:rPr lang="en-US" sz="18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500" dirty="0">
                <a:solidFill>
                  <a:srgbClr val="000000"/>
                </a:solidFill>
                <a:latin typeface="Arial" pitchFamily="34" charset="0"/>
                <a:ea typeface="Arial" pitchFamily="34" charset="-122"/>
                <a:cs typeface="Arial" pitchFamily="34" charset="-120"/>
              </a:rPr>
              <a:t>Для каждого хобби есть свои предметы и свои правила: это делает занятие удобным и безопасным.
</a:t>
            </a:r>
            <a:endParaRPr lang="en-US" sz="1500" dirty="0"/>
          </a:p>
        </p:txBody>
      </p:sp>
      <p:sp>
        <p:nvSpPr>
          <p:cNvPr id="6" name="Text 2"/>
          <p:cNvSpPr txBox="1"/>
          <p:nvPr/>
        </p:nvSpPr>
        <p:spPr>
          <a:xfrm>
            <a:off x="292825" y="4678225"/>
            <a:ext cx="4281900" cy="169200"/>
          </a:xfrm>
          <a:prstGeom prst="rect">
            <a:avLst/>
          </a:prstGeom>
          <a:noFill/>
          <a:ln/>
        </p:spPr>
        <p:txBody>
          <a:bodyPr wrap="square" lIns="0" tIns="0" rIns="0" bIns="0" rtlCol="0" anchor="ctr"/>
          <a:lstStyle/>
          <a:p>
            <a:pPr algn="l" indent="0" marL="0">
              <a:lnSpc>
                <a:spcPct val="100000"/>
              </a:lnSpc>
              <a:buNone/>
            </a:pPr>
            <a:r>
              <a:rPr lang="en-US" sz="1100" dirty="0">
                <a:solidFill>
                  <a:srgbClr val="2A3E5C"/>
                </a:solidFill>
                <a:latin typeface="Arial" pitchFamily="34" charset="0"/>
                <a:ea typeface="Arial" pitchFamily="34" charset="-122"/>
                <a:cs typeface="Arial" pitchFamily="34" charset="-120"/>
              </a:rPr>
              <a:t>Учебный материал для урока английского языка
</a:t>
            </a:r>
            <a:endParaRPr lang="en-US" sz="1100" dirty="0"/>
          </a:p>
        </p:txBody>
      </p:sp>
      <p:sp>
        <p:nvSpPr>
          <p:cNvPr id="7" name="Text 3"/>
          <p:cNvSpPr txBox="1"/>
          <p:nvPr/>
        </p:nvSpPr>
        <p:spPr>
          <a:xfrm>
            <a:off x="8425975" y="4777775"/>
            <a:ext cx="547800" cy="623400"/>
          </a:xfrm>
          <a:prstGeom prst="rect">
            <a:avLst/>
          </a:prstGeom>
          <a:noFill/>
          <a:ln/>
        </p:spPr>
        <p:txBody>
          <a:bodyPr wrap="square" lIns="0" tIns="0" rIns="0" bIns="0" rtlCol="0" anchor="t"/>
          <a:lstStyle/>
          <a:p>
            <a:pPr algn="ctr" indent="0" marL="0">
              <a:lnSpc>
                <a:spcPct val="100000"/>
              </a:lnSpc>
              <a:buNone/>
            </a:pPr>
            <a:r>
              <a:rPr lang="en-US" sz="1200" b="1" dirty="0">
                <a:solidFill>
                  <a:srgbClr val="427697"/>
                </a:solidFill>
                <a:latin typeface="Arial" pitchFamily="34" charset="0"/>
                <a:ea typeface="Arial" pitchFamily="34" charset="-122"/>
                <a:cs typeface="Arial" pitchFamily="34" charset="-120"/>
              </a:rPr>
              <a:t>16</a:t>
            </a:r>
            <a:endParaRPr lang="en-US" sz="1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E6E9E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94934" y="1412700"/>
            <a:ext cx="8510981" cy="3360600"/>
          </a:xfrm>
          <a:prstGeom prst="rect">
            <a:avLst/>
          </a:prstGeom>
        </p:spPr>
      </p:pic>
      <p:sp>
        <p:nvSpPr>
          <p:cNvPr id="4" name="Text 0"/>
          <p:cNvSpPr txBox="1"/>
          <p:nvPr/>
        </p:nvSpPr>
        <p:spPr>
          <a:xfrm>
            <a:off x="104375" y="4866200"/>
            <a:ext cx="547800" cy="623400"/>
          </a:xfrm>
          <a:prstGeom prst="rect">
            <a:avLst/>
          </a:prstGeom>
          <a:noFill/>
          <a:ln/>
        </p:spPr>
        <p:txBody>
          <a:bodyPr wrap="square" lIns="0" tIns="0" rIns="0" bIns="0" rtlCol="0" anchor="t"/>
          <a:lstStyle/>
          <a:p>
            <a:pPr algn="ctr" indent="0" marL="0">
              <a:lnSpc>
                <a:spcPct val="100000"/>
              </a:lnSpc>
              <a:buNone/>
            </a:pPr>
            <a:r>
              <a:rPr lang="en-US" sz="1200" b="1" dirty="0">
                <a:solidFill>
                  <a:srgbClr val="427697"/>
                </a:solidFill>
                <a:latin typeface="Arial" pitchFamily="34" charset="0"/>
                <a:ea typeface="Arial" pitchFamily="34" charset="-122"/>
                <a:cs typeface="Arial" pitchFamily="34" charset="-120"/>
              </a:rPr>
              <a:t>17</a:t>
            </a:r>
            <a:endParaRPr lang="en-US" sz="1200" dirty="0"/>
          </a:p>
        </p:txBody>
      </p:sp>
      <p:sp>
        <p:nvSpPr>
          <p:cNvPr id="5" name="Text 1"/>
          <p:cNvSpPr txBox="1"/>
          <p:nvPr/>
        </p:nvSpPr>
        <p:spPr>
          <a:xfrm>
            <a:off x="292825" y="401025"/>
            <a:ext cx="8515200" cy="815400"/>
          </a:xfrm>
          <a:prstGeom prst="rect">
            <a:avLst/>
          </a:prstGeom>
          <a:noFill/>
          <a:ln/>
        </p:spPr>
        <p:txBody>
          <a:bodyPr wrap="square" lIns="0" tIns="0" rIns="0" bIns="0" rtlCol="0" anchor="t"/>
          <a:lstStyle/>
          <a:p>
            <a:pPr algn="l" indent="0" marL="0">
              <a:lnSpc>
                <a:spcPct val="100000"/>
              </a:lnSpc>
              <a:buNone/>
            </a:pPr>
            <a:r>
              <a:rPr lang="en-US" sz="2000" b="1" dirty="0">
                <a:solidFill>
                  <a:srgbClr val="1C3354"/>
                </a:solidFill>
                <a:latin typeface="Arial" pitchFamily="34" charset="0"/>
                <a:ea typeface="Arial" pitchFamily="34" charset="-122"/>
                <a:cs typeface="Arial" pitchFamily="34" charset="-120"/>
              </a:rPr>
              <a:t>Баланс между учёбой, отдыхом и хобби
</a:t>
            </a:r>
            <a:pPr algn="l" indent="0" marL="0">
              <a:lnSpc>
                <a:spcPct val="100000"/>
              </a:lnSpc>
              <a:buNone/>
            </a:pPr>
            <a:r>
              <a:rPr lang="en-US" sz="1200" b="1" dirty="0">
                <a:solidFill>
                  <a:srgbClr val="1C3354"/>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1C3354"/>
                </a:solidFill>
                <a:latin typeface="Arial" pitchFamily="34" charset="0"/>
                <a:ea typeface="Arial" pitchFamily="34" charset="-122"/>
                <a:cs typeface="Arial" pitchFamily="34" charset="-120"/>
              </a:rPr>
              <a:t>Учебный режим школьника после уроков: сначала обязательные дела, затем выбор активности по самочувствию и времени.
</a:t>
            </a:r>
            <a:endParaRPr lang="en-US" sz="2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E6E9E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235550" y="475796"/>
            <a:ext cx="8115300" cy="804600"/>
          </a:xfrm>
          <a:prstGeom prst="rect">
            <a:avLst/>
          </a:prstGeom>
          <a:noFill/>
          <a:ln/>
        </p:spPr>
        <p:txBody>
          <a:bodyPr wrap="square" lIns="0" tIns="0" rIns="0" bIns="0" rtlCol="0" anchor="t"/>
          <a:lstStyle/>
          <a:p>
            <a:pPr algn="l" indent="0" marL="0">
              <a:lnSpc>
                <a:spcPct val="120000"/>
              </a:lnSpc>
              <a:buNone/>
            </a:pPr>
            <a:r>
              <a:rPr lang="en-US" sz="2874" b="1" dirty="0">
                <a:solidFill>
                  <a:srgbClr val="1C3354"/>
                </a:solidFill>
                <a:latin typeface="Arial" pitchFamily="34" charset="0"/>
                <a:ea typeface="Arial" pitchFamily="34" charset="-122"/>
                <a:cs typeface="Arial" pitchFamily="34" charset="-120"/>
              </a:rPr>
              <a:t>Как меняются интересы у учеников 5 класса
</a:t>
            </a:r>
            <a:endParaRPr lang="en-US" sz="2874" dirty="0"/>
          </a:p>
        </p:txBody>
      </p:sp>
      <p:sp>
        <p:nvSpPr>
          <p:cNvPr id="9" name="Text 1"/>
          <p:cNvSpPr txBox="1"/>
          <p:nvPr/>
        </p:nvSpPr>
        <p:spPr>
          <a:xfrm>
            <a:off x="104375" y="4866200"/>
            <a:ext cx="547800" cy="623400"/>
          </a:xfrm>
          <a:prstGeom prst="rect">
            <a:avLst/>
          </a:prstGeom>
          <a:noFill/>
          <a:ln/>
        </p:spPr>
        <p:txBody>
          <a:bodyPr wrap="square" lIns="0" tIns="0" rIns="0" bIns="0" rtlCol="0" anchor="t"/>
          <a:lstStyle/>
          <a:p>
            <a:pPr algn="ctr" indent="0" marL="0">
              <a:lnSpc>
                <a:spcPct val="100000"/>
              </a:lnSpc>
              <a:buNone/>
            </a:pPr>
            <a:r>
              <a:rPr lang="en-US" sz="1200" b="1" dirty="0">
                <a:solidFill>
                  <a:srgbClr val="427697"/>
                </a:solidFill>
                <a:latin typeface="Arial" pitchFamily="34" charset="0"/>
                <a:ea typeface="Arial" pitchFamily="34" charset="-122"/>
                <a:cs typeface="Arial" pitchFamily="34" charset="-120"/>
              </a:rPr>
              <a:t>18</a:t>
            </a:r>
            <a:endParaRPr lang="en-US" sz="1200" dirty="0"/>
          </a:p>
        </p:txBody>
      </p:sp>
      <p:sp>
        <p:nvSpPr>
          <p:cNvPr id="10" name="Text 2"/>
          <p:cNvSpPr txBox="1"/>
          <p:nvPr/>
        </p:nvSpPr>
        <p:spPr>
          <a:xfrm>
            <a:off x="603850" y="1859650"/>
            <a:ext cx="2334300" cy="967200"/>
          </a:xfrm>
          <a:prstGeom prst="rect">
            <a:avLst/>
          </a:prstGeom>
          <a:noFill/>
          <a:ln/>
        </p:spPr>
        <p:txBody>
          <a:bodyPr wrap="square" lIns="0" tIns="0" rIns="0" bIns="0" rtlCol="0" anchor="t"/>
          <a:lstStyle/>
          <a:p>
            <a:pPr algn="l" indent="0" marL="0">
              <a:lnSpc>
                <a:spcPct val="100000"/>
              </a:lnSpc>
              <a:buNone/>
            </a:pPr>
            <a:r>
              <a:rPr lang="en-US" sz="1300" b="1" dirty="0">
                <a:solidFill>
                  <a:srgbClr val="1E3950"/>
                </a:solidFill>
                <a:latin typeface="Arial" pitchFamily="34" charset="0"/>
                <a:ea typeface="Arial" pitchFamily="34" charset="-122"/>
                <a:cs typeface="Arial" pitchFamily="34" charset="-120"/>
              </a:rPr>
              <a:t>Начало года
</a:t>
            </a:r>
            <a:pPr algn="l" indent="0" marL="0">
              <a:lnSpc>
                <a:spcPct val="100000"/>
              </a:lnSpc>
              <a:buNone/>
            </a:pPr>
            <a:r>
              <a:rPr lang="en-US" sz="600" b="1" dirty="0">
                <a:solidFill>
                  <a:srgbClr val="1E395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1C3354"/>
                </a:solidFill>
                <a:latin typeface="Arial" pitchFamily="34" charset="0"/>
                <a:ea typeface="Arial" pitchFamily="34" charset="-122"/>
                <a:cs typeface="Arial" pitchFamily="34" charset="-120"/>
              </a:rPr>
              <a:t>Ребёнок пробует знакомые занятия и вспоминает, что нравится больше всего. Часто выбор зависит от друзей, школьного расписания и того, что уже есть дома или в школе.
</a:t>
            </a:r>
            <a:endParaRPr lang="en-US" sz="1300" dirty="0"/>
          </a:p>
        </p:txBody>
      </p:sp>
      <p:sp>
        <p:nvSpPr>
          <p:cNvPr id="11" name="Text 3"/>
          <p:cNvSpPr txBox="1"/>
          <p:nvPr/>
        </p:nvSpPr>
        <p:spPr>
          <a:xfrm>
            <a:off x="2192550" y="3540375"/>
            <a:ext cx="2334300" cy="967200"/>
          </a:xfrm>
          <a:prstGeom prst="rect">
            <a:avLst/>
          </a:prstGeom>
          <a:noFill/>
          <a:ln/>
        </p:spPr>
        <p:txBody>
          <a:bodyPr wrap="square" lIns="0" tIns="0" rIns="0" bIns="0" rtlCol="0" anchor="t"/>
          <a:lstStyle/>
          <a:p>
            <a:pPr algn="l" indent="0" marL="0">
              <a:lnSpc>
                <a:spcPct val="100000"/>
              </a:lnSpc>
              <a:buNone/>
            </a:pPr>
            <a:r>
              <a:rPr lang="en-US" sz="1225" b="1" dirty="0">
                <a:solidFill>
                  <a:srgbClr val="1E3950"/>
                </a:solidFill>
                <a:latin typeface="Arial" pitchFamily="34" charset="0"/>
                <a:ea typeface="Arial" pitchFamily="34" charset="-122"/>
                <a:cs typeface="Arial" pitchFamily="34" charset="-120"/>
              </a:rPr>
              <a:t>Первые открытия
</a:t>
            </a:r>
            <a:pPr algn="l" indent="0" marL="0">
              <a:lnSpc>
                <a:spcPct val="130040"/>
              </a:lnSpc>
              <a:buNone/>
            </a:pPr>
            <a:r>
              <a:rPr lang="en-US" sz="565" b="1" dirty="0">
                <a:solidFill>
                  <a:srgbClr val="1E3950"/>
                </a:solidFill>
                <a:latin typeface="Arial" pitchFamily="34" charset="0"/>
                <a:ea typeface="Arial" pitchFamily="34" charset="-122"/>
                <a:cs typeface="Arial" pitchFamily="34" charset="-120"/>
              </a:rPr>
              <a:t>
</a:t>
            </a:r>
            <a:pPr algn="l" indent="0" marL="0">
              <a:lnSpc>
                <a:spcPct val="100000"/>
              </a:lnSpc>
              <a:buNone/>
            </a:pPr>
            <a:r>
              <a:rPr lang="en-US" sz="942" dirty="0">
                <a:solidFill>
                  <a:srgbClr val="1C3355"/>
                </a:solidFill>
                <a:latin typeface="Arial" pitchFamily="34" charset="0"/>
                <a:ea typeface="Arial" pitchFamily="34" charset="-122"/>
                <a:cs typeface="Arial" pitchFamily="34" charset="-120"/>
              </a:rPr>
              <a:t>Через несколько недель появляются новые интересы: музыка, рисование, спорт или настольные игры. Ученик замечает, какие занятия получаются легко, а какие требуют больше времени и терпения.
</a:t>
            </a:r>
            <a:endParaRPr lang="en-US" sz="1225" dirty="0"/>
          </a:p>
        </p:txBody>
      </p:sp>
      <p:sp>
        <p:nvSpPr>
          <p:cNvPr id="12" name="Text 4"/>
          <p:cNvSpPr txBox="1"/>
          <p:nvPr/>
        </p:nvSpPr>
        <p:spPr>
          <a:xfrm>
            <a:off x="3783200" y="1859675"/>
            <a:ext cx="2334300" cy="967200"/>
          </a:xfrm>
          <a:prstGeom prst="rect">
            <a:avLst/>
          </a:prstGeom>
          <a:noFill/>
          <a:ln/>
        </p:spPr>
        <p:txBody>
          <a:bodyPr wrap="square" lIns="0" tIns="0" rIns="0" bIns="0" rtlCol="0" anchor="t"/>
          <a:lstStyle/>
          <a:p>
            <a:pPr algn="l" indent="0" marL="0">
              <a:lnSpc>
                <a:spcPct val="100000"/>
              </a:lnSpc>
              <a:buNone/>
            </a:pPr>
            <a:r>
              <a:rPr lang="en-US" sz="1300" b="1" dirty="0">
                <a:solidFill>
                  <a:srgbClr val="1C3354"/>
                </a:solidFill>
                <a:latin typeface="Arial" pitchFamily="34" charset="0"/>
                <a:ea typeface="Arial" pitchFamily="34" charset="-122"/>
                <a:cs typeface="Arial" pitchFamily="34" charset="-120"/>
              </a:rPr>
              <a:t>Проба разных кружков
</a:t>
            </a:r>
            <a:pPr algn="l" indent="0" marL="0">
              <a:lnSpc>
                <a:spcPct val="100000"/>
              </a:lnSpc>
              <a:buNone/>
            </a:pPr>
            <a:r>
              <a:rPr lang="en-US" sz="600" b="1" dirty="0">
                <a:solidFill>
                  <a:srgbClr val="1C3354"/>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1C3354"/>
                </a:solidFill>
                <a:latin typeface="Arial" pitchFamily="34" charset="0"/>
                <a:ea typeface="Arial" pitchFamily="34" charset="-122"/>
                <a:cs typeface="Arial" pitchFamily="34" charset="-120"/>
              </a:rPr>
              <a:t>Иногда ребёнок ходит на несколько кружков и сравнивает их. Это помогает понять, где интереснее, где веселее и какие занятия действительно хочется продолжать.
</a:t>
            </a:r>
            <a:endParaRPr lang="en-US" sz="1300" dirty="0"/>
          </a:p>
        </p:txBody>
      </p:sp>
      <p:sp>
        <p:nvSpPr>
          <p:cNvPr id="13" name="Text 5"/>
          <p:cNvSpPr txBox="1"/>
          <p:nvPr/>
        </p:nvSpPr>
        <p:spPr>
          <a:xfrm>
            <a:off x="5401400" y="3540375"/>
            <a:ext cx="2334300" cy="967200"/>
          </a:xfrm>
          <a:prstGeom prst="rect">
            <a:avLst/>
          </a:prstGeom>
          <a:noFill/>
          <a:ln/>
        </p:spPr>
        <p:txBody>
          <a:bodyPr wrap="square" lIns="0" tIns="0" rIns="0" bIns="0" rtlCol="0" anchor="t"/>
          <a:lstStyle/>
          <a:p>
            <a:pPr algn="l" indent="0" marL="0">
              <a:lnSpc>
                <a:spcPct val="100000"/>
              </a:lnSpc>
              <a:buNone/>
            </a:pPr>
            <a:r>
              <a:rPr lang="en-US" sz="1300" b="1" dirty="0">
                <a:solidFill>
                  <a:srgbClr val="1E3950"/>
                </a:solidFill>
                <a:latin typeface="Arial" pitchFamily="34" charset="0"/>
                <a:ea typeface="Arial" pitchFamily="34" charset="-122"/>
                <a:cs typeface="Arial" pitchFamily="34" charset="-120"/>
              </a:rPr>
              <a:t>Свой выбор
</a:t>
            </a:r>
            <a:pPr algn="l" indent="0" marL="0">
              <a:lnSpc>
                <a:spcPct val="130040"/>
              </a:lnSpc>
              <a:buNone/>
            </a:pPr>
            <a:r>
              <a:rPr lang="en-US" sz="600" b="1" dirty="0">
                <a:solidFill>
                  <a:srgbClr val="1E395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1C3355"/>
                </a:solidFill>
                <a:latin typeface="Arial" pitchFamily="34" charset="0"/>
                <a:ea typeface="Arial" pitchFamily="34" charset="-122"/>
                <a:cs typeface="Arial" pitchFamily="34" charset="-120"/>
              </a:rPr>
              <a:t>Постепенно формируются любимые хобби. Они могут меняться, но именно такие занятия лучше всего показывают характер, способности и личные предпочтения ученика.
</a:t>
            </a:r>
            <a:endParaRPr lang="en-US" sz="13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E6E9E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269464" y="1583200"/>
            <a:ext cx="2688723" cy="3196500"/>
          </a:xfrm>
          <a:prstGeom prst="rect">
            <a:avLst/>
          </a:prstGeom>
        </p:spPr>
      </p:pic>
      <p:sp>
        <p:nvSpPr>
          <p:cNvPr id="9" name="Text 0"/>
          <p:cNvSpPr txBox="1"/>
          <p:nvPr/>
        </p:nvSpPr>
        <p:spPr>
          <a:xfrm>
            <a:off x="371525" y="298825"/>
            <a:ext cx="8377800" cy="991800"/>
          </a:xfrm>
          <a:prstGeom prst="rect">
            <a:avLst/>
          </a:prstGeom>
          <a:noFill/>
          <a:ln/>
        </p:spPr>
        <p:txBody>
          <a:bodyPr wrap="square" lIns="0" tIns="0" rIns="0" bIns="0" rtlCol="0" anchor="ctr"/>
          <a:lstStyle/>
          <a:p>
            <a:pPr algn="ctr" indent="0" marL="0">
              <a:lnSpc>
                <a:spcPct val="100000"/>
              </a:lnSpc>
              <a:buNone/>
            </a:pPr>
            <a:r>
              <a:rPr lang="en-US" sz="2500" b="1" dirty="0">
                <a:solidFill>
                  <a:srgbClr val="1C3354"/>
                </a:solidFill>
                <a:latin typeface="Arial" pitchFamily="34" charset="0"/>
                <a:ea typeface="Arial" pitchFamily="34" charset="-122"/>
                <a:cs typeface="Arial" pitchFamily="34" charset="-120"/>
              </a:rPr>
              <a:t>Пример короткого рассказа о себе
</a:t>
            </a:r>
            <a:endParaRPr lang="en-US" sz="2500" dirty="0"/>
          </a:p>
        </p:txBody>
      </p:sp>
      <p:sp>
        <p:nvSpPr>
          <p:cNvPr id="10" name="Text 1"/>
          <p:cNvSpPr txBox="1"/>
          <p:nvPr/>
        </p:nvSpPr>
        <p:spPr>
          <a:xfrm>
            <a:off x="104375" y="4866200"/>
            <a:ext cx="547800" cy="623400"/>
          </a:xfrm>
          <a:prstGeom prst="rect">
            <a:avLst/>
          </a:prstGeom>
          <a:noFill/>
          <a:ln/>
        </p:spPr>
        <p:txBody>
          <a:bodyPr wrap="square" lIns="0" tIns="0" rIns="0" bIns="0" rtlCol="0" anchor="t"/>
          <a:lstStyle/>
          <a:p>
            <a:pPr algn="ctr" indent="0" marL="0">
              <a:lnSpc>
                <a:spcPct val="100000"/>
              </a:lnSpc>
              <a:buNone/>
            </a:pPr>
            <a:r>
              <a:rPr lang="en-US" sz="1200" b="1" dirty="0">
                <a:solidFill>
                  <a:srgbClr val="427697"/>
                </a:solidFill>
                <a:latin typeface="Arial" pitchFamily="34" charset="0"/>
                <a:ea typeface="Arial" pitchFamily="34" charset="-122"/>
                <a:cs typeface="Arial" pitchFamily="34" charset="-120"/>
              </a:rPr>
              <a:t>19</a:t>
            </a:r>
            <a:endParaRPr lang="en-US" sz="1200" dirty="0"/>
          </a:p>
        </p:txBody>
      </p:sp>
      <p:sp>
        <p:nvSpPr>
          <p:cNvPr id="11" name="Text 2"/>
          <p:cNvSpPr txBox="1"/>
          <p:nvPr/>
        </p:nvSpPr>
        <p:spPr>
          <a:xfrm>
            <a:off x="590484" y="1724875"/>
            <a:ext cx="2145600" cy="1215900"/>
          </a:xfrm>
          <a:prstGeom prst="rect">
            <a:avLst/>
          </a:prstGeom>
          <a:noFill/>
          <a:ln/>
        </p:spPr>
        <p:txBody>
          <a:bodyPr wrap="square" lIns="0" tIns="0" rIns="0" bIns="0" rtlCol="0" anchor="ctr"/>
          <a:lstStyle/>
          <a:p>
            <a:pPr algn="l" indent="0" marL="0">
              <a:lnSpc>
                <a:spcPct val="115000"/>
              </a:lnSpc>
              <a:buNone/>
            </a:pPr>
            <a:r>
              <a:rPr lang="en-US" sz="1000" b="1" dirty="0">
                <a:solidFill>
                  <a:srgbClr val="1C3354"/>
                </a:solidFill>
                <a:latin typeface="Arial" pitchFamily="34" charset="0"/>
                <a:ea typeface="Arial" pitchFamily="34" charset="-122"/>
                <a:cs typeface="Arial" pitchFamily="34" charset="-120"/>
              </a:rPr>
              <a:t>Моё хобби
</a:t>
            </a:r>
            <a:pPr algn="l" indent="0" marL="0">
              <a:lnSpc>
                <a:spcPct val="115000"/>
              </a:lnSpc>
              <a:buNone/>
            </a:pPr>
            <a:r>
              <a:rPr lang="en-US" sz="300" b="1" dirty="0">
                <a:solidFill>
                  <a:srgbClr val="1C3354"/>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1C3354"/>
                </a:solidFill>
                <a:latin typeface="Arial" pitchFamily="34" charset="0"/>
                <a:ea typeface="Arial" pitchFamily="34" charset="-122"/>
                <a:cs typeface="Arial" pitchFamily="34" charset="-120"/>
              </a:rPr>
              <a:t>I like reading. Это простое начало помогает сразу назвать любимое занятие и показать личный интерес без сложных слов и длинных объяснений.
</a:t>
            </a:r>
            <a:endParaRPr lang="en-US" sz="1000" dirty="0"/>
          </a:p>
        </p:txBody>
      </p:sp>
      <p:sp>
        <p:nvSpPr>
          <p:cNvPr id="12" name="Text 3"/>
          <p:cNvSpPr txBox="1"/>
          <p:nvPr/>
        </p:nvSpPr>
        <p:spPr>
          <a:xfrm>
            <a:off x="3646487" y="1724825"/>
            <a:ext cx="2140800" cy="1215900"/>
          </a:xfrm>
          <a:prstGeom prst="rect">
            <a:avLst/>
          </a:prstGeom>
          <a:noFill/>
          <a:ln/>
        </p:spPr>
        <p:txBody>
          <a:bodyPr wrap="square" lIns="0" tIns="0" rIns="0" bIns="0" rtlCol="0" anchor="ctr"/>
          <a:lstStyle/>
          <a:p>
            <a:pPr algn="l" indent="0" marL="0">
              <a:lnSpc>
                <a:spcPct val="115000"/>
              </a:lnSpc>
              <a:buNone/>
            </a:pPr>
            <a:r>
              <a:rPr lang="en-US" sz="1000" b="1" dirty="0">
                <a:solidFill>
                  <a:srgbClr val="1C3354"/>
                </a:solidFill>
                <a:latin typeface="Arial" pitchFamily="34" charset="0"/>
                <a:ea typeface="Arial" pitchFamily="34" charset="-122"/>
                <a:cs typeface="Arial" pitchFamily="34" charset="-120"/>
              </a:rPr>
              <a:t>Что я делаю с друзьями
</a:t>
            </a:r>
            <a:pPr algn="l" indent="0" marL="0">
              <a:lnSpc>
                <a:spcPct val="115000"/>
              </a:lnSpc>
              <a:buNone/>
            </a:pPr>
            <a:r>
              <a:rPr lang="en-US" sz="300" b="1" dirty="0">
                <a:solidFill>
                  <a:srgbClr val="1C3354"/>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1C3354"/>
                </a:solidFill>
                <a:latin typeface="Arial" pitchFamily="34" charset="0"/>
                <a:ea typeface="Arial" pitchFamily="34" charset="-122"/>
                <a:cs typeface="Arial" pitchFamily="34" charset="-120"/>
              </a:rPr>
              <a:t>I also play football with my friends on Saturdays. Здесь удобно рассказать о выходных, общении и любимой игре в коротком и понятном предложении.
</a:t>
            </a:r>
            <a:endParaRPr lang="en-US" sz="1000" dirty="0"/>
          </a:p>
        </p:txBody>
      </p:sp>
      <p:sp>
        <p:nvSpPr>
          <p:cNvPr id="13" name="Text 4"/>
          <p:cNvSpPr txBox="1"/>
          <p:nvPr/>
        </p:nvSpPr>
        <p:spPr>
          <a:xfrm>
            <a:off x="3641575" y="3435000"/>
            <a:ext cx="2140800" cy="1215900"/>
          </a:xfrm>
          <a:prstGeom prst="rect">
            <a:avLst/>
          </a:prstGeom>
          <a:noFill/>
          <a:ln/>
        </p:spPr>
        <p:txBody>
          <a:bodyPr wrap="square" lIns="0" tIns="0" rIns="0" bIns="0" rtlCol="0" anchor="ctr"/>
          <a:lstStyle/>
          <a:p>
            <a:pPr algn="l" indent="0" marL="0">
              <a:lnSpc>
                <a:spcPct val="115000"/>
              </a:lnSpc>
              <a:buNone/>
            </a:pPr>
            <a:r>
              <a:rPr lang="en-US" sz="1000" b="1" dirty="0">
                <a:solidFill>
                  <a:srgbClr val="1C3354"/>
                </a:solidFill>
                <a:latin typeface="Arial" pitchFamily="34" charset="0"/>
                <a:ea typeface="Arial" pitchFamily="34" charset="-122"/>
                <a:cs typeface="Arial" pitchFamily="34" charset="-120"/>
              </a:rPr>
              <a:t>Почему мне нравится
</a:t>
            </a:r>
            <a:pPr algn="l" indent="0" marL="0">
              <a:lnSpc>
                <a:spcPct val="115000"/>
              </a:lnSpc>
              <a:buNone/>
            </a:pPr>
            <a:r>
              <a:rPr lang="en-US" sz="300" b="1" dirty="0">
                <a:solidFill>
                  <a:srgbClr val="1C3354"/>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1C3354"/>
                </a:solidFill>
                <a:latin typeface="Arial" pitchFamily="34" charset="0"/>
                <a:ea typeface="Arial" pitchFamily="34" charset="-122"/>
                <a:cs typeface="Arial" pitchFamily="34" charset="-120"/>
              </a:rPr>
              <a:t>My favourite hobby is drawing because I like colours. This sentence adds a reason and makes the mini-story more personal, clear and natural.
</a:t>
            </a:r>
            <a:endParaRPr lang="en-US" sz="1000" dirty="0"/>
          </a:p>
        </p:txBody>
      </p:sp>
      <p:sp>
        <p:nvSpPr>
          <p:cNvPr id="14" name="Text 5"/>
          <p:cNvSpPr txBox="1"/>
          <p:nvPr/>
        </p:nvSpPr>
        <p:spPr>
          <a:xfrm>
            <a:off x="590438" y="3435000"/>
            <a:ext cx="2145600" cy="1215900"/>
          </a:xfrm>
          <a:prstGeom prst="rect">
            <a:avLst/>
          </a:prstGeom>
          <a:noFill/>
          <a:ln/>
        </p:spPr>
        <p:txBody>
          <a:bodyPr wrap="square" lIns="0" tIns="0" rIns="0" bIns="0" rtlCol="0" anchor="ctr"/>
          <a:lstStyle/>
          <a:p>
            <a:pPr algn="l" indent="0" marL="0">
              <a:lnSpc>
                <a:spcPct val="115000"/>
              </a:lnSpc>
              <a:buNone/>
            </a:pPr>
            <a:r>
              <a:rPr lang="en-US" sz="1000" b="1" dirty="0">
                <a:solidFill>
                  <a:srgbClr val="1C3354"/>
                </a:solidFill>
                <a:latin typeface="Arial" pitchFamily="34" charset="0"/>
                <a:ea typeface="Arial" pitchFamily="34" charset="-122"/>
                <a:cs typeface="Arial" pitchFamily="34" charset="-120"/>
              </a:rPr>
              <a:t>Когда я читаю
</a:t>
            </a:r>
            <a:pPr algn="l" indent="0" marL="0">
              <a:lnSpc>
                <a:spcPct val="115000"/>
              </a:lnSpc>
              <a:buNone/>
            </a:pPr>
            <a:r>
              <a:rPr lang="en-US" sz="300" b="1" dirty="0">
                <a:solidFill>
                  <a:srgbClr val="1C3354"/>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1C3354"/>
                </a:solidFill>
                <a:latin typeface="Arial" pitchFamily="34" charset="0"/>
                <a:ea typeface="Arial" pitchFamily="34" charset="-122"/>
                <a:cs typeface="Arial" pitchFamily="34" charset="-120"/>
              </a:rPr>
              <a:t>I usually read books in the evening. Такая фраза показывает время и помогает использовать Present Simple правильно, как в обычном рассказе о себе.
</a:t>
            </a:r>
            <a:endParaRPr lang="en-US" sz="1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E6E9E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19475" y="1432950"/>
            <a:ext cx="8112000" cy="2084100"/>
          </a:xfrm>
          <a:prstGeom prst="rect">
            <a:avLst/>
          </a:prstGeom>
          <a:noFill/>
          <a:ln/>
        </p:spPr>
        <p:txBody>
          <a:bodyPr wrap="square" lIns="0" tIns="0" rIns="0" bIns="0" rtlCol="0" anchor="t"/>
          <a:lstStyle/>
          <a:p>
            <a:pPr algn="l" indent="0" marL="0">
              <a:lnSpc>
                <a:spcPct val="100000"/>
              </a:lnSpc>
              <a:buNone/>
            </a:pPr>
            <a:r>
              <a:rPr lang="en-US" sz="3200" b="1" dirty="0">
                <a:solidFill>
                  <a:srgbClr val="1C3354"/>
                </a:solidFill>
                <a:latin typeface="Arial" pitchFamily="34" charset="0"/>
                <a:ea typeface="Arial" pitchFamily="34" charset="-122"/>
                <a:cs typeface="Arial" pitchFamily="34" charset="-120"/>
              </a:rPr>
              <a:t>Свободное время, хобби и английские фразы о себе
</a:t>
            </a:r>
            <a:pPr algn="l" indent="0" marL="0">
              <a:lnSpc>
                <a:spcPct val="100000"/>
              </a:lnSpc>
              <a:buNone/>
            </a:pPr>
            <a:r>
              <a:rPr lang="en-US" sz="3200" b="1" dirty="0">
                <a:solidFill>
                  <a:srgbClr val="1C3354"/>
                </a:solidFill>
                <a:latin typeface="Arial" pitchFamily="34" charset="0"/>
                <a:ea typeface="Arial" pitchFamily="34" charset="-122"/>
                <a:cs typeface="Arial" pitchFamily="34" charset="-120"/>
              </a:rPr>
              <a:t>
</a:t>
            </a:r>
            <a:pPr algn="l" indent="0" marL="0">
              <a:lnSpc>
                <a:spcPct val="115000"/>
              </a:lnSpc>
              <a:buNone/>
            </a:pPr>
            <a:r>
              <a:rPr lang="en-US" sz="1500" dirty="0">
                <a:solidFill>
                  <a:srgbClr val="1C3354"/>
                </a:solidFill>
                <a:latin typeface="Arial" pitchFamily="34" charset="0"/>
                <a:ea typeface="Arial" pitchFamily="34" charset="-122"/>
                <a:cs typeface="Arial" pitchFamily="34" charset="-120"/>
              </a:rPr>
              <a:t>Сегодня вы научились говорить о свободном времени, задавать вопросы и отвечать простыми предложениями. Теперь можно рассказать, чем вы занимаетесь после школы, на выходных и дома.
</a:t>
            </a:r>
            <a:endParaRPr lang="en-US" sz="3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2026-05-30T10:08:36Z</dcterms:created>
  <dcterms:modified xsi:type="dcterms:W3CDTF">2026-05-30T10:08:36Z</dcterms:modified>
</cp:coreProperties>
</file>