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628200"/>
            <a:ext cx="5418900" cy="1557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Participle I и Participle II: причастия в английском языке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438750"/>
            <a:ext cx="3922800" cy="14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формы, один смысловой выбор: процесс или результат.
</a:t>
            </a:r>
            <a:endParaRPr lang="en-US" sz="11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270000"/>
            <a:ext cx="5139300" cy="3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2969" y="1335250"/>
            <a:ext cx="3509262" cy="3327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разбираться в причастиях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043450"/>
            <a:ext cx="4204800" cy="17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Причастия помогают говорить короче и точнее, а также лучше понимать школьные задания, тексты для чтения и грамматические тесты. В 9 классе важно быстро различать форму и значение.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Participle I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80825" y="2102050"/>
            <a:ext cx="44100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в процессе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форма показывает действие, которое происходит прямо сейчас, длится или совпадает по времени с другим действием. Поэтому она связана не с результатом, а с самим процессом.
</a:t>
            </a:r>
            <a:endParaRPr lang="en-US" sz="1322" dirty="0"/>
          </a:p>
        </p:txBody>
      </p:sp>
      <p:sp>
        <p:nvSpPr>
          <p:cNvPr id="10" name="Text 3"/>
          <p:cNvSpPr txBox="1"/>
          <p:nvPr/>
        </p:nvSpPr>
        <p:spPr>
          <a:xfrm>
            <a:off x="280825" y="3078151"/>
            <a:ext cx="44100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времён Continuous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Participle I входит в состав длительных времён: am reading, was playing, will be studying. Здесь именно оно передаёт действие, а вспомогательный глагол указывает время.
</a:t>
            </a:r>
            <a:endParaRPr lang="en-US" sz="1322" dirty="0"/>
          </a:p>
        </p:txBody>
      </p:sp>
      <p:sp>
        <p:nvSpPr>
          <p:cNvPr id="11" name="Text 4"/>
          <p:cNvSpPr txBox="1"/>
          <p:nvPr/>
        </p:nvSpPr>
        <p:spPr>
          <a:xfrm>
            <a:off x="280825" y="4054231"/>
            <a:ext cx="44100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в предложении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может стоять перед существительным или после него и уточнять признак предмета: a smiling girl, the boy standing near the door. Так предложение становится короче.
</a:t>
            </a:r>
            <a:endParaRPr lang="en-US" sz="1322" dirty="0"/>
          </a:p>
        </p:txBody>
      </p:sp>
      <p:sp>
        <p:nvSpPr>
          <p:cNvPr id="12" name="Text 5"/>
          <p:cNvSpPr txBox="1"/>
          <p:nvPr/>
        </p:nvSpPr>
        <p:spPr>
          <a:xfrm>
            <a:off x="280825" y="1125950"/>
            <a:ext cx="44100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на -ing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Participle I обычно образуется добавлением окончания -ing к глаголу: study — studying, listen — listening, talk — talking. Это самая узнаваемая форма причастия в английском.
</a:t>
            </a:r>
            <a:endParaRPr lang="en-US" sz="13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значения Participle I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478296" y="1768058"/>
            <a:ext cx="1968300" cy="194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по действию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форма отвечает на вопрос «какой?» или «что делающий?». Например, a running boy — мальчик, который бежит, а boiling water — вода, которая кипит.
</a:t>
            </a:r>
            <a:endParaRPr lang="en-US" sz="1322" dirty="0"/>
          </a:p>
        </p:txBody>
      </p:sp>
      <p:sp>
        <p:nvSpPr>
          <p:cNvPr id="10" name="Text 3"/>
          <p:cNvSpPr txBox="1"/>
          <p:nvPr/>
        </p:nvSpPr>
        <p:spPr>
          <a:xfrm>
            <a:off x="4686596" y="1768058"/>
            <a:ext cx="1968300" cy="194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 или способ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может передавать причину или способ действия. В речи это делает описание более точным и естественным, особенно когда важно показать, как именно происходит событие.
</a:t>
            </a:r>
            <a:endParaRPr lang="en-US" sz="1322" dirty="0"/>
          </a:p>
        </p:txBody>
      </p:sp>
      <p:sp>
        <p:nvSpPr>
          <p:cNvPr id="11" name="Text 4"/>
          <p:cNvSpPr txBox="1"/>
          <p:nvPr/>
        </p:nvSpPr>
        <p:spPr>
          <a:xfrm>
            <a:off x="6894875" y="1767958"/>
            <a:ext cx="1968300" cy="194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замена придаточного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Participle I часто сокращает сложное предложение: The man standing near the door is my uncle. Такая конструкция удобна, когда нужно быстро и ясно описать человека или предмет.
</a:t>
            </a:r>
            <a:endParaRPr lang="en-US" sz="1322" dirty="0"/>
          </a:p>
        </p:txBody>
      </p:sp>
      <p:sp>
        <p:nvSpPr>
          <p:cNvPr id="12" name="Text 5"/>
          <p:cNvSpPr txBox="1"/>
          <p:nvPr/>
        </p:nvSpPr>
        <p:spPr>
          <a:xfrm>
            <a:off x="270000" y="1768058"/>
            <a:ext cx="1968300" cy="194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Одновременное действие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Participle I часто показывает, что два действия происходят одновременно. В таких случаях оно помогает соединить мысли в одно предложение без лишних повторов и длинных придаточных частей.
</a:t>
            </a:r>
            <a:endParaRPr lang="en-US" sz="13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03934" y="1125950"/>
            <a:ext cx="3968831" cy="3758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Participle I с окончанием -ing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80825" y="2102050"/>
            <a:ext cx="44100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Немое e исчезает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глагол оканчивается на немое e, буква e обычно опускается: make — making, write — writing. Это правило помогает не ошибаться при написании знакомых слов.
</a:t>
            </a:r>
            <a:endParaRPr lang="en-US" sz="1322" dirty="0"/>
          </a:p>
        </p:txBody>
      </p:sp>
      <p:sp>
        <p:nvSpPr>
          <p:cNvPr id="11" name="Text 3"/>
          <p:cNvSpPr txBox="1"/>
          <p:nvPr/>
        </p:nvSpPr>
        <p:spPr>
          <a:xfrm>
            <a:off x="280825" y="3078151"/>
            <a:ext cx="44100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Двойная согласная не всегда нужна
</a:t>
            </a:r>
            <a:pPr algn="l" indent="0" marL="0">
              <a:lnSpc>
                <a:spcPct val="115000"/>
              </a:lnSpc>
              <a:buNone/>
            </a:pPr>
            <a:r>
              <a:rPr lang="en-US" sz="6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большинстве базовых школьных примеров достаточно помнить сам принцип образования формы. Однако при письме важно внимательно проверять написание каждого слова, особенно если оно уже знакомо по чтению.
</a:t>
            </a:r>
            <a:endParaRPr lang="en-US" sz="1118" dirty="0"/>
          </a:p>
        </p:txBody>
      </p:sp>
      <p:sp>
        <p:nvSpPr>
          <p:cNvPr id="12" name="Text 4"/>
          <p:cNvSpPr txBox="1"/>
          <p:nvPr/>
        </p:nvSpPr>
        <p:spPr>
          <a:xfrm>
            <a:off x="280825" y="4054231"/>
            <a:ext cx="44100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в речи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иллюстрации ученик читает книгу, и это хорошо показывает значение действия в процессе. Именно такое значение чаще всего связано с Participle I в учебных текстах.
</a:t>
            </a:r>
            <a:endParaRPr lang="en-US" sz="1322" dirty="0"/>
          </a:p>
        </p:txBody>
      </p:sp>
      <p:sp>
        <p:nvSpPr>
          <p:cNvPr id="13" name="Text 5"/>
          <p:cNvSpPr txBox="1"/>
          <p:nvPr/>
        </p:nvSpPr>
        <p:spPr>
          <a:xfrm>
            <a:off x="280825" y="1125950"/>
            <a:ext cx="44100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Добавление -ing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модель проста: к глаголу прибавляется -ing. Получаются формы studying, listening, talking. Поэтому эту часть темы удобно запоминать через примеры и регулярную практику.
</a:t>
            </a:r>
            <a:endParaRPr lang="en-US" sz="13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Participle II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478296" y="1768058"/>
            <a:ext cx="1968300" cy="194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Неправильные глаголы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неправильных глаголов форма не подчиняется общему правилу и запоминается отдельно: written, taken, bought, gone. Именно такие слова чаще всего вызывают ошибки у учеников.
</a:t>
            </a:r>
            <a:endParaRPr lang="en-US" sz="1322" dirty="0"/>
          </a:p>
        </p:txBody>
      </p:sp>
      <p:sp>
        <p:nvSpPr>
          <p:cNvPr id="10" name="Text 3"/>
          <p:cNvSpPr txBox="1"/>
          <p:nvPr/>
        </p:nvSpPr>
        <p:spPr>
          <a:xfrm>
            <a:off x="4686596" y="1768058"/>
            <a:ext cx="1968300" cy="194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 и завершённость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Participle II показывает, что действие уже завершилось или привело к новому состоянию. Поэтому эта форма связана не с процессом, а с итогом действия.
</a:t>
            </a:r>
            <a:endParaRPr lang="en-US" sz="1322" dirty="0"/>
          </a:p>
        </p:txBody>
      </p:sp>
      <p:sp>
        <p:nvSpPr>
          <p:cNvPr id="11" name="Text 4"/>
          <p:cNvSpPr txBox="1"/>
          <p:nvPr/>
        </p:nvSpPr>
        <p:spPr>
          <a:xfrm>
            <a:off x="6894875" y="1767958"/>
            <a:ext cx="1968300" cy="194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Состояние после действия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Participle II описывает предмет, который уже изменился: a broken window, a closed door, finished homework. В таком употреблении форма помогает передать результат очень кратко.
</a:t>
            </a:r>
            <a:endParaRPr lang="en-US" sz="1322" dirty="0"/>
          </a:p>
        </p:txBody>
      </p:sp>
      <p:sp>
        <p:nvSpPr>
          <p:cNvPr id="12" name="Text 5"/>
          <p:cNvSpPr txBox="1"/>
          <p:nvPr/>
        </p:nvSpPr>
        <p:spPr>
          <a:xfrm>
            <a:off x="270000" y="1768058"/>
            <a:ext cx="1968300" cy="194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форма глагола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Participle II — это третья форма глагола. У правильных глаголов она обычно совпадает с формой на -ed: worked, opened, helped. Её важно узнавать в тексте сразу.
</a:t>
            </a:r>
            <a:endParaRPr lang="en-US" sz="13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значения Participle II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80825" y="2102050"/>
            <a:ext cx="44100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Страдательный залог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Passive voice важен не тот, кто действует, а тот, над кем или чем действие совершается. Здесь Participle II помогает показать, что предмет получил результат действия.
</a:t>
            </a:r>
            <a:endParaRPr lang="en-US" sz="1322" dirty="0"/>
          </a:p>
        </p:txBody>
      </p:sp>
      <p:sp>
        <p:nvSpPr>
          <p:cNvPr id="10" name="Text 3"/>
          <p:cNvSpPr txBox="1"/>
          <p:nvPr/>
        </p:nvSpPr>
        <p:spPr>
          <a:xfrm>
            <a:off x="280825" y="3078151"/>
            <a:ext cx="44100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признака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форма может выполнять роль определения и отвечать на вопрос «какой?». Например, a broken toy или a closed door — это краткое описание состояния предмета.
</a:t>
            </a:r>
            <a:endParaRPr lang="en-US" sz="1322" dirty="0"/>
          </a:p>
        </p:txBody>
      </p:sp>
      <p:sp>
        <p:nvSpPr>
          <p:cNvPr id="11" name="Text 4"/>
          <p:cNvSpPr txBox="1"/>
          <p:nvPr/>
        </p:nvSpPr>
        <p:spPr>
          <a:xfrm>
            <a:off x="280825" y="4054231"/>
            <a:ext cx="44100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Краткость и точность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Participle II удобно использовать, когда нужно передать уже готовый результат без длинного объяснения. Поэтому оно часто встречается в учебных текстах, сообщениях и надписях.
</a:t>
            </a:r>
            <a:endParaRPr lang="en-US" sz="1322" dirty="0"/>
          </a:p>
        </p:txBody>
      </p:sp>
      <p:sp>
        <p:nvSpPr>
          <p:cNvPr id="12" name="Text 5"/>
          <p:cNvSpPr txBox="1"/>
          <p:nvPr/>
        </p:nvSpPr>
        <p:spPr>
          <a:xfrm>
            <a:off x="280825" y="1125950"/>
            <a:ext cx="44100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Завершённое действие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Participle II показывает, что действие уже произошло и его результат важен для смысла предложения. Именно поэтому оно часто воспринимается как форма, связанная с итогом.
</a:t>
            </a:r>
            <a:endParaRPr lang="en-US" sz="13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1350" y="2026795"/>
            <a:ext cx="4782600" cy="17372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Participle I и Participle II: сравнение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80875" y="1597563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чем отличаются две формы по строению, значению и типичному употреблению.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280875" y="2968862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Participle I связано с действием, а Participle II — с результатом и пассивным значением.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4091350" y="46072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школьной грамматики английского языка
</a:t>
            </a:r>
            <a:endParaRPr lang="en-US" sz="8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чаще всего встречаются причастия в английском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 не точную статистику, а типичную школьную картину употребления причастий в речи и текстах.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причастия встречаются в Continuous и Passive voice; сложные причастные обороты используются реже.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грамматических функций, без точных статистических данных
</a:t>
            </a:r>
            <a:endParaRPr lang="en-US" sz="8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28753"/>
            <a:ext cx="8593200" cy="3744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0825" y="270000"/>
            <a:ext cx="85932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причастия по смыслу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80825" y="625800"/>
            <a:ext cx="85932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определить нужную форму по значению и грамматической конструкции.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Participle I в длительных временах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510986" y="1191050"/>
            <a:ext cx="3876600" cy="8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образования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6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Длительное время строится по модели be + Participle I. В предложениях am reading, was playing, will be studying именно -ing-форма показывает действие как процесс, а не как результат.
</a:t>
            </a:r>
            <a:endParaRPr lang="en-US" sz="1220" dirty="0"/>
          </a:p>
        </p:txBody>
      </p:sp>
      <p:sp>
        <p:nvSpPr>
          <p:cNvPr id="11" name="Text 3"/>
          <p:cNvSpPr txBox="1"/>
          <p:nvPr/>
        </p:nvSpPr>
        <p:spPr>
          <a:xfrm>
            <a:off x="510986" y="2127276"/>
            <a:ext cx="3876600" cy="8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вспомогательного глагола
</a:t>
            </a:r>
            <a:pPr algn="l" indent="0" marL="0">
              <a:lnSpc>
                <a:spcPct val="115000"/>
              </a:lnSpc>
              <a:buNone/>
            </a:pPr>
            <a:r>
              <a:rPr lang="en-US" sz="7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времени задаёт глагол be в нужной форме. Он показывает настоящее, прошедшее или будущее, тогда как Participle I отвечает только за длительность действия.
</a:t>
            </a:r>
            <a:endParaRPr lang="en-US" sz="1325" dirty="0"/>
          </a:p>
        </p:txBody>
      </p:sp>
      <p:sp>
        <p:nvSpPr>
          <p:cNvPr id="12" name="Text 4"/>
          <p:cNvSpPr txBox="1"/>
          <p:nvPr/>
        </p:nvSpPr>
        <p:spPr>
          <a:xfrm>
            <a:off x="510986" y="3063501"/>
            <a:ext cx="3876600" cy="8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 чаще
</a:t>
            </a:r>
            <a:pPr algn="l" indent="0" marL="0">
              <a:lnSpc>
                <a:spcPct val="115000"/>
              </a:lnSpc>
              <a:buNone/>
            </a:pPr>
            <a:r>
              <a:rPr lang="en-US" sz="6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конструкция очень распространена в разговорной и письменной речи. Её используют, когда важно подчеркнуть, что действие происходит сейчас, в определённый момент или параллельно другому событию.
</a:t>
            </a:r>
            <a:endParaRPr lang="en-US" sz="1161" dirty="0"/>
          </a:p>
        </p:txBody>
      </p:sp>
      <p:sp>
        <p:nvSpPr>
          <p:cNvPr id="13" name="Text 5"/>
          <p:cNvSpPr txBox="1"/>
          <p:nvPr/>
        </p:nvSpPr>
        <p:spPr>
          <a:xfrm>
            <a:off x="510986" y="3999710"/>
            <a:ext cx="3876600" cy="8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запомнить
</a:t>
            </a:r>
            <a:pPr algn="l" indent="0" marL="0">
              <a:lnSpc>
                <a:spcPct val="115000"/>
              </a:lnSpc>
              <a:buNone/>
            </a:pPr>
            <a:r>
              <a:rPr lang="en-US" sz="7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предложении есть be, а смысл связан с процессом, обычно выбирается Participle I. Эта модель помогает строить естественные и грамматически точные английские фразы.
</a:t>
            </a:r>
            <a:endParaRPr lang="en-US" sz="129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Participle II в страдательном залоге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5325" y="2322210"/>
            <a:ext cx="20916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модель
</a:t>
            </a:r>
            <a:pPr algn="l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Passive voice образуется по схеме be + Participle II. В примерах The letter was written и The cake is made виден не исполнитель, а сам факт действия над предметом.
</a:t>
            </a:r>
            <a:endParaRPr lang="en-US" sz="1122" dirty="0"/>
          </a:p>
        </p:txBody>
      </p:sp>
      <p:sp>
        <p:nvSpPr>
          <p:cNvPr id="11" name="Text 3"/>
          <p:cNvSpPr txBox="1"/>
          <p:nvPr/>
        </p:nvSpPr>
        <p:spPr>
          <a:xfrm>
            <a:off x="2442518" y="2322222"/>
            <a:ext cx="20916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в смысле
</a:t>
            </a:r>
            <a:pPr algn="l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страдательном залоге главным становится объект, который получает действие. Такая форма особенно полезна, когда исполнитель неизвестен, неважен или специально не назван в предложении.
</a:t>
            </a:r>
            <a:endParaRPr lang="en-US" sz="1122" dirty="0"/>
          </a:p>
        </p:txBody>
      </p:sp>
      <p:sp>
        <p:nvSpPr>
          <p:cNvPr id="12" name="Text 4"/>
          <p:cNvSpPr txBox="1"/>
          <p:nvPr/>
        </p:nvSpPr>
        <p:spPr>
          <a:xfrm>
            <a:off x="4609711" y="2322222"/>
            <a:ext cx="20916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временем
</a:t>
            </a:r>
            <a:pPr algn="l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Вспомогательный глагол be показывает время и форму предложения: is made, was written, will be checked. Сам Participle II передаёт завершённость или результат действия.
</a:t>
            </a:r>
            <a:endParaRPr lang="en-US" sz="1122" dirty="0"/>
          </a:p>
        </p:txBody>
      </p:sp>
      <p:sp>
        <p:nvSpPr>
          <p:cNvPr id="13" name="Text 5"/>
          <p:cNvSpPr txBox="1"/>
          <p:nvPr/>
        </p:nvSpPr>
        <p:spPr>
          <a:xfrm>
            <a:off x="6776902" y="2322222"/>
            <a:ext cx="20916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употребляется
</a:t>
            </a:r>
            <a:pPr algn="l" indent="0" marL="0">
              <a:lnSpc>
                <a:spcPct val="115000"/>
              </a:lnSpc>
              <a:buNone/>
            </a:pPr>
            <a:r>
              <a:rPr lang="en-US" sz="6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Страдательный залог часто встречается в учебных текстах, объявлениях, сообщениях и официальных надписях. Он делает высказывание более нейтральным и концентрирует внимание на результате.
</a:t>
            </a:r>
            <a:endParaRPr lang="en-US" sz="108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5400" y="3119279"/>
            <a:ext cx="8593200" cy="17454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Причастные обороты в предложении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3242097" y="1583079"/>
            <a:ext cx="2649000" cy="134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в предложении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оборот может стоять перед существительным или после него. Он добавляет уточнение к предмету, человеку или явлению и делает описание более точным и плавным.
</a:t>
            </a:r>
            <a:endParaRPr lang="en-US" sz="1322" dirty="0"/>
          </a:p>
        </p:txBody>
      </p:sp>
      <p:sp>
        <p:nvSpPr>
          <p:cNvPr id="10" name="Text 3"/>
          <p:cNvSpPr txBox="1"/>
          <p:nvPr/>
        </p:nvSpPr>
        <p:spPr>
          <a:xfrm>
            <a:off x="6214199" y="1583079"/>
            <a:ext cx="2649000" cy="134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работает в тексте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Причастный оборот помогает соединять идеи без лишних слов. Благодаря этому письмо звучит естественнее, а сложные предложения становятся легче для чтения и понимания.
</a:t>
            </a:r>
            <a:endParaRPr lang="en-US" sz="1322" dirty="0"/>
          </a:p>
        </p:txBody>
      </p:sp>
      <p:sp>
        <p:nvSpPr>
          <p:cNvPr id="11" name="Text 4"/>
          <p:cNvSpPr txBox="1"/>
          <p:nvPr/>
        </p:nvSpPr>
        <p:spPr>
          <a:xfrm>
            <a:off x="270000" y="1583079"/>
            <a:ext cx="2649000" cy="134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короткая форма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Причастный оборот позволяет заменить длинное придаточное предложение более компактной конструкцией. Например, The boy who is running можно сократить до The boy running, не теряя основного смысла.
</a:t>
            </a:r>
            <a:endParaRPr lang="en-US" sz="13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1350" y="2406590"/>
            <a:ext cx="4782600" cy="9776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Правильные и неправильные формы Participle II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80875" y="1597563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Participle II у правильных и неправильных глаголов образуется по разным правилам.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280875" y="2968862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-ed подходит не ко всем глаголам: у неправильных форм третья форма запоминается отдельно, поэтому их нужно учить как готовые пары или тройки.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4091350" y="46072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Participle II
</a:t>
            </a:r>
            <a:endParaRPr lang="en-US" sz="8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7425" y="1487300"/>
            <a:ext cx="228900" cy="228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825" y="3242925"/>
            <a:ext cx="242100" cy="215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3050" y="1473000"/>
            <a:ext cx="200550" cy="229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82275" y="3253685"/>
            <a:ext cx="242100" cy="1936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учащихся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785900" y="1482173"/>
            <a:ext cx="2619300" cy="16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с герундием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-ing есть и у Participle I, и у герундия, поэтому ученики нередко смешивают их. Проверять нужно не форму, а роль слова в предложении.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785900" y="3230973"/>
            <a:ext cx="2619300" cy="16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Неверный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форма выбирается только по окончанию, без учёта смысла. Но причастие определяется тем, процесс это или результат, действие или состояние.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787325" y="1467898"/>
            <a:ext cx="2619300" cy="16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Неправильные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вроде goed, eated и writed появляются, когда к неправильным глаголам механически добавляют -ed. Такие формы нужно запоминать отдельно и сверять со словарём.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787325" y="3230973"/>
            <a:ext cx="2619300" cy="16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и пассивное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часто путают действительное и страдательное значение. Чтобы избежать ошибки, важно понять, кто выполняет действие и на ком сосредоточено внимание.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понять форму по смыслу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10987" y="1351350"/>
            <a:ext cx="3876600" cy="10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Смотрим на процесс
</a:t>
            </a:r>
            <a:pPr algn="l" indent="0" marL="0">
              <a:lnSpc>
                <a:spcPct val="115000"/>
              </a:lnSpc>
              <a:buNone/>
            </a:pPr>
            <a:r>
              <a:rPr lang="en-US" sz="8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речь идёт о действии в ходе его выполнения, обычно подходит Participle I. В примерах a flying bird и a smiling girl важен именно процесс или признак в действии.
</a:t>
            </a:r>
            <a:endParaRPr lang="en-US" sz="1388" dirty="0"/>
          </a:p>
        </p:txBody>
      </p:sp>
      <p:sp>
        <p:nvSpPr>
          <p:cNvPr id="10" name="Text 3"/>
          <p:cNvSpPr txBox="1"/>
          <p:nvPr/>
        </p:nvSpPr>
        <p:spPr>
          <a:xfrm>
            <a:off x="510987" y="2487951"/>
            <a:ext cx="3876600" cy="10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Смотрим на результат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объект уже изменён или действие завершено, чаще нужен Participle II. Так работают примеры a broken toy и a closed window, где важен итог, а не сам процесс.
</a:t>
            </a:r>
            <a:endParaRPr lang="en-US" sz="1391" dirty="0"/>
          </a:p>
        </p:txBody>
      </p:sp>
      <p:sp>
        <p:nvSpPr>
          <p:cNvPr id="11" name="Text 4"/>
          <p:cNvSpPr txBox="1"/>
          <p:nvPr/>
        </p:nvSpPr>
        <p:spPr>
          <a:xfrm>
            <a:off x="510987" y="3624551"/>
            <a:ext cx="3876600" cy="10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заменой
</a:t>
            </a:r>
            <a:pPr algn="l" indent="0" marL="0">
              <a:lnSpc>
                <a:spcPct val="115000"/>
              </a:lnSpc>
              <a:buNone/>
            </a:pPr>
            <a:r>
              <a:rPr lang="en-US" sz="8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мысленно заменить причастие на выражение «который делает» или «который сделан». Если подходит первая замена, выбирают -ing; если вторая, обычно нужна третья форма глагола.
</a:t>
            </a:r>
            <a:endParaRPr lang="en-US" sz="138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Смысловые пары: interesting / interested и другие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пары помогают увидеть разницу между признаком предмета и состоянием человека. В речи они часто встречаются в описаниях людей, событий и впечатлений.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-ing обычно связано с тем, что вызывает чувство, а -ed — с тем, кто это чувство испытывает. Это помогает быстрее выбирать нужную форму.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Participle I и Participle II
</a:t>
            </a:r>
            <a:endParaRPr lang="en-US" sz="8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причастий в реальной речи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5325" y="2322210"/>
            <a:ext cx="20916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Описания действий
</a:t>
            </a:r>
            <a:pPr algn="l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живой речи Participle I часто помогает кратко описывать действия людей. В примере The students were listening quietly внимание сосредоточено на процессе, который происходит в момент речи.
</a:t>
            </a:r>
            <a:endParaRPr lang="en-US" sz="1122" dirty="0"/>
          </a:p>
        </p:txBody>
      </p:sp>
      <p:sp>
        <p:nvSpPr>
          <p:cNvPr id="11" name="Text 3"/>
          <p:cNvSpPr txBox="1"/>
          <p:nvPr/>
        </p:nvSpPr>
        <p:spPr>
          <a:xfrm>
            <a:off x="2442518" y="2322222"/>
            <a:ext cx="20916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результата
</a:t>
            </a:r>
            <a:pPr algn="l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Participle II удобно использовать, когда важен итог. В предложении The broken phone was on the desk подчёркивается состояние предмета, а не то, кто его повредил.
</a:t>
            </a:r>
            <a:endParaRPr lang="en-US" sz="1122" dirty="0"/>
          </a:p>
        </p:txBody>
      </p:sp>
      <p:sp>
        <p:nvSpPr>
          <p:cNvPr id="12" name="Text 4"/>
          <p:cNvSpPr txBox="1"/>
          <p:nvPr/>
        </p:nvSpPr>
        <p:spPr>
          <a:xfrm>
            <a:off x="4609711" y="2322222"/>
            <a:ext cx="20916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Дополнительный признак
</a:t>
            </a:r>
            <a:pPr algn="l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может стоять рядом с существительным и уточнять его признак. В фразе The boy smiling at the camera looks happy короткая форма заменяет более длинное описание.
</a:t>
            </a:r>
            <a:endParaRPr lang="en-US" sz="1122" dirty="0"/>
          </a:p>
        </p:txBody>
      </p:sp>
      <p:sp>
        <p:nvSpPr>
          <p:cNvPr id="13" name="Text 5"/>
          <p:cNvSpPr txBox="1"/>
          <p:nvPr/>
        </p:nvSpPr>
        <p:spPr>
          <a:xfrm>
            <a:off x="6776902" y="2322222"/>
            <a:ext cx="20916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Естественность речи
</a:t>
            </a:r>
            <a:pPr algn="l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конструкции делают английский текст короче и выразительнее. Их часто можно встретить в новостях, комментариях и описаниях, где важно быстро передать смысл без лишних слов.
</a:t>
            </a:r>
            <a:endParaRPr lang="en-US" sz="11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28753"/>
            <a:ext cx="8593200" cy="3744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0825" y="270000"/>
            <a:ext cx="85932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формы в упражнении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80825" y="625800"/>
            <a:ext cx="85932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определить, нужна ли форма -ing или третья форма глагола.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170000"/>
            <a:ext cx="54864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Participle I и Participle II: главное без путаницы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427975"/>
            <a:ext cx="3498900" cy="1445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Participle I помогает показать действие в процессе, а Participle II — результат, завершённость или пассивное значение. Если опираться на смысл, окончание и место в предложении, выбор становится намного проще.
</a:t>
            </a:r>
            <a:endParaRPr lang="en-US" sz="112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2026-05-31T13:58:09Z</dcterms:created>
  <dcterms:modified xsi:type="dcterms:W3CDTF">2026-05-31T13:58:09Z</dcterms:modified>
</cp:coreProperties>
</file>