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image" Target="../media/image-7-9.jpe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52800" y="4422575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борьбы народов за свободу и национальное самоопределение в разных эпохах.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352800" y="524625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Развитие национально-освободительного движения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Национально-освободительные движения возникли как ответ на колониальное и имперское подавление национальных культур. Развитие образования и социальных изменений способствовало росту национального самосознания и формированию групп, стремящихся к политическим и культурным правам.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национальной борьбы: исторические корни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Французская революция стала отправной точкой для европейских национальных движений, открыв путь к идее равенства и народа как источника власти. Её идеалы вдохновили последующие восстания и борьбу за независимость.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Французская революция 1789 года: начало перемен
</a:t>
            </a:r>
            <a:endParaRPr lang="en-US" sz="2000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Греция противостояла Османской империи, добившись своей независимости благодаря усилиям национального сопротивления и международной поддержки, что стало знаковым примером успешного освободительного движения.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42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Греческое восстание 1821 года: путь к самостоятельности
</a:t>
            </a:r>
            <a:endParaRPr lang="en-US" sz="1842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Польские восстания 1830 и 1863 годов, кавказские сопротивления и национальные движения финнов, литовцев, татар отражали стремление к сохранению и развитию национальной культуры и суверенитета, имея свои особенности в методах борьбы.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5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движения в Российской империи: разнообразие форм борьбы
</a:t>
            </a:r>
            <a:endParaRPr lang="en-US" sz="1535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8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Знаковые национально-освободительные движения в истории
</a:t>
            </a:r>
            <a:endParaRPr lang="en-US" sz="277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развития национально-освободительных движений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83075" y="4604025"/>
            <a:ext cx="36039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57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XIX – начало XX века: массовый рост
</a:t>
            </a:r>
            <a:pPr algn="l" indent="0" marL="0">
              <a:lnSpc>
                <a:spcPct val="115000"/>
              </a:lnSpc>
              <a:buNone/>
            </a:pPr>
            <a:r>
              <a:rPr lang="en-US" sz="519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численности участников, развитие массовых движений, забастовки, использование новых форм сопротивления и идей национализма.
</a:t>
            </a:r>
            <a:endParaRPr lang="en-US" sz="1557" dirty="0"/>
          </a:p>
        </p:txBody>
      </p:sp>
      <p:sp>
        <p:nvSpPr>
          <p:cNvPr id="9" name="Text 3"/>
          <p:cNvSpPr txBox="1"/>
          <p:nvPr/>
        </p:nvSpPr>
        <p:spPr>
          <a:xfrm>
            <a:off x="8113500" y="2450825"/>
            <a:ext cx="3603900" cy="122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42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1917 года: революционный этап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77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Радикализация борьбы, участие в революциях, попытки создания независимых государств и более широкое признание национальных прав.
</a:t>
            </a:r>
            <a:endParaRPr lang="en-US" sz="1642" dirty="0"/>
          </a:p>
        </p:txBody>
      </p:sp>
      <p:sp>
        <p:nvSpPr>
          <p:cNvPr id="10" name="Text 4"/>
          <p:cNvSpPr txBox="1"/>
          <p:nvPr/>
        </p:nvSpPr>
        <p:spPr>
          <a:xfrm>
            <a:off x="1294925" y="2513800"/>
            <a:ext cx="36039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87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XVIII–середина XIX века: раннее формирование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496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Зарождение идей национального самоопределения, создание тайных обществ, первые вооружённые выступления и формирование культурной базы.
</a:t>
            </a:r>
            <a:endParaRPr lang="en-US" sz="148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Восстания носили региональный характер с разной степенью массовости и участия населения.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пиковую активность в Польше и Финляндии с постепенным вовлечением других регионов.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94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архивы и исследования национальных движений, 2023
</a:t>
            </a:r>
            <a:endParaRPr lang="en-US" sz="1194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 хронология движений в Российской империи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0313" y="1631725"/>
            <a:ext cx="282975" cy="32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3400" y="2686430"/>
            <a:ext cx="316800" cy="2534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0313" y="3671175"/>
            <a:ext cx="282975" cy="323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50313" y="4690900"/>
            <a:ext cx="282975" cy="323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33400" y="5713925"/>
            <a:ext cx="316800" cy="3168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4" name="Text 1"/>
          <p:cNvSpPr txBox="1"/>
          <p:nvPr/>
        </p:nvSpPr>
        <p:spPr>
          <a:xfrm>
            <a:off x="450575" y="487150"/>
            <a:ext cx="10933500" cy="63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борьбы за национальное освобождение
</a:t>
            </a:r>
            <a:endParaRPr lang="en-US" sz="2903" dirty="0"/>
          </a:p>
        </p:txBody>
      </p:sp>
      <p:sp>
        <p:nvSpPr>
          <p:cNvPr id="15" name="Text 2"/>
          <p:cNvSpPr txBox="1"/>
          <p:nvPr/>
        </p:nvSpPr>
        <p:spPr>
          <a:xfrm>
            <a:off x="1535150" y="1435525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Вооружённые восстания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Активные военные действия, как Кавказская война и Польские восстания, призванные свергнуть империю или колониального владыку.
</a:t>
            </a:r>
            <a:endParaRPr lang="en-US" sz="1500" dirty="0"/>
          </a:p>
        </p:txBody>
      </p:sp>
      <p:sp>
        <p:nvSpPr>
          <p:cNvPr id="16" name="Text 3"/>
          <p:cNvSpPr txBox="1"/>
          <p:nvPr/>
        </p:nvSpPr>
        <p:spPr>
          <a:xfrm>
            <a:off x="1535150" y="24552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Забастовки и массовые протесты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коллективных акций рабочих и крестьян для давления на власть и поддержку национальных требований.
</a:t>
            </a:r>
            <a:endParaRPr lang="en-US" sz="1500" dirty="0"/>
          </a:p>
        </p:txBody>
      </p:sp>
      <p:sp>
        <p:nvSpPr>
          <p:cNvPr id="17" name="Text 4"/>
          <p:cNvSpPr txBox="1"/>
          <p:nvPr/>
        </p:nvSpPr>
        <p:spPr>
          <a:xfrm>
            <a:off x="1535150" y="3474975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Акции гражданского сопротивления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Бойкоты, демонстрации и ненасильственные формы протеста, повышающие общественное внимание к проблемам.
</a:t>
            </a:r>
            <a:endParaRPr lang="en-US" sz="1500" dirty="0"/>
          </a:p>
        </p:txBody>
      </p:sp>
      <p:sp>
        <p:nvSpPr>
          <p:cNvPr id="18" name="Text 5"/>
          <p:cNvSpPr txBox="1"/>
          <p:nvPr/>
        </p:nvSpPr>
        <p:spPr>
          <a:xfrm>
            <a:off x="1535150" y="449470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Просветительская деятельность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подпольных школ и издание национальной литературы для укрепления идентичности и образования.
</a:t>
            </a:r>
            <a:endParaRPr lang="en-US" sz="1500" dirty="0"/>
          </a:p>
        </p:txBody>
      </p:sp>
      <p:sp>
        <p:nvSpPr>
          <p:cNvPr id="19" name="Text 6"/>
          <p:cNvSpPr txBox="1"/>
          <p:nvPr/>
        </p:nvSpPr>
        <p:spPr>
          <a:xfrm>
            <a:off x="1535150" y="5514425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Юридическая борьба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Петиции и обращения к правительству с требованием политических и культурных прав, легальные способы отстаивания интересов.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1252" y="1235525"/>
            <a:ext cx="2698945" cy="324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82827" y="1235525"/>
            <a:ext cx="2698945" cy="324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4402" y="1235525"/>
            <a:ext cx="2698945" cy="324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945977" y="1235525"/>
            <a:ext cx="2698945" cy="324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3" name="Text 1"/>
          <p:cNvSpPr txBox="1"/>
          <p:nvPr/>
        </p:nvSpPr>
        <p:spPr>
          <a:xfrm>
            <a:off x="450575" y="5242625"/>
            <a:ext cx="2700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Польская дворянка и воительница, возглавившая повстанцев 1830–1831 годов. Её личный пример вдохновил многих на борьбу за свободу и независимость.
</a:t>
            </a:r>
            <a:endParaRPr lang="en-US" sz="1300" dirty="0"/>
          </a:p>
        </p:txBody>
      </p:sp>
      <p:sp>
        <p:nvSpPr>
          <p:cNvPr id="14" name="Text 2"/>
          <p:cNvSpPr txBox="1"/>
          <p:nvPr/>
        </p:nvSpPr>
        <p:spPr>
          <a:xfrm>
            <a:off x="451825" y="4631700"/>
            <a:ext cx="26976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Эмилья Плятер — символ польского сопротивления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3282300" y="5242625"/>
            <a:ext cx="2700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Имам и главнокомандующий в борьбе против российского расширения на Кавказе, объединял народ в войне за сохранение независимости и религиозной идентичности.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3283550" y="4631700"/>
            <a:ext cx="26976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Шамиль — лидер кавказского сопротивления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6114025" y="5242625"/>
            <a:ext cx="2700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Российский публицист и мыслитель, основатель «Колокола», распространявший идеи свободы и национального самосознания среди широкой аудитории.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6115275" y="4631700"/>
            <a:ext cx="26976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Герцен — идейный вдохновитель
</a:t>
            </a:r>
            <a:endParaRPr lang="en-US" sz="1500" dirty="0"/>
          </a:p>
        </p:txBody>
      </p:sp>
      <p:sp>
        <p:nvSpPr>
          <p:cNvPr id="19" name="Text 7"/>
          <p:cNvSpPr txBox="1"/>
          <p:nvPr/>
        </p:nvSpPr>
        <p:spPr>
          <a:xfrm>
            <a:off x="8945750" y="5242625"/>
            <a:ext cx="2700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 национального движения, организатор культурных и образовательных инициатив, продвигавший идеи самоуправления и сохранения литовского языка.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8947000" y="4631700"/>
            <a:ext cx="26976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7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Юозас Басанавичюс — движущая сила литовского национального пробуждения
</a:t>
            </a:r>
            <a:endParaRPr lang="en-US" sz="1327" dirty="0"/>
          </a:p>
        </p:txBody>
      </p:sp>
      <p:sp>
        <p:nvSpPr>
          <p:cNvPr id="21" name="Text 9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3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Выдающиеся лидеры и идеологи национально-освободительного движения
</a:t>
            </a:r>
            <a:endParaRPr lang="en-US" sz="230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9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и последствия национально-освободительных движений
</a:t>
            </a:r>
            <a:endParaRPr lang="en-US" sz="2609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исторических взаимосвязей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88575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играла ключевую роль, объединяя народы, например католичество в Польше и ислам на Кавказе для укрепления солидарности.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5599200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Печать и листовки широко использовались для распространения информации и идей, пример — газета «Колокол» Александра Герцена.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9781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Кружки и организации становились центрами агитации и формирования национального сознания среди молодежи и интеллигенции.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83193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Тайные общества, такие как «Земля и воля», осуществляли координацию действий и поддерживали связь между активистами, нацелены на единство народа.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мобилизации общества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09424" y="1527000"/>
            <a:ext cx="5742952" cy="3673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истории России и исследования XIX–XX вв.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форм борьбы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различия в методах сопротивления и их результаты в национально-освободительных движениях.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подхода имели значительный эффект: вооружённые восстания ускоряли изменения, а мирные методы укрепляли национальное сознание.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условиях колониального давления сохранение и развитие национальных языков становится ключевым аспектом сопротивления. Польский и литовский языки использовались в литературе и образовании, что укрепляло национальное самосознание и единство.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52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национальных языков как основа идентичности
</a:t>
            </a:r>
            <a:endParaRPr lang="en-US" sz="1752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национальных театров способствовало распространению просветительских идей и укреплению культурной самобытности. Литературные произведения, отражающие национальные темы, вдохновляли общество на борьбу за свободу и права.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национальных театров и литературы
</a:t>
            </a:r>
            <a:endParaRPr lang="en-US" sz="2000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Финляндии была построена система национального образования, направленная на развитие языка и культуры. Это сыграло важную роль в формировании элиты и усилении национального движения, стимулируя просвещение и мобилизацию населения.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инициативы в Финляндии
</a:t>
            </a:r>
            <a:endParaRPr lang="en-US" sz="2000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Культура, язык и образование в движении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300" y="2394199"/>
            <a:ext cx="5955300" cy="207559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300" y="6190850"/>
            <a:ext cx="58068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Архивы исторических исследований РФ, 2022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2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Социальный состав национально-освободительных движений
</a:t>
            </a:r>
            <a:endParaRPr lang="en-US" sz="2622" dirty="0"/>
          </a:p>
        </p:txBody>
      </p:sp>
      <p:sp>
        <p:nvSpPr>
          <p:cNvPr id="8" name="Text 3"/>
          <p:cNvSpPr txBox="1"/>
          <p:nvPr/>
        </p:nvSpPr>
        <p:spPr>
          <a:xfrm>
            <a:off x="7015250" y="1466550"/>
            <a:ext cx="4643700" cy="3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основные социальные группы участников движений, их мотивации и характерные формы деятельности, подчёркивая разнообразие и комплексность борьбы.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социальные слои вносили уникальный вклад, обеспечивая комплексный характер национально-освободительных движений.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725" y="1237107"/>
            <a:ext cx="3682800" cy="32368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30787" y="1237107"/>
            <a:ext cx="3682800" cy="32368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010849" y="1237107"/>
            <a:ext cx="3682800" cy="323683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450575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Молодежь активно участвовала в студенческих демонстрациях, выражая протест против социальной несправедливости и иностранного господства. Эти выступления стали мощным катализатором национального самосознания.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452279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Студенческие протесты в Варшаве 1861 года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4230637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Студенты и гимназисты организовывали подпольные кружки, распространяли запрещённую литературу и участвовали в массовых митингах, что сыграло ключевую роль в подъёме революционного настроя.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232341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Деятельность учащихся Петербурга в революции 1905 года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8010699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Молодые люди занимались тайным распространением запрещённых газет и книжек, что позволило формировать критическое мышление и поддержку национальных идей в расширяющихся кругах.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8012403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революционной литературы среди молодежи
</a:t>
            </a:r>
            <a:endParaRPr lang="en-US" sz="1500" dirty="0"/>
          </a:p>
        </p:txBody>
      </p:sp>
      <p:sp>
        <p:nvSpPr>
          <p:cNvPr id="17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4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молодежи в национально-освободительном движении
</a:t>
            </a:r>
            <a:endParaRPr lang="en-US" sz="278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450" y="1380407"/>
            <a:ext cx="11135100" cy="48172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20825" y="3208825"/>
            <a:ext cx="4864800" cy="16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Дипломатическая помощь сыграла важную роль в признании новых государств, как в случае с Грецией. Внешние государства обеспечивали поддержку через финансовые и военные ресурсы.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6406375" y="3208898"/>
            <a:ext cx="5262600" cy="16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Идеологическая поддержка выражалась в публикациях в европейской прессе и участии иностранных добровольцев, что укрепляло международную легитимность национальных движений и расширяло их влияние.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53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поддержка национально-освободительных движений
</a:t>
            </a:r>
            <a:endParaRPr lang="en-US" sz="235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79975" y="3458325"/>
            <a:ext cx="31428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земств предоставило региональному самоуправлению ограниченные полномочия, что способствовало частичной либерализации и развитию гражданских институтов.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181975" y="3458325"/>
            <a:ext cx="3476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Реакцией также стали жёсткие репрессии: усиление цензуры, ссылки и запреты употребления национальных языков, направленные на подавление национальных движений.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78100" y="3557625"/>
            <a:ext cx="3359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Отмена крепостного права в России в 1861 году стала важной реформой для снижения социальной напряжённости и ослабления предпосылок для восстаний.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реформы как реакция на движение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430" y="609600"/>
            <a:ext cx="5129140" cy="5690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6375" y="1840825"/>
            <a:ext cx="5153400" cy="4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национальных героев и символов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Лидеры движения, такие как Тадеуш Костюшко и Шамиль, стали героями национальной памяти, символизируя борьбу за свободу и единство своего народа.
</a:t>
            </a:r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Отражение в культуре и образовании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и художественные произведения отражали темы борьбы, а образовательные программы формировали понимание национальной идентичности и патриотизма.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536375" y="609600"/>
            <a:ext cx="51534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56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национально-освободительных движений на формирование национальной идентичности
</a:t>
            </a:r>
            <a:endParaRPr lang="en-US" sz="195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33425" y="2363600"/>
            <a:ext cx="43050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участие населения в движениях привело к созданию новых государств и трансформациям в международных отношениях.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44525" y="4674150"/>
            <a:ext cx="4918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обзор национальных движений, 2023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581075" y="2363600"/>
            <a:ext cx="47736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324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миллионы
</a:t>
            </a:r>
            <a:pPr algn="ctr" indent="0" marL="0">
              <a:lnSpc>
                <a:spcPct val="120004"/>
              </a:lnSpc>
              <a:buNone/>
            </a:pPr>
            <a:r>
              <a:rPr lang="en-US" sz="83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662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людей оказались вовлечены в процессы национального самоопределения, что кардинально изменило политический ландшафт Европы и Азии.
</a:t>
            </a:r>
            <a:endParaRPr lang="en-US" sz="332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интенсивные восстания произошли на Кавказе и в Польше, отражая глубокое социальное и этническое напряжение в этих регионах.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демонстрируют концентрацию конфликтов в многонациональных и стратегически важных частях империи.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по истории, энциклопедии, 2023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национально-освободительных движений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575" y="1143462"/>
            <a:ext cx="5400600" cy="52634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85300" y="1943325"/>
            <a:ext cx="5073300" cy="16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 образовательных программах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российских и европейских школах темы движений преподносятся с учётом новых исторических исследований, что влияет на формирование гражданской позиции учащихся.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3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интерпретации национально-освободительных движений
</a:t>
            </a:r>
            <a:endParaRPr lang="en-US" sz="2303" dirty="0"/>
          </a:p>
        </p:txBody>
      </p:sp>
      <p:sp>
        <p:nvSpPr>
          <p:cNvPr id="8" name="Text 3"/>
          <p:cNvSpPr txBox="1"/>
          <p:nvPr/>
        </p:nvSpPr>
        <p:spPr>
          <a:xfrm>
            <a:off x="6585300" y="4197420"/>
            <a:ext cx="5073300" cy="16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память и общественные дискуссии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дискуссии и художественные произведения играют важную роль в переосмыслении исторических фигур, часто вызывая споры о героизации и критическом подходе.
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 права и независимость формировала современные государства и научила ценить национальную самобытность. Молодёжь должна сохранять память и использовать уроки прошлого для ответственного гражданства.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Национально-освободительные движения: уроки истории для будущего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2026-05-11T04:55:50Z</dcterms:created>
  <dcterms:modified xsi:type="dcterms:W3CDTF">2026-05-11T04:55:50Z</dcterms:modified>
</cp:coreProperties>
</file>