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259" y="501325"/>
            <a:ext cx="3756881" cy="3909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6700" y="1935250"/>
            <a:ext cx="4125300" cy="8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методы решения тригонометрических уравнений
</a:t>
            </a:r>
            <a:endParaRPr lang="en-US" sz="2283" dirty="0"/>
          </a:p>
        </p:txBody>
      </p:sp>
      <p:sp>
        <p:nvSpPr>
          <p:cNvPr id="5" name="Text 1"/>
          <p:cNvSpPr txBox="1"/>
          <p:nvPr/>
        </p:nvSpPr>
        <p:spPr>
          <a:xfrm>
            <a:off x="657425" y="4011850"/>
            <a:ext cx="3757200" cy="5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обзор методов, которые помогают находить все тригонометрические решения.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46700" y="1367475"/>
            <a:ext cx="27900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описывают колебания, вращение и другие повторяющиеся процессы, а в алгебре связывают формулы, графики и геометрию. Их особенность — периодичность, из-за которой решения часто образуют бесконечные семейства.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тригонометрические уравнения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алгоритм решения тригонометрического уравнения
</a:t>
            </a:r>
            <a:endParaRPr lang="en-US" sz="2175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941800" y="1337512"/>
            <a:ext cx="3449700" cy="8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ОДЗ
</a:t>
            </a:r>
            <a:pPr algn="l" indent="0" marL="0">
              <a:lnSpc>
                <a:spcPct val="115000"/>
              </a:lnSpc>
              <a:buNone/>
            </a:pPr>
            <a:r>
              <a:rPr lang="en-US" sz="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 область допустимых значений: исключают деление на ноль, проверяют допустимость аргументов и заранее замечают выражения, которые могут исчезнуть при преобразованиях.
</a:t>
            </a:r>
            <a:endParaRPr lang="en-US" sz="1031" dirty="0"/>
          </a:p>
        </p:txBody>
      </p:sp>
      <p:sp>
        <p:nvSpPr>
          <p:cNvPr id="11" name="Text 3"/>
          <p:cNvSpPr txBox="1"/>
          <p:nvPr/>
        </p:nvSpPr>
        <p:spPr>
          <a:xfrm>
            <a:off x="941800" y="2509154"/>
            <a:ext cx="34497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4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исходное уравнение приводят к более удобному виду: раскрывают скобки, переносят члены в одну часть, группируют слагаемые и стараются получить произведение, одну функцию или стандартное выражение.
</a:t>
            </a:r>
            <a:endParaRPr lang="en-US" sz="994" dirty="0"/>
          </a:p>
        </p:txBody>
      </p:sp>
      <p:sp>
        <p:nvSpPr>
          <p:cNvPr id="12" name="Text 4"/>
          <p:cNvSpPr txBox="1"/>
          <p:nvPr/>
        </p:nvSpPr>
        <p:spPr>
          <a:xfrm>
            <a:off x="941800" y="3743505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стандартного вида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преобразования уравнение сводят к известной форме и применяют общие формулы для sin x, cos x, tg x или ctg x, учитывая их периодичность и возможные ограничения.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954575" y="1942105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корней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Найденные значения обязательно подставляют в исходное уравнение. Это помогает отсеять лишние корни, которые могли появиться после деления, возведения в квадрат или замены переменной.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954575" y="3139355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оформляют в виде общего решения с параметром k ∈ Z. При этом указывают все семейства корней и не забывают о периоде функции, для которой решалось уравнение.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подходящий метод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определить, к какому преобразованию свести уравнение и где нужна дополнительная проверка.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3679" y="1059700"/>
            <a:ext cx="2674393" cy="3612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Графический смысл решений тригонометрических уравнений
</a:t>
            </a:r>
            <a:endParaRPr lang="en-US" sz="2109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4828" y="1392851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пересечения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уравнения можно увидеть как точки, где график функции пересекается с заданной прямой. Это делает абстрактную запись наглядной и помогает понять, почему решений бывает несколько.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389363" y="1392926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и косинус
</a:t>
            </a:r>
            <a:pPr algn="l" indent="0" marL="0">
              <a:lnSpc>
                <a:spcPct val="115000"/>
              </a:lnSpc>
              <a:buNone/>
            </a:pPr>
            <a:r>
              <a:rPr lang="en-US" sz="3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уравнений sin x = a и cos x = a особенно удобны графики синусоиды и косинусоиды. Пересечение с прямой y = a сразу показывает, существуют ли решения и сколько их на одном периоде.
</a:t>
            </a:r>
            <a:endParaRPr lang="en-US" sz="981" dirty="0"/>
          </a:p>
        </p:txBody>
      </p:sp>
      <p:sp>
        <p:nvSpPr>
          <p:cNvPr id="11" name="Text 4"/>
          <p:cNvSpPr txBox="1"/>
          <p:nvPr/>
        </p:nvSpPr>
        <p:spPr>
          <a:xfrm>
            <a:off x="594828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Повторяемость решений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2π означает, что найденные точки повторяются через одинаковый шаг по оси x. Поэтому одно и то же уравнение обычно задаёт не один корень, а целое семейство значений.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389363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Наглядность метода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Графический подход полезен, когда нужно быстро оценить число решений и проверить результат вычислений. Он особенно помогает заметить, соответствует ли ответ форме периодической функции.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1301558"/>
            <a:ext cx="218400" cy="194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28942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7581" y="3158575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89881" y="3158575"/>
            <a:ext cx="218400" cy="218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разложения на множители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уравнение удаётся представить в виде произведения, равного нулю, каждый множитель приравнивают к нулю отдельно. Это сокращает задачу до нескольких более простых случаев.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равно нулю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 потерять множитель при переносе или сокращении. Особенно осторожно работают с выражениями, которые сами могут обращаться в ноль, иначе часть решений будет утрачена.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 преобразований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часто подходит для выражений вида sin x cos x, sin²x − a² и cos²x − sin²x. В таких заданиях полезно сначала вынести общий множитель за скобки.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формы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решения каждого уравнения из разложения все найденные корни объединяют и проверяют. Это гарантирует, что ответ включает все допустимые значения, а не только один случай.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ответ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формулы: периоды тригонометрических функций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различие периодов функций: у синуса и косинуса он вдвое больше, чем у тангенса и котангенса.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период, тем чаще повторяются решения; при этом sin x и cos x дополнительно ограничены по значениям.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простейших тригонометрических уравнений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951998"/>
            <a:ext cx="4152000" cy="15142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формулы школьного курса алгебры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стандартные формы ответов для четырёх базовых тригонометрических функций.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решения определяется не только уравнением, но и периодом функции, а для sin x и cos x — ещё и их областью значений.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решения простейших уравнений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Сведение уравнения к одной тригонометрической функции
</a:t>
            </a:r>
            <a:endParaRPr lang="en-US" sz="2238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7000" y="28967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1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рассматривают всю запись и отмечают, какие функции в ней смешаны. Цель — понять, можно ли оставить только sin x, cos x или tg x.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1327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2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используют тождества, чтобы заменить громоздкие выражения более короткими: например, 2sin x cos x или sin²x − cos²x часто переводят в одну функцию.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314525" y="28878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3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приходится делить на sin x или cos x, отдельно анализируют нули делителя. Это необходимо, чтобы не потерять допустимые решения исходного уравнения.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2692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4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упрощения получают стандартное уравнение, которое решается известной формулой. Затем обязательно проверяют корни и записывают ответ с учётом периода.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замены переменной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16400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обозначения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уравнении повторяются sin²x, cos²x, sin x + cos x или выражения с кратными углами, вводят новую переменную. Это переводит задачу в алгебраическую форму.
</a:t>
            </a:r>
            <a:endParaRPr lang="en-US" sz="822" dirty="0"/>
          </a:p>
        </p:txBody>
      </p:sp>
      <p:sp>
        <p:nvSpPr>
          <p:cNvPr id="10" name="Text 3"/>
          <p:cNvSpPr txBox="1"/>
          <p:nvPr/>
        </p:nvSpPr>
        <p:spPr>
          <a:xfrm>
            <a:off x="3916675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алгебре
</a:t>
            </a:r>
            <a:pPr algn="l" indent="0" marL="0">
              <a:lnSpc>
                <a:spcPct val="115000"/>
              </a:lnSpc>
              <a:buNone/>
            </a:pPr>
            <a:r>
              <a:rPr lang="en-US" sz="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замены получают уравнение относительно t, которое часто оказывается квадратным или рациональным. Его решают обычными методами, как в алгебре, без лишней тригонометрической сложности.
</a:t>
            </a:r>
            <a:endParaRPr lang="en-US" sz="723" dirty="0"/>
          </a:p>
        </p:txBody>
      </p:sp>
      <p:sp>
        <p:nvSpPr>
          <p:cNvPr id="11" name="Text 4"/>
          <p:cNvSpPr txBox="1"/>
          <p:nvPr/>
        </p:nvSpPr>
        <p:spPr>
          <a:xfrm>
            <a:off x="6816950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Обратный переход
</a:t>
            </a:r>
            <a:pPr algn="l" indent="0" marL="0">
              <a:lnSpc>
                <a:spcPct val="115000"/>
              </a:lnSpc>
              <a:buNone/>
            </a:pPr>
            <a:r>
              <a:rPr lang="en-US" sz="3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Найденные значения t нужно проверить на допустимость, а затем вернуть к переменной x. Не каждое алгебраическое решение реально соответствует исходному тригонометрическому выражению.
</a:t>
            </a:r>
            <a:endParaRPr lang="en-US" sz="790" dirty="0"/>
          </a:p>
        </p:txBody>
      </p:sp>
      <p:sp>
        <p:nvSpPr>
          <p:cNvPr id="12" name="Text 5"/>
          <p:cNvSpPr txBox="1"/>
          <p:nvPr/>
        </p:nvSpPr>
        <p:spPr>
          <a:xfrm>
            <a:off x="2378900" y="2979900"/>
            <a:ext cx="1785300" cy="10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результата
</a:t>
            </a:r>
            <a:pPr algn="l" indent="0" marL="0">
              <a:lnSpc>
                <a:spcPct val="115000"/>
              </a:lnSpc>
              <a:buNone/>
            </a:pPr>
            <a:r>
              <a:rPr lang="en-US" sz="3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полезно соотношение (sin x + cos x)² = 1 + 2sin x cos x. Оно помогает выразить сложную сумму через одну переменную и избежать лишних преобразований.
</a:t>
            </a:r>
            <a:endParaRPr lang="en-US" sz="86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двойного и половинного угла в решении уравнений
</a:t>
            </a:r>
            <a:endParaRPr lang="en-US" sz="2006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7717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одному аргументу
</a:t>
            </a:r>
            <a:pPr algn="l" indent="0" marL="0">
              <a:lnSpc>
                <a:spcPct val="115000"/>
              </a:lnSpc>
              <a:buNone/>
            </a:pPr>
            <a:r>
              <a:rPr lang="en-US" sz="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двойного угла помогают заменить выражения с кратными аргументами более простыми выражениями через sin x и cos x. Благодаря этому уравнение часто становится линейным или квадратным относительно одной тригонометрической функции.
</a:t>
            </a:r>
            <a:endParaRPr lang="en-US" sz="969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7717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для квадратов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Записи вида sin²x и cos²x удобно переписывать через cos 2x, чтобы убрать лишние степени и сократить число неизвестных выражений. Это особенно полезно при решении уравнений со смешанными членами.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461175" y="1605375"/>
            <a:ext cx="27717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формулой половинного угла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половинного угла позволяют выразить sin²x и cos²x через cos 2x, а затем свести задачу к стандартному виду. Такой прием часто экономит несколько шагов преобразований.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4461175" y="3388025"/>
            <a:ext cx="27717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типы заданий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10 классе такие формулы особенно полезны в уравнениях с sin 2x, cos 2x и квадратами тригонометрических функций. Они позволяют перейти от нестандартной записи к знакомым формулам общего решения.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выражений при решении уравнений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уравнений с несколькими тригонометрическими выражениями и разными аргументами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с тангенсом и котангенсом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41788" y="1676668"/>
            <a:ext cx="3449700" cy="8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Учитывать ОДЗ
</a:t>
            </a:r>
            <a:pPr algn="l" indent="0" marL="0">
              <a:lnSpc>
                <a:spcPct val="115000"/>
              </a:lnSpc>
              <a:buNone/>
            </a:pPr>
            <a:r>
              <a:rPr lang="en-US" sz="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tg x недопустимы значения, при которых cos x = 0, а для ctg x — значения, при которых sin x = 0. Поэтому перед преобразованием всегда выделяют область допустимых значений исходного уравнения.
</a:t>
            </a:r>
            <a:endParaRPr lang="en-US" sz="1031" dirty="0"/>
          </a:p>
        </p:txBody>
      </p:sp>
      <p:sp>
        <p:nvSpPr>
          <p:cNvPr id="10" name="Text 3"/>
          <p:cNvSpPr txBox="1"/>
          <p:nvPr/>
        </p:nvSpPr>
        <p:spPr>
          <a:xfrm>
            <a:off x="941788" y="2848310"/>
            <a:ext cx="34497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Сводить к алгебре
</a:t>
            </a:r>
            <a:pPr algn="l" indent="0" marL="0">
              <a:lnSpc>
                <a:spcPct val="115000"/>
              </a:lnSpc>
              <a:buNone/>
            </a:pPr>
            <a:r>
              <a:rPr lang="en-US" sz="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преобразования такие уравнения часто превращаются в обычное алгебраическое уравнение. Это удобно, но только при сохранении всех ограничений, заданных самим выражением и его знаменателями.
</a:t>
            </a:r>
            <a:endParaRPr lang="en-US" sz="1014" dirty="0"/>
          </a:p>
        </p:txBody>
      </p:sp>
      <p:sp>
        <p:nvSpPr>
          <p:cNvPr id="11" name="Text 4"/>
          <p:cNvSpPr txBox="1"/>
          <p:nvPr/>
        </p:nvSpPr>
        <p:spPr>
          <a:xfrm>
            <a:off x="4954563" y="1667386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 корни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Полученные значения нельзя сразу записывать в ответ: каждое из них нужно подставить в исходное уравнение. Проверка особенно важна, если при решении выполнялось деление или сокращение.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954563" y="2848302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Записывать периодично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период tg x и ctg x равен π, общее решение всегда записывают с добавлением πk, где k ∈ Z. Это отражает бесконечное множество допустимых значений.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типовым приемам решения тригонометрических уравнений, 10 класс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Лишние решения чаще возникают не из-за самой тригонометрии, а из-за неосторожных преобразований. Особенно рискованны операции, меняющие равносильность уравнения.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источники ошибок связаны с нарушением равносильности. Чем радикальнее преобразование, тем внимательнее нужна проверка исходного уравнения.
</a:t>
            </a:r>
            <a:endParaRPr lang="en-US" sz="1188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появляются посторонние корни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3049689"/>
            <a:ext cx="4070100" cy="1740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10375" y="3049807"/>
            <a:ext cx="4070100" cy="1740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16463" y="1220754"/>
            <a:ext cx="32064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один шаг меняет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раскладывает уравнение на множители, находит два набора корней и спешит записать ответ. Но один множитель появился после сокращения на выражение, которое могло быть нулем, поэтому часть решения оказалась потеряна или искажена.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74600" y="1220750"/>
            <a:ext cx="31620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Проверка, которая все исправляет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другой задаче после возведения в квадрат получен красивый список корней, однако подстановка в исходное уравнение показывает, что не все они подходят. Именно проверка превращает формально правильный ход в действительно верное решение.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4575" y="1965004"/>
            <a:ext cx="4152000" cy="15142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Систематизация учебных приемов решения тригонометрических уравнений
</a:t>
            </a:r>
            <a:endParaRPr lang="en-US" sz="921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показывает, когда каждый метод особенно полезен и какой риск требует дополнительной проверки.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методы эффективны только вместе с проверкой корней и учетом области допустимых значений; универсального способа без ограничений не существует.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методов решения по условиям применения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7306" y="1527040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98881" y="1505200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98881" y="3375350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27306" y="3375350"/>
            <a:ext cx="218400" cy="218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тригонометрические уравнения встречаются в задачах
</a:t>
            </a:r>
            <a:endParaRPr lang="en-US" sz="2248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407337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Тригонометрические уравнения описывают гармонические процессы, где важны период, амплитуда и момент времени. Такие модели встречаются при изучении маятника, волн и электрических колебаний.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950900" y="1408675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Физика колебаний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878913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описании вращения и положения точки на окружности тригонометрические функции связывают угол поворота с координатами. Решение уравнения помогает найти нужное положение или момент.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430125" y="14182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по окружности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4878913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прикладных задачах решение может означать конкретный результат: время, высоту, длину отрезка или угол. Поэтому важна не только формула, но и содержательный смысл ответа.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430125" y="32718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Прикладные модели
</a:t>
            </a:r>
            <a:endParaRPr lang="en-US" sz="1400" dirty="0"/>
          </a:p>
        </p:txBody>
      </p:sp>
      <p:sp>
        <p:nvSpPr>
          <p:cNvPr id="18" name="Text 8"/>
          <p:cNvSpPr txBox="1"/>
          <p:nvPr/>
        </p:nvSpPr>
        <p:spPr>
          <a:xfrm>
            <a:off x="407337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геометрии уравнения связывают углы, стороны и площади фигур. Особенно часто они возникают при работе с треугольниками, окружностью и задачами на неизвестный угол.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950900" y="32814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задачи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свойств тригонометрических функций и их области значений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ограниченном промежутке число решений видно особенно наглядно: оно зависит от того, попадает ли значение a в область значений функции.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sin и cos важна граница |a| ≤ 1, а для tg и ctg число решений определяется периодом и отсутствием ограничения по значению.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число решений зависит от промежутка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необходимо знать для самостоятельного решения
</a:t>
            </a:r>
            <a:endParaRPr lang="en-US" sz="2358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16400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тождества
</a:t>
            </a:r>
            <a:pPr algn="l" indent="0" marL="0">
              <a:lnSpc>
                <a:spcPct val="115000"/>
              </a:lnSpc>
              <a:buNone/>
            </a:pPr>
            <a:r>
              <a:rPr lang="en-US" sz="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уверенно пользоваться тождествами sin²x + cos²x = 1, формулами двойного угла и преобразованиями произведений. Они позволяют переходить от сложной записи к стандартному виду без потери смысла.
</a:t>
            </a:r>
            <a:endParaRPr lang="en-US" sz="723" dirty="0"/>
          </a:p>
        </p:txBody>
      </p:sp>
      <p:sp>
        <p:nvSpPr>
          <p:cNvPr id="10" name="Text 3"/>
          <p:cNvSpPr txBox="1"/>
          <p:nvPr/>
        </p:nvSpPr>
        <p:spPr>
          <a:xfrm>
            <a:off x="3916675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помнить формулы общего решения для sin x = a, cos x = a, tg x = a и ctg x = a. Именно они превращают найденные значения в полный ответ с учетом периодичности.
</a:t>
            </a:r>
            <a:endParaRPr lang="en-US" sz="822" dirty="0"/>
          </a:p>
        </p:txBody>
      </p:sp>
      <p:sp>
        <p:nvSpPr>
          <p:cNvPr id="11" name="Text 4"/>
          <p:cNvSpPr txBox="1"/>
          <p:nvPr/>
        </p:nvSpPr>
        <p:spPr>
          <a:xfrm>
            <a:off x="6816950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ограничений
</a:t>
            </a:r>
            <a:pPr algn="l" indent="0" marL="0">
              <a:lnSpc>
                <a:spcPct val="115000"/>
              </a:lnSpc>
              <a:buNone/>
            </a:pPr>
            <a:r>
              <a:rPr lang="en-US" sz="2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результат следует проверять подстановкой, особенно если в ходе решения делили на выражение или вводили новую переменную. Так легко обнаружить решения, не подходящие к исходной записи.
</a:t>
            </a:r>
            <a:endParaRPr lang="en-US" sz="730" dirty="0"/>
          </a:p>
        </p:txBody>
      </p:sp>
      <p:sp>
        <p:nvSpPr>
          <p:cNvPr id="12" name="Text 5"/>
          <p:cNvSpPr txBox="1"/>
          <p:nvPr/>
        </p:nvSpPr>
        <p:spPr>
          <a:xfrm>
            <a:off x="2378900" y="2979900"/>
            <a:ext cx="1785300" cy="10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
</a:t>
            </a:r>
            <a:pPr algn="l" indent="0" marL="0">
              <a:lnSpc>
                <a:spcPct val="115000"/>
              </a:lnSpc>
              <a:buNone/>
            </a:pPr>
            <a:r>
              <a:rPr lang="en-US" sz="3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Надежный алгоритм прост: преобразовать уравнение, решить его в стандартном виде, проверить корни и записать ответ полностью. Такая дисциплина делает решение точным и понятным.
</a:t>
            </a:r>
            <a:endParaRPr lang="en-US" sz="79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метода — половина решения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Успешное решение тригонометрического уравнения начинается с распознавания его структуры. Если выбрать подходящий метод, аккуратно выполнить преобразования и проверить корни, ответ получится полным и корректным.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2026-05-30T03:29:14Z</dcterms:created>
  <dcterms:modified xsi:type="dcterms:W3CDTF">2026-05-30T03:29:14Z</dcterms:modified>
</cp:coreProperties>
</file>