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[Ы] авазы һәм ы хәрефе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Татарча [ы] авазын һәм ы хәрефен өйрәнәбез.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Аваз белән хәрефне таныйк
</a:t>
            </a:r>
            <a:endParaRPr lang="en-US" sz="2256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Авазны ишетәбез һәм әйтәбез, ә хәрефне күрәбез һәм язабыз. Бүген без [ы] авазын тыңларга, табарга һәм ы хәрефе белән дөрес күрсәтергә өйрәнәбез.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[Ы] авазы ничек яңгырый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[Ы] — кыска сузык аваз. Аны әйткәндә авыз бик киң ачылмый, тавыш йомшаграк һәм тыгызрак ишетелә.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 аваз татар сүзләрендә калын яңгырашка ярдәм итә. Ул сүзнең авазларын бергә бәйләп, әйтелешне үзгәртә.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[Ы] авазы рус телендәге «ы» авазына охшаш. Шуңа күрә аны ишетү җиңелрәк, ләкин дөрес итеп аеру мөһим.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Ы хәрефенең язылышы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Зур һәм кечкенә хәреф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Ы хәрефенең ике формасы бар: Ы һәм ы. Берсе баш хәреф, икенчесе юл хәрефе. Икесе дә туры сызыклар белән языла һәм түгәрәк өлеше юк.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Дәфтәрдә хәрефне юлларга туры китереп язу мөһим. Башлангыч нокталарны хәтердә тотсаң, Ы хәрефе чиста һәм матур килеп чыга.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Дәфтәр юлында дөрес язу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[Ы] авазы сүз башында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 сүзләрендә [ы] авазы сүз башында бик сирәк очрый. Шуңа күрә аны күбрәк сүзнең эчендә яки ахырында эзлибез.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 башында очраган авазны ишетү өчен сүзне әкрен әйтеп карау ярдәм итә. Балаларга бу кагыйдә сүзне тизрәк танырга булыша.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Әгәр [ы] авазы башта ишетелмәсә, сүзнең башка өлешләрен тикшерергә кирәк. Шулай уку вакытында ялгышу да азая.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019" y="1285325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0088" y="1328555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9969" y="1285325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39113" y="1328555"/>
            <a:ext cx="754800" cy="60384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83612" y="1295008"/>
            <a:ext cx="754800" cy="670933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 уртасындагы [ы] авазы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Кыяр
</a:t>
            </a:r>
            <a:pPr algn="ctr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 сүздә [ы] авазы уртада ишетелә. Ул сүзнең яңгырашын калынрак итә һәм әйткәндә ачык сизелә.
</a:t>
            </a:r>
            <a:endParaRPr lang="en-US" sz="1469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Сыер
</a:t>
            </a:r>
            <a:pPr algn="ctr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Сыер сүзендә [ы] авазы тартыклар арасында тора. Аны аерып тыңлау балаларга авазны тиз табарга ярдәм итә.
</a:t>
            </a:r>
            <a:endParaRPr lang="en-US" sz="1319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Быел
</a:t>
            </a:r>
            <a:pPr algn="ctr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 сүздә [ы] авазы кыска һәм төгәл яңгырый. Сүзне иҗекләп уку аны дөрес әйтергә җиңеләйтә.
</a:t>
            </a:r>
            <a:endParaRPr lang="en-US" sz="1469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Кырык
</a:t>
            </a:r>
            <a:pPr algn="ctr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Кырык сүзендә [ы] авазы көчле калынлык бирә. Ул сүзнең уртасында яңгырап, бөтен сүзне бер ритмга китерә.
</a:t>
            </a:r>
            <a:endParaRPr lang="en-US" sz="1450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Ышык һәм сызым
</a:t>
            </a:r>
            <a:pPr algn="ctr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 сүзләрдә [ы] авазы уртада аеруча ачык ишетелә. Мондый мисаллар аваз белән хәрефне ныгытып өйрәнү өчен бик уңайлы.
</a:t>
            </a:r>
            <a:endParaRPr lang="en-US" sz="12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Талы сүзен әйткәндә соңгы [ы] авазы йомшак яңгырый һәм сүзне тыныч тәмамлый. Мондый сүзләрне уку балаларга авазның ахырда да ишетелүен аңларга ярдәм итә. Рәсемдәге агач яфраклары бу сүзне җиңел истә калдыра.
</a:t>
            </a:r>
            <a:endParaRPr lang="en-US" sz="93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Талы сүзен тыңлыйбыз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Балы, җылы кебек сүзләрдә [ы] авазы ахырда килә. Сүз тәмле бал кебек йомшак яңгырый дияргә мөмкин. Карточкада соңгы хәрефне күрсәтү укучыны дөрес укуга өйрәтә.
</a:t>
            </a:r>
            <a:endParaRPr lang="en-US" sz="1064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Балы һәм җылы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Кыры сүзендә соңгы [ы] авазы сүзне өзмичә генә тәмамлый. Аны тыңлап караганда, ахыргы аваз ачык сизелә. Предмет исемнәре белән бергә бу сүз хәтердә тиз кала.
</a:t>
            </a:r>
            <a:endParaRPr lang="en-US" sz="1075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Кыры сүзенең сере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 ахырында [ы] авазы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[Ы] авазы һәм калын әйтелеш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Башта сүзне тыңлыйбыз
</a:t>
            </a:r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Укучы сүзне кычкырып яки пышылдап әйтә. Шунда [ы] авазының калын яңгыравы ачыклана.
</a:t>
            </a:r>
            <a:endParaRPr lang="en-US" sz="1098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[Ы] авазы янәшәсендәге тартыклар да сүзнең яңгырашына йогынты ясый. Сүз бөтенләе белән калынрак ишетелә.
</a:t>
            </a:r>
            <a:pPr algn="ctr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Аннары янәшә авазларны карыйбыз
</a:t>
            </a:r>
            <a:endParaRPr lang="en-US" sz="1011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Ахырда сүзне дөрес укыйбыз
</a:t>
            </a:r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Сүзне бергәләп кабатлау калын әйтелешне ныгыта. Шулай итеп, [ы] авазы җиңелрәк танылып кала.
</a:t>
            </a:r>
            <a:endParaRPr lang="en-US" sz="1067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Кыска сүзләр һәм иҗекләр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Ы авазы белән кыска иҗекләр төзү җиңел: ык, ым, ын, ыр. Болар авазны ишетеп танырга һәм хәреф белән бәйләргә өйрәтә.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Иҗекләрне кабатлап уку телне шома итә. Балалар аларны бер-бер артлы әйткәндә, [ы] авазының яңгыравы яхшырак истә кала.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Мондый кыска үрнәкләр сүзләрне иҗекләп уку өчен бик уңайлы. Алар аша укучы хәрефне тиз күрә һәм авазны тиз ишетә.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Кабатлау вакытында иҗекләрне чагыштыру да файдалы. Шунда [ы] авазының кайда яңгыравы ачык күренә һәм буталу кими.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Сызгыч, кыстыргыч, сызым кебек сүзләрдә ы хәрефе еш очрый. Алар мәктәп тормышы белән бәйле, шуңа күрә балаларга яхшы таныш. Рәсемдә бу предметларны күрсәтеп, хәрефне аерып уку җиңеләйтелә.
</a:t>
            </a:r>
            <a:endParaRPr lang="en-US" sz="1166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Мәктәп сумкасындагы сүзләр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Ылыс һәм сыр кебек сүзләр табигатьне хәтерләтә. Алардагы ы хәрефе сүзнең яңгырашын йомшак һәм калын итә. Мондый мисалларны рәсем белән кушып өйрәнү истә калдыруны көчәйтә.
</a:t>
            </a:r>
            <a:endParaRPr lang="en-US" sz="1194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Табигатьтән алынган мисаллар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Быел һәм тычкан кебек сүзләр балаларга кызык тоела, чөнки алар көндәлек сөйләмдә очрый. Бу сүзләрдәге ы хәрефен табу укучыны игътибарлырак итә һәм дөрес язылышка өйрәтә.
</a:t>
            </a:r>
            <a:endParaRPr lang="en-US" sz="121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Көндәлек тормыштагы таныш сүзләр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Таныш предмет исемнәрендә ы хәрефе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Ишетеп тану күнегүләре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Сүзне тыңлау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Сүзне әкрен генә тыңла: сыер, кыл, ышык, кыш, тычкан. Башта тавышка колак салу [ы] авазын аерып ишетергә өйрәтә, соңыннан сүзне кабатлау җиңеләя.
</a:t>
            </a:r>
            <a:endParaRPr lang="en-US" sz="133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Авазны табу
</a:t>
            </a:r>
            <a:pPr algn="ctr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Һәр сүздә [ы] кайда яңгыраганын билгелә. Ул башта, уртада яки ахырда була ала. Тавышны тапкан саен, бала аваз белән хәрефне бәйли.
</a:t>
            </a:r>
            <a:endParaRPr lang="en-US" sz="145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Кабатлап әйтү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Сүзне берничә тапкыр кабатлау авазны ныгыта. Кабатлаганда [ы] яңгыравы ачыграк ишетелә, ә тел һәм ирен хәрәкәтләре дөрес әйтелешне хәтердә калдыра.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Хәреф белән бәйләү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Ишетелгән [ы] авазын ы хәрефе белән тоташтыр. Шулай итеп бала сүзне тыңлый, таный һәм яза. Бу күнегү укуга да, диктантка да ярдәм итә.
</a:t>
            </a:r>
            <a:endParaRPr lang="en-US" sz="13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Язуда еш очрый торган хаталар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Кайбер балалар [ы] урынына и яки е яза. Мондый хата сүзнең яңгырашын боза, шуңа күрә сүзне әкрен һәм ачык итеп уку мөһим.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Охшаш авазларны бутамау өчен һәр иҗекне аерып тыңлау ярдәм итә. Иҗекләрне санап карау [ы] авазын кайсы урында ишетүне тизрәк аңлата.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Язганда сүзне үрнәк белән чагыштыру файдалы. Хәрефләрне күз белән тикшерү һәм яңадан укып карау ялгышны вакытында күрергә өйрәтә.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Дөрес язылышны ныгыту өчен кыска сүзләр белән эшлә. Кыяр, сыер, ышык кебек мисалларны кабатлау [ы] хәрефен хәтердә ныграк калдыра.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Дәфтәр кырыенда бер-бер артлы тезелгән ык, ым, ын иҗекләре баскыч сыман күренә. Бала аларны түбәннән өскә укыганда, аваз һәм хәреф арасындагы бәйләнешне ныграк тоя. Мондый рәтне уку күңелле дә, җиңел дә.
</a:t>
            </a:r>
            <a:endParaRPr lang="en-US" sz="9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Баскычтагы кечкенә иҗекләр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Өстәлдә ыш, ыл, ыр язылган кечкенә карточкалар ята. Укытучы берсен күрсәтә, ә бала аны тиз укый һәм кабатлый. Шушы гади уен иҗекләрне тануны тизләтә һәм игътибарны җыя.
</a:t>
            </a:r>
            <a:endParaRPr lang="en-US" sz="1042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белән уйныйбыз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 ым, ыл, ын иҗекләрен аерым әйтә дә, алардан таныш сүзләр төзергә тырыша. Кыска иҗекләр белән эшләү сүзне таркатырга, яңадан җыярга һәм [ы] авазын ешрак ишетергә өйрәтә.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Иҗектән сүз туа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Иҗекләрне күз алдына китерик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Күнегүләрдә кулланылган сүзләр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Сызым, быел, тырыш сүзләре мәктәп эшләренә бик якын. Аларны укыганда бала [ы] авазын кабат ишетә, ә сүзләрнең кыска һәм ачык булуы хәтердә калдыруны җиңеләйтә.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Ышык, кырык, ылыс сүзләре рәсем белән бергә бирелсә, мәгънәсе тизрәк аңлашыла. Шул чакта укучы сүзне генә түгел, предметны да күз алдына китерә.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 сүзләр белән җөмләләр төзү аеруча файдалы. Балалар сөйләмдә сүзне куллана башлагач, [ы] авазы табигыйрак ишетелә һәм дөрес язылыш ныграк истә кала.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Сүздә [ы] авазын табу тәртибе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Укучы сүзне тыңлый, авазны аера, аннары аны ы хәрефе белән бәйләп, иҗекләргә бүлеп һәм яңадан укып тикшерә.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Истә калдыру өчен уңай билгеләр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[Ы] авазы кыска һәм калын яңгырый. Аны ишеткәч, авыз киң ачылмавын һәм тавышның йомшаграк чыгуын истә тоту җиңел.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Ы хәрефе түгәрәксез, туры сызыклар белән языла. Баш һәм юл формасын чагыштыру хәрефне тизрәк танырга ярдәм итә.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Авазның яңгыравы белән хәрефнең язылышын бергә истә калдырсаң, буталу кими. Бу кагыйдә кечкенә укучыга да бик уңайлы һәм хәтердә тиз кала.
</a:t>
            </a:r>
            <a:endParaRPr lang="en-US" sz="1555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Дөрес һәм ялгыш вариантларны чагыштыру
</a:t>
            </a:r>
            <a:endParaRPr lang="en-US" sz="2104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Кыш — кеш, сыер — сиер, ылыс — елес кебек парларны янәшә карау [ы] авазының әһәмиятен ачык күрсәтә. Дөрес сүздә яңгыраш саклана, ялгышта исә тавыш та, мәгънә дә үзгәрә.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Рәсемнәр белән чагыштырганда, бала ике вариант арасындагы аерманы тизрәк күрә. Сүзне әкрен укып, [ы] авазын эзләп табу дөрес язылышны ныгыта һәм хәтерне эшкә җигә.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37783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Җөмләләрдә [ы] авазы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Кыска җөмлә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Кыяр тәмле. Җөмләне укыганда [ы] авазы шунда ук ишетелә. Кыска җөмлә балага сүзне тукталып, аерып карарга һәм авазны тиз табарга мөмкинлек бирә.
</a:t>
            </a:r>
            <a:endParaRPr lang="en-US" sz="133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Таныш рәсем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Сыер болында йөри. Мондый җөмләдә сүз рәсем белән җиңел бәйләнә. Балалар предметны күз алдына китерә һәм [ы] авазын табуны уен кебек кабул итә.
</a:t>
            </a:r>
            <a:endParaRPr lang="en-US" sz="133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Табигатьле сүзләр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Ышык урын таптык. Бу җөмләдә [ы] авазы йомшак яңгырый, ә сүзнең мәгънәсе дә аңлаешлы кала. Укучы җөмләне бер сулышта әйтеп карый.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Бергә уку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Җөмлә эчендә сүзләр бер-берсенә тоташа. Шуңа күрә [ы] авазын аерым түгел, бөтен сүз агышында тыңлау мөһим. Бу күнекмә укуны табигыйрак итә.
</a:t>
            </a:r>
            <a:endParaRPr lang="en-US" sz="13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буенча ныгыту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Башта сүзне тыңла, аннары [ы] авазын табарга тырыш. Бу гади эзлеклелек ишетү күнегүен көчәйтә һәм дөрес авазны тизрәк аерырга өйрәтә.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Иҗекләргә бүлеп уку [ы] хәрефен яхшырак хәтердә калдыра. Кыска иҗекләрне кабатлау балага сүзне җиңелрәк танырга һәм укырга ярдәм итә.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Мисалларны яңадан карау һәм хаталарны тикшерү белемне ныгыта. Дөрес язылган сүзне күз белән һәм колак белән чагыштырганда, кагыйдә ныграк истә кала.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[Ы] авазы белән дуслаштык!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[Ы] авазы һәм ы хәрефе калын яңгырашны белдерә. Аны ишетеп тану, сүздә табу, дөрес язу һәм кыска мисаллар белән эшләү укуны төгәлрәк һәм күңеллерәк итә.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2026-05-21T11:35:56Z</dcterms:created>
  <dcterms:modified xsi:type="dcterms:W3CDTF">2026-05-21T11:35:56Z</dcterms:modified>
</cp:coreProperties>
</file>