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jpe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slideLayout" Target="../slideLayouts/slideLayout1.xml"/><Relationship Id="rId1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image" Target="../media/image-12-5.jpe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image" Target="../media/image-18-12.png"/><Relationship Id="rId13" Type="http://schemas.openxmlformats.org/officeDocument/2006/relationships/slideLayout" Target="../slideLayouts/slideLayout1.xml"/><Relationship Id="rId1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68331" y="274425"/>
            <a:ext cx="3736037" cy="4626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33500" y="395475"/>
            <a:ext cx="4148700" cy="1437000"/>
          </a:xfrm>
          <a:prstGeom prst="rect">
            <a:avLst/>
          </a:prstGeom>
          <a:noFill/>
          <a:ln/>
        </p:spPr>
        <p:txBody>
          <a:bodyPr wrap="square" lIns="0" tIns="0" rIns="0" bIns="0" rtlCol="0" anchor="ctr"/>
          <a:lstStyle/>
          <a:p>
            <a:pPr algn="l" indent="0" marL="0">
              <a:lnSpc>
                <a:spcPct val="90000"/>
              </a:lnSpc>
              <a:buNone/>
            </a:pPr>
            <a:r>
              <a:rPr lang="en-US" sz="3141" b="1" dirty="0">
                <a:solidFill>
                  <a:srgbClr val="000000"/>
                </a:solidFill>
                <a:latin typeface="Arial" pitchFamily="34" charset="0"/>
                <a:ea typeface="Arial" pitchFamily="34" charset="-122"/>
                <a:cs typeface="Arial" pitchFamily="34" charset="-120"/>
              </a:rPr>
              <a:t>Moscow and St Petersburg: two famous Russian cities
</a:t>
            </a:r>
            <a:endParaRPr lang="en-US" sz="3141" dirty="0"/>
          </a:p>
        </p:txBody>
      </p:sp>
      <p:sp>
        <p:nvSpPr>
          <p:cNvPr id="6" name="Text 1"/>
          <p:cNvSpPr txBox="1"/>
          <p:nvPr/>
        </p:nvSpPr>
        <p:spPr>
          <a:xfrm>
            <a:off x="333488" y="4620663"/>
            <a:ext cx="4425900" cy="1647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
</a:t>
            </a:r>
            <a:endParaRPr lang="en-US" sz="900" dirty="0"/>
          </a:p>
        </p:txBody>
      </p:sp>
      <p:sp>
        <p:nvSpPr>
          <p:cNvPr id="7" name="Text 2"/>
          <p:cNvSpPr txBox="1"/>
          <p:nvPr/>
        </p:nvSpPr>
        <p:spPr>
          <a:xfrm>
            <a:off x="333500" y="2783650"/>
            <a:ext cx="4148700" cy="88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Learn English through Russia’s two most famous cities.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75050" y="1343877"/>
            <a:ext cx="3548100" cy="318774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Why Moscow and St Petersburg matter
</a:t>
            </a:r>
            <a:endParaRPr lang="en-US" sz="3000" dirty="0"/>
          </a:p>
        </p:txBody>
      </p:sp>
      <p:sp>
        <p:nvSpPr>
          <p:cNvPr id="6" name="Text 1"/>
          <p:cNvSpPr txBox="1"/>
          <p:nvPr/>
        </p:nvSpPr>
        <p:spPr>
          <a:xfrm>
            <a:off x="900625" y="1502575"/>
            <a:ext cx="3349200" cy="28899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Moscow is Russia’s capital and largest city, while St Petersburg is a major cultural center. Both appear often in textbooks, travel texts, and simple speaking tasks about history, architecture, and city life.
</a:t>
            </a:r>
            <a:endParaRPr lang="en-US" sz="1200" dirty="0"/>
          </a:p>
        </p:txBody>
      </p:sp>
      <p:sp>
        <p:nvSpPr>
          <p:cNvPr id="7" name="Text 2"/>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275" y="2924766"/>
            <a:ext cx="7943700" cy="182301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3</a:t>
            </a:r>
            <a:endParaRPr lang="en-US" sz="800" dirty="0"/>
          </a:p>
        </p:txBody>
      </p:sp>
      <p:sp>
        <p:nvSpPr>
          <p:cNvPr id="9" name="Text 1"/>
          <p:cNvSpPr txBox="1"/>
          <p:nvPr/>
        </p:nvSpPr>
        <p:spPr>
          <a:xfrm>
            <a:off x="531125" y="337525"/>
            <a:ext cx="8064000" cy="6297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Red Square and the Kremlin
</a:t>
            </a:r>
            <a:endParaRPr lang="en-US" sz="2400" dirty="0"/>
          </a:p>
        </p:txBody>
      </p:sp>
      <p:sp>
        <p:nvSpPr>
          <p:cNvPr id="10" name="Text 2"/>
          <p:cNvSpPr txBox="1"/>
          <p:nvPr/>
        </p:nvSpPr>
        <p:spPr>
          <a:xfrm>
            <a:off x="676876" y="1341519"/>
            <a:ext cx="2002800" cy="14802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Main Moscow symbol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Red Square is the best-known square in Moscow and one of the most recognizable places in Russia. In English, students usually say Red Square, the Kremlin, and St Basil’s Cathedral.
</a:t>
            </a:r>
            <a:endParaRPr lang="en-US" sz="1200" dirty="0"/>
          </a:p>
        </p:txBody>
      </p:sp>
      <p:sp>
        <p:nvSpPr>
          <p:cNvPr id="11" name="Text 3"/>
          <p:cNvSpPr txBox="1"/>
          <p:nvPr/>
        </p:nvSpPr>
        <p:spPr>
          <a:xfrm>
            <a:off x="3603469" y="1341519"/>
            <a:ext cx="2002800" cy="14802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The Kremlin’s role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The Kremlin is a historic fortress and a symbol of state power. Its red walls, towers, and the Spasskaya Tower make it easy to identify in photos and classroom illustrations.
</a:t>
            </a:r>
            <a:endParaRPr lang="en-US" sz="1200" dirty="0"/>
          </a:p>
        </p:txBody>
      </p:sp>
      <p:sp>
        <p:nvSpPr>
          <p:cNvPr id="12" name="Text 4"/>
          <p:cNvSpPr txBox="1"/>
          <p:nvPr/>
        </p:nvSpPr>
        <p:spPr>
          <a:xfrm>
            <a:off x="6530074" y="1341519"/>
            <a:ext cx="2002800" cy="14802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Easy words to remember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This topic helps students connect English vocabulary with real places: square, fortress, tower, cathedral, and famous sight. These words are useful for short descriptions and comparisons.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992200" y="818825"/>
            <a:ext cx="3432300" cy="1997400"/>
          </a:xfrm>
          <a:prstGeom prst="rect">
            <a:avLst/>
          </a:prstGeom>
          <a:noFill/>
          <a:ln/>
        </p:spPr>
        <p:txBody>
          <a:bodyPr wrap="square" lIns="0" tIns="0" rIns="0" bIns="0" rtlCol="0" anchor="ctr"/>
          <a:lstStyle/>
          <a:p>
            <a:pPr algn="ctr" indent="0" marL="0">
              <a:lnSpc>
                <a:spcPct val="90000"/>
              </a:lnSpc>
              <a:buNone/>
            </a:pPr>
            <a:r>
              <a:rPr lang="en-US" sz="9600" b="1" dirty="0">
                <a:solidFill>
                  <a:srgbClr val="000000"/>
                </a:solidFill>
                <a:latin typeface="Arial" pitchFamily="34" charset="0"/>
                <a:ea typeface="Arial" pitchFamily="34" charset="-122"/>
                <a:cs typeface="Arial" pitchFamily="34" charset="-120"/>
              </a:rPr>
              <a:t>9
</a:t>
            </a:r>
            <a:endParaRPr lang="en-US" sz="9600" dirty="0"/>
          </a:p>
        </p:txBody>
      </p:sp>
      <p:sp>
        <p:nvSpPr>
          <p:cNvPr id="4" name="Text 1"/>
          <p:cNvSpPr txBox="1"/>
          <p:nvPr/>
        </p:nvSpPr>
        <p:spPr>
          <a:xfrm>
            <a:off x="579275" y="4416125"/>
            <a:ext cx="3432300" cy="3318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Encyclopaedia Britannica; official museum descriptions
</a:t>
            </a:r>
            <a:endParaRPr lang="en-US" sz="800" dirty="0"/>
          </a:p>
        </p:txBody>
      </p:sp>
      <p:sp>
        <p:nvSpPr>
          <p:cNvPr id="5" name="Text 2"/>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4</a:t>
            </a:r>
            <a:endParaRPr lang="en-US" sz="800" dirty="0"/>
          </a:p>
        </p:txBody>
      </p:sp>
      <p:sp>
        <p:nvSpPr>
          <p:cNvPr id="6" name="Text 3"/>
          <p:cNvSpPr txBox="1"/>
          <p:nvPr/>
        </p:nvSpPr>
        <p:spPr>
          <a:xfrm>
            <a:off x="579275" y="1959200"/>
            <a:ext cx="3339600" cy="1225500"/>
          </a:xfrm>
          <a:prstGeom prst="rect">
            <a:avLst/>
          </a:prstGeom>
          <a:noFill/>
          <a:ln/>
        </p:spPr>
        <p:txBody>
          <a:bodyPr wrap="square" lIns="0" tIns="0" rIns="0" bIns="0" rtlCol="0" anchor="ctr"/>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The cathedral is famous for its unusual design and bright domes, and today it is also a museum.
</a:t>
            </a:r>
            <a:endParaRPr lang="en-US" sz="1100" dirty="0"/>
          </a:p>
        </p:txBody>
      </p:sp>
      <p:sp>
        <p:nvSpPr>
          <p:cNvPr id="7" name="Text 4"/>
          <p:cNvSpPr txBox="1"/>
          <p:nvPr/>
        </p:nvSpPr>
        <p:spPr>
          <a:xfrm>
            <a:off x="4992200" y="2949025"/>
            <a:ext cx="3432300" cy="1798800"/>
          </a:xfrm>
          <a:prstGeom prst="rect">
            <a:avLst/>
          </a:prstGeom>
          <a:noFill/>
          <a:ln/>
        </p:spPr>
        <p:txBody>
          <a:bodyPr wrap="square" lIns="0" tIns="0" rIns="0" bIns="0" rtlCol="0" anchor="t"/>
          <a:lstStyle/>
          <a:p>
            <a:pPr algn="ctr" indent="0" marL="0">
              <a:lnSpc>
                <a:spcPct val="90000"/>
              </a:lnSpc>
              <a:buNone/>
            </a:pPr>
            <a:r>
              <a:rPr lang="en-US" sz="3055" b="1" dirty="0">
                <a:solidFill>
                  <a:srgbClr val="000000"/>
                </a:solidFill>
                <a:latin typeface="Arial" pitchFamily="34" charset="0"/>
                <a:ea typeface="Arial" pitchFamily="34" charset="-122"/>
                <a:cs typeface="Arial" pitchFamily="34" charset="-120"/>
              </a:rPr>
              <a:t>colorful domes make the cathedral instantly recognizable on Red Square.
</a:t>
            </a:r>
            <a:endParaRPr lang="en-US" sz="305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16212" y="1865325"/>
            <a:ext cx="3429227" cy="2267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114675" y="4164200"/>
            <a:ext cx="3432300" cy="156600"/>
          </a:xfrm>
          <a:prstGeom prst="rect">
            <a:avLst/>
          </a:prstGeom>
          <a:noFill/>
          <a:ln/>
        </p:spPr>
        <p:txBody>
          <a:bodyPr wrap="square" lIns="0" tIns="0" rIns="0" bIns="0" rtlCol="0" anchor="t"/>
          <a:lstStyle/>
          <a:p>
            <a:pPr algn="l" indent="0" marL="0">
              <a:lnSpc>
                <a:spcPct val="115000"/>
              </a:lnSpc>
              <a:buNone/>
            </a:pPr>
            <a:r>
              <a:rPr lang="en-US" sz="753" dirty="0">
                <a:solidFill>
                  <a:srgbClr val="000000"/>
                </a:solidFill>
                <a:latin typeface="Arial" pitchFamily="34" charset="0"/>
                <a:ea typeface="Arial" pitchFamily="34" charset="-122"/>
                <a:cs typeface="Arial" pitchFamily="34" charset="-120"/>
              </a:rPr>
              <a:t>Учебная подборка для урока; условное распределение по материалам темы
</a:t>
            </a:r>
            <a:endParaRPr lang="en-US" sz="753" dirty="0"/>
          </a:p>
        </p:txBody>
      </p:sp>
      <p:sp>
        <p:nvSpPr>
          <p:cNvPr id="6" name="Text 1"/>
          <p:cNvSpPr txBox="1"/>
          <p:nvPr/>
        </p:nvSpPr>
        <p:spPr>
          <a:xfrm>
            <a:off x="579275" y="395475"/>
            <a:ext cx="7967700" cy="6840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The most famous sights in Moscow
</a:t>
            </a:r>
            <a:endParaRPr lang="en-US" sz="3000" dirty="0"/>
          </a:p>
        </p:txBody>
      </p:sp>
      <p:sp>
        <p:nvSpPr>
          <p:cNvPr id="7" name="Text 2"/>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5</a:t>
            </a:r>
            <a:endParaRPr lang="en-US" sz="800" dirty="0"/>
          </a:p>
        </p:txBody>
      </p:sp>
      <p:sp>
        <p:nvSpPr>
          <p:cNvPr id="8" name="Text 3"/>
          <p:cNvSpPr txBox="1"/>
          <p:nvPr/>
        </p:nvSpPr>
        <p:spPr>
          <a:xfrm>
            <a:off x="579275" y="2106975"/>
            <a:ext cx="3432300" cy="6459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The chart shows which Moscow sights are most often used in lesson materials and children’s guides.
</a:t>
            </a:r>
            <a:endParaRPr lang="en-US" sz="1200" dirty="0"/>
          </a:p>
        </p:txBody>
      </p:sp>
      <p:sp>
        <p:nvSpPr>
          <p:cNvPr id="9" name="Text 4"/>
          <p:cNvSpPr txBox="1"/>
          <p:nvPr/>
        </p:nvSpPr>
        <p:spPr>
          <a:xfrm>
            <a:off x="579275" y="3030725"/>
            <a:ext cx="3432300" cy="6459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Red Square and the Kremlin clearly dominate, so they should be learned first as the city’s main symbols.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698240" y="1316825"/>
            <a:ext cx="3387470" cy="3482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6</a:t>
            </a:r>
            <a:endParaRPr lang="en-US" sz="800" dirty="0"/>
          </a:p>
        </p:txBody>
      </p:sp>
      <p:sp>
        <p:nvSpPr>
          <p:cNvPr id="10" name="Text 1"/>
          <p:cNvSpPr txBox="1"/>
          <p:nvPr/>
        </p:nvSpPr>
        <p:spPr>
          <a:xfrm>
            <a:off x="531100" y="388226"/>
            <a:ext cx="8064000" cy="653400"/>
          </a:xfrm>
          <a:prstGeom prst="rect">
            <a:avLst/>
          </a:prstGeom>
          <a:noFill/>
          <a:ln/>
        </p:spPr>
        <p:txBody>
          <a:bodyPr wrap="square" lIns="0" tIns="0" rIns="0" bIns="0" rtlCol="0" anchor="ctr"/>
          <a:lstStyle/>
          <a:p>
            <a:pPr algn="ctr" indent="0" marL="0">
              <a:lnSpc>
                <a:spcPct val="90000"/>
              </a:lnSpc>
              <a:buNone/>
            </a:pPr>
            <a:r>
              <a:rPr lang="en-US" sz="2400" b="1" dirty="0">
                <a:solidFill>
                  <a:srgbClr val="000000"/>
                </a:solidFill>
                <a:latin typeface="Arial" pitchFamily="34" charset="0"/>
                <a:ea typeface="Arial" pitchFamily="34" charset="-122"/>
                <a:cs typeface="Arial" pitchFamily="34" charset="-120"/>
              </a:rPr>
              <a:t>Bolshoi Theatre and Moscow culture
</a:t>
            </a:r>
            <a:endParaRPr lang="en-US" sz="2400" dirty="0"/>
          </a:p>
        </p:txBody>
      </p:sp>
      <p:sp>
        <p:nvSpPr>
          <p:cNvPr id="11" name="Text 2"/>
          <p:cNvSpPr txBox="1"/>
          <p:nvPr/>
        </p:nvSpPr>
        <p:spPr>
          <a:xfrm>
            <a:off x="531100" y="1705800"/>
            <a:ext cx="4286100" cy="587100"/>
          </a:xfrm>
          <a:prstGeom prst="rect">
            <a:avLst/>
          </a:prstGeom>
          <a:noFill/>
          <a:ln/>
        </p:spPr>
        <p:txBody>
          <a:bodyPr wrap="square" lIns="0" tIns="0" rIns="0" bIns="0" rtlCol="0" anchor="ctr"/>
          <a:lstStyle/>
          <a:p>
            <a:pPr algn="l" indent="0" marL="0">
              <a:lnSpc>
                <a:spcPct val="115000"/>
              </a:lnSpc>
              <a:buNone/>
            </a:pPr>
            <a:r>
              <a:rPr lang="en-US" sz="1011" b="1" dirty="0">
                <a:solidFill>
                  <a:srgbClr val="000000"/>
                </a:solidFill>
                <a:latin typeface="Arial" pitchFamily="34" charset="0"/>
                <a:ea typeface="Arial" pitchFamily="34" charset="-122"/>
                <a:cs typeface="Arial" pitchFamily="34" charset="-120"/>
              </a:rPr>
              <a:t>Famous stage
</a:t>
            </a:r>
            <a:pPr algn="l" indent="0" marL="0">
              <a:lnSpc>
                <a:spcPct val="115000"/>
              </a:lnSpc>
              <a:buNone/>
            </a:pPr>
            <a:r>
              <a:rPr lang="en-US" sz="5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7" dirty="0">
                <a:solidFill>
                  <a:srgbClr val="000000"/>
                </a:solidFill>
                <a:latin typeface="Arial" pitchFamily="34" charset="0"/>
                <a:ea typeface="Arial" pitchFamily="34" charset="-122"/>
                <a:cs typeface="Arial" pitchFamily="34" charset="-120"/>
              </a:rPr>
              <a:t>The Bolshoi Theatre has been associated with ballet and opera since 1825. In English, students can say the Bolshoi Theatre, a famous cultural place in Moscow.
</a:t>
            </a:r>
            <a:endParaRPr lang="en-US" sz="1011" dirty="0"/>
          </a:p>
        </p:txBody>
      </p:sp>
      <p:sp>
        <p:nvSpPr>
          <p:cNvPr id="12" name="Text 3"/>
          <p:cNvSpPr txBox="1"/>
          <p:nvPr/>
        </p:nvSpPr>
        <p:spPr>
          <a:xfrm>
            <a:off x="531100" y="2411673"/>
            <a:ext cx="4286100" cy="587100"/>
          </a:xfrm>
          <a:prstGeom prst="rect">
            <a:avLst/>
          </a:prstGeom>
          <a:noFill/>
          <a:ln/>
        </p:spPr>
        <p:txBody>
          <a:bodyPr wrap="square" lIns="0" tIns="0" rIns="0" bIns="0" rtlCol="0" anchor="ctr"/>
          <a:lstStyle/>
          <a:p>
            <a:pPr algn="l" indent="0" marL="0">
              <a:lnSpc>
                <a:spcPct val="115000"/>
              </a:lnSpc>
              <a:buNone/>
            </a:pPr>
            <a:r>
              <a:rPr lang="en-US" sz="1005" b="1" dirty="0">
                <a:solidFill>
                  <a:srgbClr val="000000"/>
                </a:solidFill>
                <a:latin typeface="Arial" pitchFamily="34" charset="0"/>
                <a:ea typeface="Arial" pitchFamily="34" charset="-122"/>
                <a:cs typeface="Arial" pitchFamily="34" charset="-120"/>
              </a:rPr>
              <a:t>Recognizable building
</a:t>
            </a:r>
            <a:pPr algn="l" indent="0" marL="0">
              <a:lnSpc>
                <a:spcPct val="115000"/>
              </a:lnSpc>
              <a:buNone/>
            </a:pPr>
            <a:r>
              <a:rPr lang="en-US" sz="58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2" dirty="0">
                <a:solidFill>
                  <a:srgbClr val="000000"/>
                </a:solidFill>
                <a:latin typeface="Arial" pitchFamily="34" charset="0"/>
                <a:ea typeface="Arial" pitchFamily="34" charset="-122"/>
                <a:cs typeface="Arial" pitchFamily="34" charset="-120"/>
              </a:rPr>
              <a:t>It stands on Theatre Square and is known for its classical facade, columns, and the sculpture of a chariot with horses. These details make it easy to spot in photos.
</a:t>
            </a:r>
            <a:endParaRPr lang="en-US" sz="1005" dirty="0"/>
          </a:p>
        </p:txBody>
      </p:sp>
      <p:sp>
        <p:nvSpPr>
          <p:cNvPr id="13" name="Text 4"/>
          <p:cNvSpPr txBox="1"/>
          <p:nvPr/>
        </p:nvSpPr>
        <p:spPr>
          <a:xfrm>
            <a:off x="531100" y="3117556"/>
            <a:ext cx="4286100" cy="587100"/>
          </a:xfrm>
          <a:prstGeom prst="rect">
            <a:avLst/>
          </a:prstGeom>
          <a:noFill/>
          <a:ln/>
        </p:spPr>
        <p:txBody>
          <a:bodyPr wrap="square" lIns="0" tIns="0" rIns="0" bIns="0" rtlCol="0" anchor="ctr"/>
          <a:lstStyle/>
          <a:p>
            <a:pPr algn="l" indent="0" marL="0">
              <a:lnSpc>
                <a:spcPct val="115000"/>
              </a:lnSpc>
              <a:buNone/>
            </a:pPr>
            <a:r>
              <a:rPr lang="en-US" sz="959" b="1" dirty="0">
                <a:solidFill>
                  <a:srgbClr val="000000"/>
                </a:solidFill>
                <a:latin typeface="Arial" pitchFamily="34" charset="0"/>
                <a:ea typeface="Arial" pitchFamily="34" charset="-122"/>
                <a:cs typeface="Arial" pitchFamily="34" charset="-120"/>
              </a:rPr>
              <a:t>Culture as a sight
</a:t>
            </a:r>
            <a:pPr algn="l" indent="0" marL="0">
              <a:lnSpc>
                <a:spcPct val="115000"/>
              </a:lnSpc>
              <a:buNone/>
            </a:pPr>
            <a:r>
              <a:rPr lang="en-US" sz="55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9" dirty="0">
                <a:solidFill>
                  <a:srgbClr val="000000"/>
                </a:solidFill>
                <a:latin typeface="Arial" pitchFamily="34" charset="0"/>
                <a:ea typeface="Arial" pitchFamily="34" charset="-122"/>
                <a:cs typeface="Arial" pitchFamily="34" charset="-120"/>
              </a:rPr>
              <a:t>This example shows that a sight is not only a building or monument. A theatre can also be an important place of art, music, and performance for visitors and city residents.
</a:t>
            </a:r>
            <a:endParaRPr lang="en-US" sz="959" dirty="0"/>
          </a:p>
        </p:txBody>
      </p:sp>
      <p:sp>
        <p:nvSpPr>
          <p:cNvPr id="14" name="Text 5"/>
          <p:cNvSpPr txBox="1"/>
          <p:nvPr/>
        </p:nvSpPr>
        <p:spPr>
          <a:xfrm>
            <a:off x="537343" y="3823452"/>
            <a:ext cx="4286100" cy="587100"/>
          </a:xfrm>
          <a:prstGeom prst="rect">
            <a:avLst/>
          </a:prstGeom>
          <a:noFill/>
          <a:ln/>
        </p:spPr>
        <p:txBody>
          <a:bodyPr wrap="square" lIns="0" tIns="0" rIns="0" bIns="0" rtlCol="0" anchor="ctr"/>
          <a:lstStyle/>
          <a:p>
            <a:pPr algn="l" indent="0" marL="0">
              <a:lnSpc>
                <a:spcPct val="115000"/>
              </a:lnSpc>
              <a:buNone/>
            </a:pPr>
            <a:r>
              <a:rPr lang="en-US" sz="939" b="1" dirty="0">
                <a:solidFill>
                  <a:srgbClr val="000000"/>
                </a:solidFill>
                <a:latin typeface="Arial" pitchFamily="34" charset="0"/>
                <a:ea typeface="Arial" pitchFamily="34" charset="-122"/>
                <a:cs typeface="Arial" pitchFamily="34" charset="-120"/>
              </a:rPr>
              <a:t>Useful topic words
</a:t>
            </a:r>
            <a:pPr algn="l" indent="0" marL="0">
              <a:lnSpc>
                <a:spcPct val="115000"/>
              </a:lnSpc>
              <a:buNone/>
            </a:pPr>
            <a:r>
              <a:rPr lang="en-US" sz="54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0" dirty="0">
                <a:solidFill>
                  <a:srgbClr val="000000"/>
                </a:solidFill>
                <a:latin typeface="Arial" pitchFamily="34" charset="0"/>
                <a:ea typeface="Arial" pitchFamily="34" charset="-122"/>
                <a:cs typeface="Arial" pitchFamily="34" charset="-120"/>
              </a:rPr>
              <a:t>Words such as theatre, opera, ballet, culture, and art help students speak about Moscow more precisely. They also expand simple descriptions beyond «big» and «beautiful».
</a:t>
            </a:r>
            <a:endParaRPr lang="en-US" sz="93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878350" y="2484436"/>
            <a:ext cx="3432300" cy="1155878"/>
          </a:xfrm>
          <a:prstGeom prst="rect">
            <a:avLst/>
          </a:prstGeom>
        </p:spPr>
      </p:pic>
      <p:sp>
        <p:nvSpPr>
          <p:cNvPr id="5" name="Text 0"/>
          <p:cNvSpPr txBox="1"/>
          <p:nvPr/>
        </p:nvSpPr>
        <p:spPr>
          <a:xfrm>
            <a:off x="579275" y="395475"/>
            <a:ext cx="7967700" cy="6840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Moscow sights: names and key facts
</a:t>
            </a:r>
            <a:endParaRPr lang="en-US" sz="3000" dirty="0"/>
          </a:p>
        </p:txBody>
      </p:sp>
      <p:sp>
        <p:nvSpPr>
          <p:cNvPr id="6"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7</a:t>
            </a:r>
            <a:endParaRPr lang="en-US" sz="800" dirty="0"/>
          </a:p>
        </p:txBody>
      </p:sp>
      <p:sp>
        <p:nvSpPr>
          <p:cNvPr id="7" name="Text 2"/>
          <p:cNvSpPr txBox="1"/>
          <p:nvPr/>
        </p:nvSpPr>
        <p:spPr>
          <a:xfrm>
            <a:off x="880975" y="2354350"/>
            <a:ext cx="3432300" cy="6459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A short table helps students match English names with familiar places and remember their key features.
</a:t>
            </a:r>
            <a:endParaRPr lang="en-US" sz="1200" dirty="0"/>
          </a:p>
        </p:txBody>
      </p:sp>
      <p:sp>
        <p:nvSpPr>
          <p:cNvPr id="8" name="Text 3"/>
          <p:cNvSpPr txBox="1"/>
          <p:nvPr/>
        </p:nvSpPr>
        <p:spPr>
          <a:xfrm>
            <a:off x="880975" y="3278100"/>
            <a:ext cx="3432300" cy="6459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Moscow combines historical symbols, cultural landmarks, and modern public spaces.
</a:t>
            </a:r>
            <a:endParaRPr lang="en-US" sz="1200" dirty="0"/>
          </a:p>
        </p:txBody>
      </p:sp>
      <p:sp>
        <p:nvSpPr>
          <p:cNvPr id="9" name="Text 4"/>
          <p:cNvSpPr txBox="1"/>
          <p:nvPr/>
        </p:nvSpPr>
        <p:spPr>
          <a:xfrm>
            <a:off x="4878350" y="4227700"/>
            <a:ext cx="3432300" cy="156600"/>
          </a:xfrm>
          <a:prstGeom prst="rect">
            <a:avLst/>
          </a:prstGeom>
          <a:noFill/>
          <a:ln/>
        </p:spPr>
        <p:txBody>
          <a:bodyPr wrap="square" lIns="0" tIns="0" rIns="0" bIns="0" rtlCol="0" anchor="t"/>
          <a:lstStyle/>
          <a:p>
            <a:pPr algn="l" indent="0" marL="0">
              <a:lnSpc>
                <a:spcPct val="115000"/>
              </a:lnSpc>
              <a:buNone/>
            </a:pPr>
            <a:r>
              <a:rPr lang="en-US" sz="799" dirty="0">
                <a:solidFill>
                  <a:srgbClr val="000000"/>
                </a:solidFill>
                <a:latin typeface="Arial" pitchFamily="34" charset="0"/>
                <a:ea typeface="Arial" pitchFamily="34" charset="-122"/>
                <a:cs typeface="Arial" pitchFamily="34" charset="-120"/>
              </a:rPr>
              <a:t>Учебные материалы по теме; справочные данные о памятниках Москвы
</a:t>
            </a:r>
            <a:endParaRPr lang="en-US" sz="799"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21700" y="1554284"/>
            <a:ext cx="2265000" cy="1908882"/>
          </a:xfrm>
          <a:prstGeom prst="rect">
            <a:avLst/>
          </a:prstGeom>
        </p:spPr>
      </p:pic>
      <p:pic>
        <p:nvPicPr>
          <p:cNvPr id="5" name="Image 3" descr="preencoded.png">    </p:cNvPr>
          <p:cNvPicPr>
            <a:picLocks noChangeAspect="1"/>
          </p:cNvPicPr>
          <p:nvPr/>
        </p:nvPicPr>
        <p:blipFill>
          <a:blip r:embed="rId4"/>
          <a:stretch>
            <a:fillRect/>
          </a:stretch>
        </p:blipFill>
        <p:spPr>
          <a:xfrm>
            <a:off x="3430625" y="1554284"/>
            <a:ext cx="2265000" cy="1908882"/>
          </a:xfrm>
          <a:prstGeom prst="rect">
            <a:avLst/>
          </a:prstGeom>
        </p:spPr>
      </p:pic>
      <p:pic>
        <p:nvPicPr>
          <p:cNvPr id="6" name="Image 4" descr="preencoded.png">    </p:cNvPr>
          <p:cNvPicPr>
            <a:picLocks noChangeAspect="1"/>
          </p:cNvPicPr>
          <p:nvPr/>
        </p:nvPicPr>
        <p:blipFill>
          <a:blip r:embed="rId5"/>
          <a:stretch>
            <a:fillRect/>
          </a:stretch>
        </p:blipFill>
        <p:spPr>
          <a:xfrm>
            <a:off x="6186075" y="1554284"/>
            <a:ext cx="2265000" cy="1908882"/>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Modern Moscow: skyscrapers and city views
</a:t>
            </a:r>
            <a:endParaRPr lang="en-US" sz="3000" dirty="0"/>
          </a:p>
        </p:txBody>
      </p:sp>
      <p:sp>
        <p:nvSpPr>
          <p:cNvPr id="9"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8</a:t>
            </a:r>
            <a:endParaRPr lang="en-US" sz="800" dirty="0"/>
          </a:p>
        </p:txBody>
      </p:sp>
      <p:sp>
        <p:nvSpPr>
          <p:cNvPr id="10" name="Text 2"/>
          <p:cNvSpPr txBox="1"/>
          <p:nvPr/>
        </p:nvSpPr>
        <p:spPr>
          <a:xfrm>
            <a:off x="893750" y="3553675"/>
            <a:ext cx="1920900" cy="1245600"/>
          </a:xfrm>
          <a:prstGeom prst="rect">
            <a:avLst/>
          </a:prstGeom>
          <a:noFill/>
          <a:ln/>
        </p:spPr>
        <p:txBody>
          <a:bodyPr wrap="square" lIns="0" tIns="0" rIns="0" bIns="0" rtlCol="0" anchor="t"/>
          <a:lstStyle/>
          <a:p>
            <a:pPr algn="ctr" indent="0" marL="0">
              <a:lnSpc>
                <a:spcPct val="115000"/>
              </a:lnSpc>
              <a:buNone/>
            </a:pPr>
            <a:r>
              <a:rPr lang="en-US" sz="1022" b="1" dirty="0">
                <a:solidFill>
                  <a:srgbClr val="000000"/>
                </a:solidFill>
                <a:latin typeface="Arial" pitchFamily="34" charset="0"/>
                <a:ea typeface="Arial" pitchFamily="34" charset="-122"/>
                <a:cs typeface="Arial" pitchFamily="34" charset="-120"/>
              </a:rPr>
              <a:t>Glass towers by the river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29" dirty="0">
                <a:solidFill>
                  <a:srgbClr val="000000"/>
                </a:solidFill>
                <a:latin typeface="Arial" pitchFamily="34" charset="0"/>
                <a:ea typeface="Arial" pitchFamily="34" charset="-122"/>
                <a:cs typeface="Arial" pitchFamily="34" charset="-120"/>
              </a:rPr>
              <a:t>Moscow City shows the modern side of Moscow. Tall glass skyscrapers rise near the river bank, and the skyline looks bright and busy, especially in daylight. The area is often used to introduce words like modern, tall, and business district.
</a:t>
            </a:r>
            <a:endParaRPr lang="en-US" sz="1022" dirty="0"/>
          </a:p>
        </p:txBody>
      </p:sp>
      <p:sp>
        <p:nvSpPr>
          <p:cNvPr id="11" name="Text 3"/>
          <p:cNvSpPr txBox="1"/>
          <p:nvPr/>
        </p:nvSpPr>
        <p:spPr>
          <a:xfrm>
            <a:off x="3570725" y="3553675"/>
            <a:ext cx="1920900" cy="1245600"/>
          </a:xfrm>
          <a:prstGeom prst="rect">
            <a:avLst/>
          </a:prstGeom>
          <a:noFill/>
          <a:ln/>
        </p:spPr>
        <p:txBody>
          <a:bodyPr wrap="square" lIns="0" tIns="0" rIns="0" bIns="0" rtlCol="0" anchor="t"/>
          <a:lstStyle/>
          <a:p>
            <a:pPr algn="ctr" indent="0" marL="0">
              <a:lnSpc>
                <a:spcPct val="115000"/>
              </a:lnSpc>
              <a:buNone/>
            </a:pPr>
            <a:r>
              <a:rPr lang="en-US" sz="1072" b="1" dirty="0">
                <a:solidFill>
                  <a:srgbClr val="000000"/>
                </a:solidFill>
                <a:latin typeface="Arial" pitchFamily="34" charset="0"/>
                <a:ea typeface="Arial" pitchFamily="34" charset="-122"/>
                <a:cs typeface="Arial" pitchFamily="34" charset="-120"/>
              </a:rPr>
              <a:t>A new city image
</a:t>
            </a:r>
            <a:pPr algn="ctr" indent="0" marL="0">
              <a:lnSpc>
                <a:spcPct val="115000"/>
              </a:lnSpc>
              <a:buNone/>
            </a:pPr>
            <a:r>
              <a:rPr lang="en-US" sz="1049"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This part of the city is very different from old squares and museums. It helps students see that Moscow is not only history, but also a fast-growing urban center with office towers and wide views.
</a:t>
            </a:r>
            <a:endParaRPr lang="en-US" sz="1072" dirty="0"/>
          </a:p>
        </p:txBody>
      </p:sp>
      <p:sp>
        <p:nvSpPr>
          <p:cNvPr id="12" name="Text 4"/>
          <p:cNvSpPr txBox="1"/>
          <p:nvPr/>
        </p:nvSpPr>
        <p:spPr>
          <a:xfrm>
            <a:off x="6326175" y="3553675"/>
            <a:ext cx="1920900" cy="1245600"/>
          </a:xfrm>
          <a:prstGeom prst="rect">
            <a:avLst/>
          </a:prstGeom>
          <a:noFill/>
          <a:ln/>
        </p:spPr>
        <p:txBody>
          <a:bodyPr wrap="square" lIns="0" tIns="0" rIns="0" bIns="0" rtlCol="0" anchor="t"/>
          <a:lstStyle/>
          <a:p>
            <a:pPr algn="ctr" indent="0" marL="0">
              <a:lnSpc>
                <a:spcPct val="115000"/>
              </a:lnSpc>
              <a:buNone/>
            </a:pPr>
            <a:r>
              <a:rPr lang="en-US" sz="1041" b="1" dirty="0">
                <a:solidFill>
                  <a:srgbClr val="000000"/>
                </a:solidFill>
                <a:latin typeface="Arial" pitchFamily="34" charset="0"/>
                <a:ea typeface="Arial" pitchFamily="34" charset="-122"/>
                <a:cs typeface="Arial" pitchFamily="34" charset="-120"/>
              </a:rPr>
              <a:t>Old and new together
</a:t>
            </a:r>
            <a:pPr algn="ctr" indent="0" marL="0">
              <a:lnSpc>
                <a:spcPct val="115000"/>
              </a:lnSpc>
              <a:buNone/>
            </a:pPr>
            <a:r>
              <a:rPr lang="en-US" sz="1019"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46" dirty="0">
                <a:solidFill>
                  <a:srgbClr val="000000"/>
                </a:solidFill>
                <a:latin typeface="Arial" pitchFamily="34" charset="0"/>
                <a:ea typeface="Arial" pitchFamily="34" charset="-122"/>
                <a:cs typeface="Arial" pitchFamily="34" charset="-120"/>
              </a:rPr>
              <a:t>From many viewpoints, students can compare the contrast between high-rise buildings and the older city behind them. That contrast is useful for speaking: «This area is modern, but the city is also historic.»
</a:t>
            </a:r>
            <a:endParaRPr lang="en-US" sz="104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68875" y="1342573"/>
            <a:ext cx="3554400" cy="328365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2600" b="1" dirty="0">
                <a:solidFill>
                  <a:srgbClr val="000000"/>
                </a:solidFill>
                <a:latin typeface="Arial" pitchFamily="34" charset="0"/>
                <a:ea typeface="Arial" pitchFamily="34" charset="-122"/>
                <a:cs typeface="Arial" pitchFamily="34" charset="-120"/>
              </a:rPr>
              <a:t>The Hermitage and Palace Square
</a:t>
            </a:r>
            <a:endParaRPr lang="en-US" sz="2600" dirty="0"/>
          </a:p>
        </p:txBody>
      </p:sp>
      <p:sp>
        <p:nvSpPr>
          <p:cNvPr id="9"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9</a:t>
            </a:r>
            <a:endParaRPr lang="en-US" sz="800" dirty="0"/>
          </a:p>
        </p:txBody>
      </p:sp>
      <p:sp>
        <p:nvSpPr>
          <p:cNvPr id="10" name="Text 2"/>
          <p:cNvSpPr txBox="1"/>
          <p:nvPr/>
        </p:nvSpPr>
        <p:spPr>
          <a:xfrm>
            <a:off x="810175" y="1453284"/>
            <a:ext cx="3352200" cy="934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The museum first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The Hermitage Museum is one of the most famous museums in the world. Its collections and grand rooms make it a key word when students talk about art, history, and city sights.
</a:t>
            </a:r>
            <a:endParaRPr lang="en-US" sz="1200" dirty="0"/>
          </a:p>
        </p:txBody>
      </p:sp>
      <p:sp>
        <p:nvSpPr>
          <p:cNvPr id="11" name="Text 3"/>
          <p:cNvSpPr txBox="1"/>
          <p:nvPr/>
        </p:nvSpPr>
        <p:spPr>
          <a:xfrm>
            <a:off x="810175" y="2658993"/>
            <a:ext cx="3352200" cy="934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Palace Square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Palace Square is the main historic square in St Petersburg. It is linked with imperial history and large-scale architecture, so the word palace fits this place very well.
</a:t>
            </a:r>
            <a:endParaRPr lang="en-US" sz="1200" dirty="0"/>
          </a:p>
        </p:txBody>
      </p:sp>
      <p:sp>
        <p:nvSpPr>
          <p:cNvPr id="12" name="Text 4"/>
          <p:cNvSpPr txBox="1"/>
          <p:nvPr/>
        </p:nvSpPr>
        <p:spPr>
          <a:xfrm>
            <a:off x="810175" y="3864699"/>
            <a:ext cx="3352200" cy="934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Important buildings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The Winter Palace and the Alexander Column create a powerful city view. Together they show why this area is one of the most impressive and memorable parts of St Petersburg.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1175" y="1650180"/>
            <a:ext cx="8302200" cy="28467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9275" y="395475"/>
            <a:ext cx="7967700" cy="4071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How the historic center of St Petersburg is built
</a:t>
            </a:r>
            <a:endParaRPr lang="en-US" sz="2400" dirty="0"/>
          </a:p>
        </p:txBody>
      </p:sp>
      <p:sp>
        <p:nvSpPr>
          <p:cNvPr id="6"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10</a:t>
            </a:r>
            <a:endParaRPr lang="en-US" sz="800" dirty="0"/>
          </a:p>
        </p:txBody>
      </p:sp>
      <p:sp>
        <p:nvSpPr>
          <p:cNvPr id="7" name="Text 2"/>
          <p:cNvSpPr txBox="1"/>
          <p:nvPr/>
        </p:nvSpPr>
        <p:spPr>
          <a:xfrm>
            <a:off x="579275" y="849230"/>
            <a:ext cx="7967700" cy="1959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A simple route from the city’s main avenue to the river embankments and opening bridges.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3927" y="1626257"/>
            <a:ext cx="353400" cy="31413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627751" y="1626292"/>
            <a:ext cx="353400" cy="3141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87702" y="1605458"/>
            <a:ext cx="266850" cy="355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861101" y="1606659"/>
            <a:ext cx="353400" cy="353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Реки, каналы и мосты Санкт-Петербурга
</a:t>
            </a:r>
            <a:endParaRPr lang="en-US" sz="3000" dirty="0"/>
          </a:p>
        </p:txBody>
      </p:sp>
      <p:sp>
        <p:nvSpPr>
          <p:cNvPr id="13"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11</a:t>
            </a:r>
            <a:endParaRPr lang="en-US" sz="800" dirty="0"/>
          </a:p>
        </p:txBody>
      </p:sp>
      <p:sp>
        <p:nvSpPr>
          <p:cNvPr id="14" name="Text 2"/>
          <p:cNvSpPr txBox="1"/>
          <p:nvPr/>
        </p:nvSpPr>
        <p:spPr>
          <a:xfrm>
            <a:off x="1097588" y="2168946"/>
            <a:ext cx="1319400" cy="2240100"/>
          </a:xfrm>
          <a:prstGeom prst="rect">
            <a:avLst/>
          </a:prstGeom>
          <a:noFill/>
          <a:ln/>
        </p:spPr>
        <p:txBody>
          <a:bodyPr wrap="square" lIns="0" tIns="0" rIns="0" bIns="0" rtlCol="0" anchor="t"/>
          <a:lstStyle/>
          <a:p>
            <a:pPr algn="l" indent="0" marL="0">
              <a:lnSpc>
                <a:spcPct val="115000"/>
              </a:lnSpc>
              <a:buNone/>
            </a:pPr>
            <a:r>
              <a:rPr lang="en-US" sz="1210" b="1" dirty="0">
                <a:solidFill>
                  <a:srgbClr val="000000"/>
                </a:solidFill>
                <a:latin typeface="Arial" pitchFamily="34" charset="0"/>
                <a:ea typeface="Arial" pitchFamily="34" charset="-122"/>
                <a:cs typeface="Arial" pitchFamily="34" charset="-120"/>
              </a:rPr>
              <a:t>Нева и каналы
</a:t>
            </a:r>
            <a:pPr algn="l" indent="0" marL="0">
              <a:lnSpc>
                <a:spcPct val="115000"/>
              </a:lnSpc>
              <a:buNone/>
            </a:pPr>
            <a:r>
              <a:rPr lang="en-US" sz="122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52" dirty="0">
                <a:solidFill>
                  <a:srgbClr val="000000"/>
                </a:solidFill>
                <a:latin typeface="Arial" pitchFamily="34" charset="0"/>
                <a:ea typeface="Arial" pitchFamily="34" charset="-122"/>
                <a:cs typeface="Arial" pitchFamily="34" charset="-120"/>
              </a:rPr>
              <a:t>Санкт‑Петербург построен на Неве и сети каналов, поэтому вода сразу задаёт облик города. Здесь удобно учить слова river, canal и water, описывая улицы и набережные простыми английскими фразами.
</a:t>
            </a:r>
            <a:endParaRPr lang="en-US" sz="1210" dirty="0"/>
          </a:p>
        </p:txBody>
      </p:sp>
      <p:sp>
        <p:nvSpPr>
          <p:cNvPr id="15" name="Text 3"/>
          <p:cNvSpPr txBox="1"/>
          <p:nvPr/>
        </p:nvSpPr>
        <p:spPr>
          <a:xfrm>
            <a:off x="3214263" y="2168946"/>
            <a:ext cx="1319400" cy="2240100"/>
          </a:xfrm>
          <a:prstGeom prst="rect">
            <a:avLst/>
          </a:prstGeom>
          <a:noFill/>
          <a:ln/>
        </p:spPr>
        <p:txBody>
          <a:bodyPr wrap="square" lIns="0" tIns="0" rIns="0" bIns="0" rtlCol="0" anchor="t"/>
          <a:lstStyle/>
          <a:p>
            <a:pPr algn="l" indent="0" marL="0">
              <a:lnSpc>
                <a:spcPct val="115000"/>
              </a:lnSpc>
              <a:buNone/>
            </a:pPr>
            <a:r>
              <a:rPr lang="en-US" sz="1140" b="1" dirty="0">
                <a:solidFill>
                  <a:srgbClr val="000000"/>
                </a:solidFill>
                <a:latin typeface="Arial" pitchFamily="34" charset="0"/>
                <a:ea typeface="Arial" pitchFamily="34" charset="-122"/>
                <a:cs typeface="Arial" pitchFamily="34" charset="-120"/>
              </a:rPr>
              <a:t>Мосты как символ
</a:t>
            </a:r>
            <a:pPr algn="l" indent="0" marL="0">
              <a:lnSpc>
                <a:spcPct val="115000"/>
              </a:lnSpc>
              <a:buNone/>
            </a:pPr>
            <a:r>
              <a:rPr lang="en-US" sz="115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1" dirty="0">
                <a:solidFill>
                  <a:srgbClr val="000000"/>
                </a:solidFill>
                <a:latin typeface="Arial" pitchFamily="34" charset="0"/>
                <a:ea typeface="Arial" pitchFamily="34" charset="-122"/>
                <a:cs typeface="Arial" pitchFamily="34" charset="-120"/>
              </a:rPr>
              <a:t>Мосты стали одной из главных визитных карточек города. Особенно известны Palace Bridge, Trinity Bridge и Blagoveshchensky Bridge, которые соединяют берега и помогают понять, почему bridge — важное слово темы.
</a:t>
            </a:r>
            <a:endParaRPr lang="en-US" sz="1140" dirty="0"/>
          </a:p>
        </p:txBody>
      </p:sp>
      <p:sp>
        <p:nvSpPr>
          <p:cNvPr id="16" name="Text 4"/>
          <p:cNvSpPr txBox="1"/>
          <p:nvPr/>
        </p:nvSpPr>
        <p:spPr>
          <a:xfrm>
            <a:off x="5330938" y="2168946"/>
            <a:ext cx="1319400" cy="2240100"/>
          </a:xfrm>
          <a:prstGeom prst="rect">
            <a:avLst/>
          </a:prstGeom>
          <a:noFill/>
          <a:ln/>
        </p:spPr>
        <p:txBody>
          <a:bodyPr wrap="square" lIns="0" tIns="0" rIns="0" bIns="0" rtlCol="0" anchor="t"/>
          <a:lstStyle/>
          <a:p>
            <a:pPr algn="l" indent="0" marL="0">
              <a:lnSpc>
                <a:spcPct val="115000"/>
              </a:lnSpc>
              <a:buNone/>
            </a:pPr>
            <a:r>
              <a:rPr lang="en-US" sz="1235" b="1" dirty="0">
                <a:solidFill>
                  <a:srgbClr val="000000"/>
                </a:solidFill>
                <a:latin typeface="Arial" pitchFamily="34" charset="0"/>
                <a:ea typeface="Arial" pitchFamily="34" charset="-122"/>
                <a:cs typeface="Arial" pitchFamily="34" charset="-120"/>
              </a:rPr>
              <a:t>Ночной вид
</a:t>
            </a:r>
            <a:pPr algn="l" indent="0" marL="0">
              <a:lnSpc>
                <a:spcPct val="115000"/>
              </a:lnSpc>
              <a:buNone/>
            </a:pPr>
            <a:r>
              <a:rPr lang="en-US" sz="125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000000"/>
                </a:solidFill>
                <a:latin typeface="Arial" pitchFamily="34" charset="0"/>
                <a:ea typeface="Arial" pitchFamily="34" charset="-122"/>
                <a:cs typeface="Arial" pitchFamily="34" charset="-120"/>
              </a:rPr>
              <a:t>Летом мосты и набережные особенно красивы вечером, когда вода отражает огни и небо долго остаётся светлым. Такой night view делает город легко узнаваемым в учебных текстах и на фотографиях.
</a:t>
            </a:r>
            <a:endParaRPr lang="en-US" sz="1235" dirty="0"/>
          </a:p>
        </p:txBody>
      </p:sp>
      <p:sp>
        <p:nvSpPr>
          <p:cNvPr id="17" name="Text 5"/>
          <p:cNvSpPr txBox="1"/>
          <p:nvPr/>
        </p:nvSpPr>
        <p:spPr>
          <a:xfrm>
            <a:off x="7447613" y="2168946"/>
            <a:ext cx="1319400" cy="2240100"/>
          </a:xfrm>
          <a:prstGeom prst="rect">
            <a:avLst/>
          </a:prstGeom>
          <a:noFill/>
          <a:ln/>
        </p:spPr>
        <p:txBody>
          <a:bodyPr wrap="square" lIns="0" tIns="0" rIns="0" bIns="0" rtlCol="0" anchor="t"/>
          <a:lstStyle/>
          <a:p>
            <a:pPr algn="l" indent="0" marL="0">
              <a:lnSpc>
                <a:spcPct val="115000"/>
              </a:lnSpc>
              <a:buNone/>
            </a:pPr>
            <a:r>
              <a:rPr lang="en-US" sz="1232" b="1" dirty="0">
                <a:solidFill>
                  <a:srgbClr val="000000"/>
                </a:solidFill>
                <a:latin typeface="Arial" pitchFamily="34" charset="0"/>
                <a:ea typeface="Arial" pitchFamily="34" charset="-122"/>
                <a:cs typeface="Arial" pitchFamily="34" charset="-120"/>
              </a:rPr>
              <a:t>Развод мостов
</a:t>
            </a:r>
            <a:pPr algn="l" indent="0" marL="0">
              <a:lnSpc>
                <a:spcPct val="115000"/>
              </a:lnSpc>
              <a:buNone/>
            </a:pPr>
            <a:r>
              <a:rPr lang="en-US" sz="12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1" dirty="0">
                <a:solidFill>
                  <a:srgbClr val="000000"/>
                </a:solidFill>
                <a:latin typeface="Arial" pitchFamily="34" charset="0"/>
                <a:ea typeface="Arial" pitchFamily="34" charset="-122"/>
                <a:cs typeface="Arial" pitchFamily="34" charset="-120"/>
              </a:rPr>
              <a:t>Развод мостов — яркая городская традиция, связанная с движением по Неве. Для урока это хороший пример того, как opening bridge помогает описать не только архитектуру, но и ритм жизни города.
</a:t>
            </a:r>
            <a:endParaRPr lang="en-US" sz="123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5575" y="2484785"/>
            <a:ext cx="2755936" cy="2319938"/>
          </a:xfrm>
          <a:prstGeom prst="rect">
            <a:avLst/>
          </a:prstGeom>
        </p:spPr>
      </p:pic>
      <p:pic>
        <p:nvPicPr>
          <p:cNvPr id="5" name="Image 3" descr="preencoded.png">    </p:cNvPr>
          <p:cNvPicPr>
            <a:picLocks noChangeAspect="1"/>
          </p:cNvPicPr>
          <p:nvPr/>
        </p:nvPicPr>
        <p:blipFill>
          <a:blip r:embed="rId4"/>
          <a:stretch>
            <a:fillRect/>
          </a:stretch>
        </p:blipFill>
        <p:spPr>
          <a:xfrm>
            <a:off x="3410352" y="2484787"/>
            <a:ext cx="2755936" cy="2319938"/>
          </a:xfrm>
          <a:prstGeom prst="rect">
            <a:avLst/>
          </a:prstGeom>
        </p:spPr>
      </p:pic>
      <p:pic>
        <p:nvPicPr>
          <p:cNvPr id="6" name="Image 4" descr="preencoded.png">    </p:cNvPr>
          <p:cNvPicPr>
            <a:picLocks noChangeAspect="1"/>
          </p:cNvPicPr>
          <p:nvPr/>
        </p:nvPicPr>
        <p:blipFill>
          <a:blip r:embed="rId5"/>
          <a:stretch>
            <a:fillRect/>
          </a:stretch>
        </p:blipFill>
        <p:spPr>
          <a:xfrm>
            <a:off x="6323860" y="2484731"/>
            <a:ext cx="2708713" cy="2423028"/>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Церковь Спаса на Крови
</a:t>
            </a:r>
            <a:endParaRPr lang="en-US" sz="3000" dirty="0"/>
          </a:p>
        </p:txBody>
      </p:sp>
      <p:sp>
        <p:nvSpPr>
          <p:cNvPr id="9" name="Text 1"/>
          <p:cNvSpPr txBox="1"/>
          <p:nvPr/>
        </p:nvSpPr>
        <p:spPr>
          <a:xfrm>
            <a:off x="649987" y="1399525"/>
            <a:ext cx="2595548" cy="912107"/>
          </a:xfrm>
          <a:prstGeom prst="rect">
            <a:avLst/>
          </a:prstGeom>
          <a:noFill/>
          <a:ln/>
        </p:spPr>
        <p:txBody>
          <a:bodyPr wrap="square" lIns="0" tIns="0" rIns="0" bIns="0" rtlCol="0" anchor="t"/>
          <a:lstStyle/>
          <a:p>
            <a:pPr algn="ctr" indent="0" marL="0">
              <a:lnSpc>
                <a:spcPct val="115000"/>
              </a:lnSpc>
              <a:buNone/>
            </a:pPr>
            <a:r>
              <a:rPr lang="en-US" sz="970" b="1" dirty="0">
                <a:solidFill>
                  <a:srgbClr val="000000"/>
                </a:solidFill>
                <a:latin typeface="Arial" pitchFamily="34" charset="0"/>
                <a:ea typeface="Arial" pitchFamily="34" charset="-122"/>
                <a:cs typeface="Arial" pitchFamily="34" charset="-120"/>
              </a:rPr>
              <a:t>Храм на месте важного события
</a:t>
            </a:r>
            <a:pPr algn="ctr" indent="0" marL="0">
              <a:lnSpc>
                <a:spcPct val="115000"/>
              </a:lnSpc>
              <a:buNone/>
            </a:pPr>
            <a:r>
              <a:rPr lang="en-US" sz="861"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82" dirty="0">
                <a:solidFill>
                  <a:srgbClr val="000000"/>
                </a:solidFill>
                <a:latin typeface="Arial" pitchFamily="34" charset="0"/>
                <a:ea typeface="Arial" pitchFamily="34" charset="-122"/>
                <a:cs typeface="Arial" pitchFamily="34" charset="-120"/>
              </a:rPr>
              <a:t>Церковь Спаса на Крови появилась в конце XIX века на месте гибели императора Александра II. Это одно из самых узнаваемых зданий Санкт‑Петербурга. Для рисунка важны яркие купола и богатый декоративный силуэт.
</a:t>
            </a:r>
            <a:endParaRPr lang="en-US" sz="970" dirty="0"/>
          </a:p>
        </p:txBody>
      </p:sp>
      <p:sp>
        <p:nvSpPr>
          <p:cNvPr id="10" name="Text 2"/>
          <p:cNvSpPr txBox="1"/>
          <p:nvPr/>
        </p:nvSpPr>
        <p:spPr>
          <a:xfrm>
            <a:off x="3497562" y="1409897"/>
            <a:ext cx="2595548" cy="912107"/>
          </a:xfrm>
          <a:prstGeom prst="rect">
            <a:avLst/>
          </a:prstGeom>
          <a:noFill/>
          <a:ln/>
        </p:spPr>
        <p:txBody>
          <a:bodyPr wrap="square" lIns="0" tIns="0" rIns="0" bIns="0" rtlCol="0" anchor="t"/>
          <a:lstStyle/>
          <a:p>
            <a:pPr algn="ctr" indent="0" marL="0">
              <a:lnSpc>
                <a:spcPct val="115000"/>
              </a:lnSpc>
              <a:buNone/>
            </a:pPr>
            <a:r>
              <a:rPr lang="en-US" sz="850" b="1" dirty="0">
                <a:solidFill>
                  <a:srgbClr val="000000"/>
                </a:solidFill>
                <a:latin typeface="Arial" pitchFamily="34" charset="0"/>
                <a:ea typeface="Arial" pitchFamily="34" charset="-122"/>
                <a:cs typeface="Arial" pitchFamily="34" charset="-120"/>
              </a:rPr>
              <a:t>Цвет и мозаика
</a:t>
            </a:r>
            <a:pPr algn="ctr" indent="0" marL="0">
              <a:lnSpc>
                <a:spcPct val="115000"/>
              </a:lnSpc>
              <a:buNone/>
            </a:pPr>
            <a:r>
              <a:rPr lang="en-US" sz="754"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772" dirty="0">
                <a:solidFill>
                  <a:srgbClr val="000000"/>
                </a:solidFill>
                <a:latin typeface="Arial" pitchFamily="34" charset="0"/>
                <a:ea typeface="Arial" pitchFamily="34" charset="-122"/>
                <a:cs typeface="Arial" pitchFamily="34" charset="-120"/>
              </a:rPr>
              <a:t>Собор сразу привлекает внимание разноцветными куполами и узорами. Его фасады и интерьеры богато украшены мозаикой, поэтому здание выглядит особенно нарядным. В иллюстрации стоит показать colourful domes, decorative patterns и мельчайшие детали.
</a:t>
            </a:r>
            <a:endParaRPr lang="en-US" sz="850" dirty="0"/>
          </a:p>
        </p:txBody>
      </p:sp>
      <p:sp>
        <p:nvSpPr>
          <p:cNvPr id="11" name="Text 3"/>
          <p:cNvSpPr txBox="1"/>
          <p:nvPr/>
        </p:nvSpPr>
        <p:spPr>
          <a:xfrm>
            <a:off x="6323851" y="1399525"/>
            <a:ext cx="2595548" cy="912107"/>
          </a:xfrm>
          <a:prstGeom prst="rect">
            <a:avLst/>
          </a:prstGeom>
          <a:noFill/>
          <a:ln/>
        </p:spPr>
        <p:txBody>
          <a:bodyPr wrap="square" lIns="0" tIns="0" rIns="0" bIns="0" rtlCol="0" anchor="t"/>
          <a:lstStyle/>
          <a:p>
            <a:pPr algn="ctr" indent="0" marL="0">
              <a:lnSpc>
                <a:spcPct val="115000"/>
              </a:lnSpc>
              <a:buNone/>
            </a:pPr>
            <a:r>
              <a:rPr lang="en-US" sz="970" b="1" dirty="0">
                <a:solidFill>
                  <a:srgbClr val="000000"/>
                </a:solidFill>
                <a:latin typeface="Arial" pitchFamily="34" charset="0"/>
                <a:ea typeface="Arial" pitchFamily="34" charset="-122"/>
                <a:cs typeface="Arial" pitchFamily="34" charset="-120"/>
              </a:rPr>
              <a:t>Русско-византийский стиль
</a:t>
            </a:r>
            <a:pPr algn="ctr" indent="0" marL="0">
              <a:lnSpc>
                <a:spcPct val="115000"/>
              </a:lnSpc>
              <a:buNone/>
            </a:pPr>
            <a:r>
              <a:rPr lang="en-US" sz="861"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82" dirty="0">
                <a:solidFill>
                  <a:srgbClr val="000000"/>
                </a:solidFill>
                <a:latin typeface="Arial" pitchFamily="34" charset="0"/>
                <a:ea typeface="Arial" pitchFamily="34" charset="-122"/>
                <a:cs typeface="Arial" pitchFamily="34" charset="-120"/>
              </a:rPr>
              <a:t>Архитектура храма соединяет традиции русской и византийской церковной постройки. Из-за этого он кажется не похожим на другие здания города. На картинке можно подчеркнуть church, cathedral и музейный характер памятника.
</a:t>
            </a:r>
            <a:endParaRPr lang="en-US" sz="970" dirty="0"/>
          </a:p>
        </p:txBody>
      </p:sp>
      <p:sp>
        <p:nvSpPr>
          <p:cNvPr id="12" name="Text 4"/>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16212" y="1865325"/>
            <a:ext cx="3429227" cy="2267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114675" y="4164200"/>
            <a:ext cx="3432300" cy="156600"/>
          </a:xfrm>
          <a:prstGeom prst="rect">
            <a:avLst/>
          </a:prstGeom>
          <a:noFill/>
          <a:ln/>
        </p:spPr>
        <p:txBody>
          <a:bodyPr wrap="square" lIns="0" tIns="0" rIns="0" bIns="0" rtlCol="0" anchor="t"/>
          <a:lstStyle/>
          <a:p>
            <a:pPr algn="l" indent="0" marL="0">
              <a:lnSpc>
                <a:spcPct val="115000"/>
              </a:lnSpc>
              <a:buNone/>
            </a:pPr>
            <a:r>
              <a:rPr lang="en-US" sz="540" dirty="0">
                <a:solidFill>
                  <a:srgbClr val="000000"/>
                </a:solidFill>
                <a:latin typeface="Arial" pitchFamily="34" charset="0"/>
                <a:ea typeface="Arial" pitchFamily="34" charset="-122"/>
                <a:cs typeface="Arial" pitchFamily="34" charset="-120"/>
              </a:rPr>
              <a:t>Составлено по тематическому отбору достопримечательностей из учебного материала; дата не требуется.
</a:t>
            </a:r>
            <a:endParaRPr lang="en-US" sz="540" dirty="0"/>
          </a:p>
        </p:txBody>
      </p:sp>
      <p:sp>
        <p:nvSpPr>
          <p:cNvPr id="6" name="Text 1"/>
          <p:cNvSpPr txBox="1"/>
          <p:nvPr/>
        </p:nvSpPr>
        <p:spPr>
          <a:xfrm>
            <a:off x="579275" y="395475"/>
            <a:ext cx="7967700" cy="684000"/>
          </a:xfrm>
          <a:prstGeom prst="rect">
            <a:avLst/>
          </a:prstGeom>
          <a:noFill/>
          <a:ln/>
        </p:spPr>
        <p:txBody>
          <a:bodyPr wrap="square" lIns="0" tIns="0" rIns="0" bIns="0" rtlCol="0" anchor="ctr"/>
          <a:lstStyle/>
          <a:p>
            <a:pPr algn="l" indent="0" marL="0">
              <a:lnSpc>
                <a:spcPct val="90000"/>
              </a:lnSpc>
              <a:buNone/>
            </a:pPr>
            <a:r>
              <a:rPr lang="en-US" sz="2991" b="1" dirty="0">
                <a:solidFill>
                  <a:srgbClr val="000000"/>
                </a:solidFill>
                <a:latin typeface="Arial" pitchFamily="34" charset="0"/>
                <a:ea typeface="Arial" pitchFamily="34" charset="-122"/>
                <a:cs typeface="Arial" pitchFamily="34" charset="-120"/>
              </a:rPr>
              <a:t>Типы достопримечательностей Москвы и Санкт-Петербурга
</a:t>
            </a:r>
            <a:endParaRPr lang="en-US" sz="2991" dirty="0"/>
          </a:p>
        </p:txBody>
      </p:sp>
      <p:sp>
        <p:nvSpPr>
          <p:cNvPr id="7" name="Text 2"/>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13</a:t>
            </a:r>
            <a:endParaRPr lang="en-US" sz="800" dirty="0"/>
          </a:p>
        </p:txBody>
      </p:sp>
      <p:sp>
        <p:nvSpPr>
          <p:cNvPr id="8" name="Text 3"/>
          <p:cNvSpPr txBox="1"/>
          <p:nvPr/>
        </p:nvSpPr>
        <p:spPr>
          <a:xfrm>
            <a:off x="579275" y="2106975"/>
            <a:ext cx="3432300" cy="645900"/>
          </a:xfrm>
          <a:prstGeom prst="rect">
            <a:avLst/>
          </a:prstGeom>
          <a:noFill/>
          <a:ln/>
        </p:spPr>
        <p:txBody>
          <a:bodyPr wrap="square" lIns="0" tIns="0" rIns="0" bIns="0" rtlCol="0" anchor="t"/>
          <a:lstStyle/>
          <a:p>
            <a:pPr algn="l" indent="0" marL="0">
              <a:lnSpc>
                <a:spcPct val="115000"/>
              </a:lnSpc>
              <a:buNone/>
            </a:pPr>
            <a:r>
              <a:rPr lang="en-US" sz="1105" dirty="0">
                <a:solidFill>
                  <a:srgbClr val="000000"/>
                </a:solidFill>
                <a:latin typeface="Arial" pitchFamily="34" charset="0"/>
                <a:ea typeface="Arial" pitchFamily="34" charset="-122"/>
                <a:cs typeface="Arial" pitchFamily="34" charset="-120"/>
              </a:rPr>
              <a:t>Диаграмма показывает, что оба города сочетают разные типы sights, но делают это по-разному. Это помогает сравнивать их не по одному памятнику, а по общему характеру.
</a:t>
            </a:r>
            <a:endParaRPr lang="en-US" sz="1105" dirty="0"/>
          </a:p>
        </p:txBody>
      </p:sp>
      <p:sp>
        <p:nvSpPr>
          <p:cNvPr id="9" name="Text 4"/>
          <p:cNvSpPr txBox="1"/>
          <p:nvPr/>
        </p:nvSpPr>
        <p:spPr>
          <a:xfrm>
            <a:off x="579275" y="3030725"/>
            <a:ext cx="3432300" cy="645900"/>
          </a:xfrm>
          <a:prstGeom prst="rect">
            <a:avLst/>
          </a:prstGeom>
          <a:noFill/>
          <a:ln/>
        </p:spPr>
        <p:txBody>
          <a:bodyPr wrap="square" lIns="0" tIns="0" rIns="0" bIns="0" rtlCol="0" anchor="t"/>
          <a:lstStyle/>
          <a:p>
            <a:pPr algn="l" indent="0" marL="0">
              <a:lnSpc>
                <a:spcPct val="115000"/>
              </a:lnSpc>
              <a:buNone/>
            </a:pPr>
            <a:r>
              <a:rPr lang="en-US" sz="1105" dirty="0">
                <a:solidFill>
                  <a:srgbClr val="000000"/>
                </a:solidFill>
                <a:latin typeface="Arial" pitchFamily="34" charset="0"/>
                <a:ea typeface="Arial" pitchFamily="34" charset="-122"/>
                <a:cs typeface="Arial" pitchFamily="34" charset="-120"/>
              </a:rPr>
              <a:t>У Москвы сильнее выражены государственные и современные объекты, а у Санкт‑Петербурга — художественные, дворцовые и водные пространства.
</a:t>
            </a:r>
            <a:endParaRPr lang="en-US" sz="110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10193" y="1491728"/>
            <a:ext cx="452550" cy="517200"/>
          </a:xfrm>
          <a:prstGeom prst="rect">
            <a:avLst/>
          </a:prstGeom>
        </p:spPr>
      </p:pic>
      <p:pic>
        <p:nvPicPr>
          <p:cNvPr id="5" name="Image 3" descr="preencoded.png">    </p:cNvPr>
          <p:cNvPicPr>
            <a:picLocks noChangeAspect="1"/>
          </p:cNvPicPr>
          <p:nvPr/>
        </p:nvPicPr>
        <p:blipFill>
          <a:blip r:embed="rId4"/>
          <a:stretch>
            <a:fillRect/>
          </a:stretch>
        </p:blipFill>
        <p:spPr>
          <a:xfrm>
            <a:off x="679668" y="2350189"/>
            <a:ext cx="513600" cy="456533"/>
          </a:xfrm>
          <a:prstGeom prst="rect">
            <a:avLst/>
          </a:prstGeom>
        </p:spPr>
      </p:pic>
      <p:pic>
        <p:nvPicPr>
          <p:cNvPr id="6" name="Image 4" descr="preencoded.png">    </p:cNvPr>
          <p:cNvPicPr>
            <a:picLocks noChangeAspect="1"/>
          </p:cNvPicPr>
          <p:nvPr/>
        </p:nvPicPr>
        <p:blipFill>
          <a:blip r:embed="rId5"/>
          <a:stretch>
            <a:fillRect/>
          </a:stretch>
        </p:blipFill>
        <p:spPr>
          <a:xfrm>
            <a:off x="710193" y="3162412"/>
            <a:ext cx="452550" cy="517200"/>
          </a:xfrm>
          <a:prstGeom prst="rect">
            <a:avLst/>
          </a:prstGeom>
        </p:spPr>
      </p:pic>
      <p:pic>
        <p:nvPicPr>
          <p:cNvPr id="7" name="Image 5" descr="preencoded.png">    </p:cNvPr>
          <p:cNvPicPr>
            <a:picLocks noChangeAspect="1"/>
          </p:cNvPicPr>
          <p:nvPr/>
        </p:nvPicPr>
        <p:blipFill>
          <a:blip r:embed="rId6"/>
          <a:stretch>
            <a:fillRect/>
          </a:stretch>
        </p:blipFill>
        <p:spPr>
          <a:xfrm>
            <a:off x="679668" y="4035296"/>
            <a:ext cx="513600" cy="45653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79275" y="395475"/>
            <a:ext cx="7967700" cy="6189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Петергоф и императорские пригороды
</a:t>
            </a:r>
            <a:endParaRPr lang="en-US" sz="2400" dirty="0"/>
          </a:p>
        </p:txBody>
      </p:sp>
      <p:sp>
        <p:nvSpPr>
          <p:cNvPr id="10"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14</a:t>
            </a:r>
            <a:endParaRPr lang="en-US" sz="800" dirty="0"/>
          </a:p>
        </p:txBody>
      </p:sp>
      <p:sp>
        <p:nvSpPr>
          <p:cNvPr id="11" name="Text 2"/>
          <p:cNvSpPr txBox="1"/>
          <p:nvPr/>
        </p:nvSpPr>
        <p:spPr>
          <a:xfrm>
            <a:off x="1575075" y="1420275"/>
            <a:ext cx="6972000" cy="6510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Город фонтанов
</a:t>
            </a:r>
            <a:pPr algn="l" indent="0" marL="0">
              <a:lnSpc>
                <a:spcPct val="115000"/>
              </a:lnSpc>
              <a:buNone/>
            </a:pPr>
            <a:r>
              <a:rPr lang="en-US" sz="97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Петергоф известен своими фонтанами, которые делают ансамбль особенно живым и праздничным. В английском описании удобно использовать слова fountains и cascade, когда речь идёт о воде, движении и красоте парка.
</a:t>
            </a:r>
            <a:endParaRPr lang="en-US" sz="1000" dirty="0"/>
          </a:p>
        </p:txBody>
      </p:sp>
      <p:sp>
        <p:nvSpPr>
          <p:cNvPr id="12" name="Text 3"/>
          <p:cNvSpPr txBox="1"/>
          <p:nvPr/>
        </p:nvSpPr>
        <p:spPr>
          <a:xfrm>
            <a:off x="1575075" y="2248400"/>
            <a:ext cx="6972000" cy="6510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Большой дворец
</a:t>
            </a:r>
            <a:pPr algn="l" indent="0" marL="0">
              <a:lnSpc>
                <a:spcPct val="115000"/>
              </a:lnSpc>
              <a:buNone/>
            </a:pPr>
            <a:r>
              <a:rPr lang="en-US" sz="97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Большой дворец напоминает о том, что Петергоф создавался как императорская резиденция. Здесь важны слова palace и gold, потому что здание связано с роскошью, историей двора и парадной архитектурой.
</a:t>
            </a:r>
            <a:endParaRPr lang="en-US" sz="1000" dirty="0"/>
          </a:p>
        </p:txBody>
      </p:sp>
      <p:sp>
        <p:nvSpPr>
          <p:cNvPr id="13" name="Text 4"/>
          <p:cNvSpPr txBox="1"/>
          <p:nvPr/>
        </p:nvSpPr>
        <p:spPr>
          <a:xfrm>
            <a:off x="1575075" y="3090950"/>
            <a:ext cx="6972000" cy="6510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Нижний парк
</a:t>
            </a:r>
            <a:pPr algn="l" indent="0" marL="0">
              <a:lnSpc>
                <a:spcPct val="115000"/>
              </a:lnSpc>
              <a:buNone/>
            </a:pPr>
            <a:r>
              <a:rPr lang="en-US" sz="97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Нижний парк дополняет дворцовый ансамбль зеленью, аллеями и открытыми пространствами. Для учеников это удобный пример слова garden, а также способ показать, как природа и архитектура соединяются в одном месте.
</a:t>
            </a:r>
            <a:endParaRPr lang="en-US" sz="1000" dirty="0"/>
          </a:p>
        </p:txBody>
      </p:sp>
      <p:sp>
        <p:nvSpPr>
          <p:cNvPr id="14" name="Text 5"/>
          <p:cNvSpPr txBox="1"/>
          <p:nvPr/>
        </p:nvSpPr>
        <p:spPr>
          <a:xfrm>
            <a:off x="1575075" y="3933500"/>
            <a:ext cx="6972000" cy="651000"/>
          </a:xfrm>
          <a:prstGeom prst="rect">
            <a:avLst/>
          </a:prstGeom>
          <a:noFill/>
          <a:ln/>
        </p:spPr>
        <p:txBody>
          <a:bodyPr wrap="square" lIns="0" tIns="0" rIns="0" bIns="0" rtlCol="0" anchor="ctr"/>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Вид на море
</a:t>
            </a:r>
            <a:pPr algn="l" indent="0" marL="0">
              <a:lnSpc>
                <a:spcPct val="115000"/>
              </a:lnSpc>
              <a:buNone/>
            </a:pPr>
            <a:r>
              <a:rPr lang="en-US" sz="97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Петергоф обращён к Финскому заливу, поэтому здесь особенно заметны простор, свет и водная перспектива. В описании можно использовать выражение sea view, чтобы подчеркнуть необычное расположение комплекса.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275" y="2753745"/>
            <a:ext cx="3432300" cy="58551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9275" y="4211825"/>
            <a:ext cx="3432300" cy="1566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Сводка по материалам урока; дата не указана.
</a:t>
            </a:r>
            <a:endParaRPr lang="en-US" sz="800" dirty="0"/>
          </a:p>
        </p:txBody>
      </p:sp>
      <p:sp>
        <p:nvSpPr>
          <p:cNvPr id="6" name="Text 1"/>
          <p:cNvSpPr txBox="1"/>
          <p:nvPr/>
        </p:nvSpPr>
        <p:spPr>
          <a:xfrm>
            <a:off x="579275" y="395475"/>
            <a:ext cx="7967700" cy="6840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Краткое сравнение двух городов
</a:t>
            </a:r>
            <a:endParaRPr lang="en-US" sz="3000" dirty="0"/>
          </a:p>
        </p:txBody>
      </p:sp>
      <p:sp>
        <p:nvSpPr>
          <p:cNvPr id="7" name="Text 2"/>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15</a:t>
            </a:r>
            <a:endParaRPr lang="en-US" sz="800" dirty="0"/>
          </a:p>
        </p:txBody>
      </p:sp>
      <p:sp>
        <p:nvSpPr>
          <p:cNvPr id="8" name="Text 3"/>
          <p:cNvSpPr txBox="1"/>
          <p:nvPr/>
        </p:nvSpPr>
        <p:spPr>
          <a:xfrm>
            <a:off x="4912150" y="2154600"/>
            <a:ext cx="3432300" cy="645900"/>
          </a:xfrm>
          <a:prstGeom prst="rect">
            <a:avLst/>
          </a:prstGeom>
          <a:noFill/>
          <a:ln/>
        </p:spPr>
        <p:txBody>
          <a:bodyPr wrap="square" lIns="0" tIns="0" rIns="0" bIns="0" rtlCol="0" anchor="t"/>
          <a:lstStyle/>
          <a:p>
            <a:pPr algn="l" indent="0" marL="0">
              <a:lnSpc>
                <a:spcPct val="115000"/>
              </a:lnSpc>
              <a:buNone/>
            </a:pPr>
            <a:r>
              <a:rPr lang="en-US" sz="1088" dirty="0">
                <a:solidFill>
                  <a:srgbClr val="000000"/>
                </a:solidFill>
                <a:latin typeface="Arial" pitchFamily="34" charset="0"/>
                <a:ea typeface="Arial" pitchFamily="34" charset="-122"/>
                <a:cs typeface="Arial" pitchFamily="34" charset="-120"/>
              </a:rPr>
              <a:t>Таблица показывает, чем Москва и Санкт‑Петербург отличаются по главным достопримечательностям и общему характеру. Это помогает быстро повторить названия и ключевые особенности.
</a:t>
            </a:r>
            <a:endParaRPr lang="en-US" sz="1088" dirty="0"/>
          </a:p>
        </p:txBody>
      </p:sp>
      <p:sp>
        <p:nvSpPr>
          <p:cNvPr id="9" name="Text 4"/>
          <p:cNvSpPr txBox="1"/>
          <p:nvPr/>
        </p:nvSpPr>
        <p:spPr>
          <a:xfrm>
            <a:off x="4912150" y="3078350"/>
            <a:ext cx="3432300" cy="645900"/>
          </a:xfrm>
          <a:prstGeom prst="rect">
            <a:avLst/>
          </a:prstGeom>
          <a:noFill/>
          <a:ln/>
        </p:spPr>
        <p:txBody>
          <a:bodyPr wrap="square" lIns="0" tIns="0" rIns="0" bIns="0" rtlCol="0" anchor="t"/>
          <a:lstStyle/>
          <a:p>
            <a:pPr algn="l" indent="0" marL="0">
              <a:lnSpc>
                <a:spcPct val="115000"/>
              </a:lnSpc>
              <a:buNone/>
            </a:pPr>
            <a:r>
              <a:rPr lang="en-US" sz="1182" dirty="0">
                <a:solidFill>
                  <a:srgbClr val="000000"/>
                </a:solidFill>
                <a:latin typeface="Arial" pitchFamily="34" charset="0"/>
                <a:ea typeface="Arial" pitchFamily="34" charset="-122"/>
                <a:cs typeface="Arial" pitchFamily="34" charset="-120"/>
              </a:rPr>
              <a:t>Москва больше связана с большими площадями и символами государства, а Санкт‑Петербург — с дворцами, набережными и музеями.
</a:t>
            </a:r>
            <a:endParaRPr lang="en-US" sz="118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275" y="2924766"/>
            <a:ext cx="7943700" cy="182301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16</a:t>
            </a:r>
            <a:endParaRPr lang="en-US" sz="800" dirty="0"/>
          </a:p>
        </p:txBody>
      </p:sp>
      <p:sp>
        <p:nvSpPr>
          <p:cNvPr id="10" name="Text 1"/>
          <p:cNvSpPr txBox="1"/>
          <p:nvPr/>
        </p:nvSpPr>
        <p:spPr>
          <a:xfrm>
            <a:off x="531125" y="337525"/>
            <a:ext cx="8064000" cy="629700"/>
          </a:xfrm>
          <a:prstGeom prst="rect">
            <a:avLst/>
          </a:prstGeom>
          <a:noFill/>
          <a:ln/>
        </p:spPr>
        <p:txBody>
          <a:bodyPr wrap="square" lIns="0" tIns="0" rIns="0" bIns="0" rtlCol="0" anchor="ctr"/>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Зелёные зоны и места для прогулок
</a:t>
            </a:r>
            <a:endParaRPr lang="en-US" sz="2400" dirty="0"/>
          </a:p>
        </p:txBody>
      </p:sp>
      <p:sp>
        <p:nvSpPr>
          <p:cNvPr id="11" name="Text 2"/>
          <p:cNvSpPr txBox="1"/>
          <p:nvPr/>
        </p:nvSpPr>
        <p:spPr>
          <a:xfrm>
            <a:off x="764175" y="1298843"/>
            <a:ext cx="1581000" cy="1530000"/>
          </a:xfrm>
          <a:prstGeom prst="rect">
            <a:avLst/>
          </a:prstGeom>
          <a:noFill/>
          <a:ln/>
        </p:spPr>
        <p:txBody>
          <a:bodyPr wrap="square" lIns="0" tIns="0" rIns="0" bIns="0" rtlCol="0" anchor="t"/>
          <a:lstStyle/>
          <a:p>
            <a:pPr algn="l" indent="0" marL="0">
              <a:lnSpc>
                <a:spcPct val="115000"/>
              </a:lnSpc>
              <a:buNone/>
            </a:pPr>
            <a:r>
              <a:rPr lang="en-US" sz="1076" b="1" dirty="0">
                <a:solidFill>
                  <a:srgbClr val="000000"/>
                </a:solidFill>
                <a:latin typeface="Arial" pitchFamily="34" charset="0"/>
                <a:ea typeface="Arial" pitchFamily="34" charset="-122"/>
                <a:cs typeface="Arial" pitchFamily="34" charset="-120"/>
              </a:rPr>
              <a:t>Парки Москвы
</a:t>
            </a:r>
            <a:pPr algn="l" indent="0" marL="0">
              <a:lnSpc>
                <a:spcPct val="115000"/>
              </a:lnSpc>
              <a:buNone/>
            </a:pPr>
            <a:r>
              <a:rPr lang="en-US" sz="58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9" dirty="0">
                <a:solidFill>
                  <a:srgbClr val="000000"/>
                </a:solidFill>
                <a:latin typeface="Arial" pitchFamily="34" charset="0"/>
                <a:ea typeface="Arial" pitchFamily="34" charset="-122"/>
                <a:cs typeface="Arial" pitchFamily="34" charset="-120"/>
              </a:rPr>
              <a:t>Парк Горького, Зарядье и территория ВДНХ показывают, что в Москве можно не только смотреть достопримечательности, но и отдыхать. Эти места подходят для прогулок, встреч и спокойного городского досуга.
</a:t>
            </a:r>
            <a:endParaRPr lang="en-US" sz="1076" dirty="0"/>
          </a:p>
        </p:txBody>
      </p:sp>
      <p:sp>
        <p:nvSpPr>
          <p:cNvPr id="12" name="Text 3"/>
          <p:cNvSpPr txBox="1"/>
          <p:nvPr/>
        </p:nvSpPr>
        <p:spPr>
          <a:xfrm>
            <a:off x="2847441" y="1298843"/>
            <a:ext cx="1581000" cy="1530000"/>
          </a:xfrm>
          <a:prstGeom prst="rect">
            <a:avLst/>
          </a:prstGeom>
          <a:noFill/>
          <a:ln/>
        </p:spPr>
        <p:txBody>
          <a:bodyPr wrap="square" lIns="0" tIns="0" rIns="0" bIns="0" rtlCol="0" anchor="t"/>
          <a:lstStyle/>
          <a:p>
            <a:pPr algn="l" indent="0" marL="0">
              <a:lnSpc>
                <a:spcPct val="115000"/>
              </a:lnSpc>
              <a:buNone/>
            </a:pPr>
            <a:r>
              <a:rPr lang="en-US" sz="1073" b="1" dirty="0">
                <a:solidFill>
                  <a:srgbClr val="000000"/>
                </a:solidFill>
                <a:latin typeface="Arial" pitchFamily="34" charset="0"/>
                <a:ea typeface="Arial" pitchFamily="34" charset="-122"/>
                <a:cs typeface="Arial" pitchFamily="34" charset="-120"/>
              </a:rPr>
              <a:t>Летний сад
</a:t>
            </a:r>
            <a:pPr algn="l" indent="0" marL="0">
              <a:lnSpc>
                <a:spcPct val="115000"/>
              </a:lnSpc>
              <a:buNone/>
            </a:pPr>
            <a:r>
              <a:rPr lang="en-US" sz="58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6" dirty="0">
                <a:solidFill>
                  <a:srgbClr val="000000"/>
                </a:solidFill>
                <a:latin typeface="Arial" pitchFamily="34" charset="0"/>
                <a:ea typeface="Arial" pitchFamily="34" charset="-122"/>
                <a:cs typeface="Arial" pitchFamily="34" charset="-120"/>
              </a:rPr>
              <a:t>Летний сад в Санкт‑Петербурге — один из самых известных зелёных уголков города. Здесь важны слова garden, walk и relax, потому что пространство сочетает деревья, дорожки и историческую атмосферу.
</a:t>
            </a:r>
            <a:endParaRPr lang="en-US" sz="1073" dirty="0"/>
          </a:p>
        </p:txBody>
      </p:sp>
      <p:sp>
        <p:nvSpPr>
          <p:cNvPr id="13" name="Text 4"/>
          <p:cNvSpPr txBox="1"/>
          <p:nvPr/>
        </p:nvSpPr>
        <p:spPr>
          <a:xfrm>
            <a:off x="4930692" y="1298843"/>
            <a:ext cx="1581000" cy="1530000"/>
          </a:xfrm>
          <a:prstGeom prst="rect">
            <a:avLst/>
          </a:prstGeom>
          <a:noFill/>
          <a:ln/>
        </p:spPr>
        <p:txBody>
          <a:bodyPr wrap="square" lIns="0" tIns="0" rIns="0" bIns="0" rtlCol="0" anchor="t"/>
          <a:lstStyle/>
          <a:p>
            <a:pPr algn="l" indent="0" marL="0">
              <a:lnSpc>
                <a:spcPct val="115000"/>
              </a:lnSpc>
              <a:buNone/>
            </a:pPr>
            <a:r>
              <a:rPr lang="en-US" sz="1076" b="1" dirty="0">
                <a:solidFill>
                  <a:srgbClr val="000000"/>
                </a:solidFill>
                <a:latin typeface="Arial" pitchFamily="34" charset="0"/>
                <a:ea typeface="Arial" pitchFamily="34" charset="-122"/>
                <a:cs typeface="Arial" pitchFamily="34" charset="-120"/>
              </a:rPr>
              <a:t>Марсово поле
</a:t>
            </a:r>
            <a:pPr algn="l" indent="0" marL="0">
              <a:lnSpc>
                <a:spcPct val="115000"/>
              </a:lnSpc>
              <a:buNone/>
            </a:pPr>
            <a:r>
              <a:rPr lang="en-US" sz="58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79" dirty="0">
                <a:solidFill>
                  <a:srgbClr val="000000"/>
                </a:solidFill>
                <a:latin typeface="Arial" pitchFamily="34" charset="0"/>
                <a:ea typeface="Arial" pitchFamily="34" charset="-122"/>
                <a:cs typeface="Arial" pitchFamily="34" charset="-120"/>
              </a:rPr>
              <a:t>Марсово поле — широкое открытое пространство в центре города, где удобно гулять и видеть вокруг важные памятники. Оно помогает понять, что city sights бывают не только зданиями, но и площадями.
</a:t>
            </a:r>
            <a:endParaRPr lang="en-US" sz="1076" dirty="0"/>
          </a:p>
        </p:txBody>
      </p:sp>
      <p:sp>
        <p:nvSpPr>
          <p:cNvPr id="14" name="Text 5"/>
          <p:cNvSpPr txBox="1"/>
          <p:nvPr/>
        </p:nvSpPr>
        <p:spPr>
          <a:xfrm>
            <a:off x="7013950" y="1298843"/>
            <a:ext cx="1581000" cy="1530000"/>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Набережные Невы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Набережные Невы дают городу воздух, свет и широкие виды на воду. Это хороший пример того, как open space и riverfront делают городской пейзаж более красивым и удобным для прогулок.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1175" y="1650180"/>
            <a:ext cx="8302200" cy="28467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9275" y="395475"/>
            <a:ext cx="7967700" cy="4071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Простой маршрут по достопримечательностям
</a:t>
            </a:r>
            <a:endParaRPr lang="en-US" sz="2400" dirty="0"/>
          </a:p>
        </p:txBody>
      </p:sp>
      <p:sp>
        <p:nvSpPr>
          <p:cNvPr id="6"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17</a:t>
            </a:r>
            <a:endParaRPr lang="en-US" sz="800" dirty="0"/>
          </a:p>
        </p:txBody>
      </p:sp>
      <p:sp>
        <p:nvSpPr>
          <p:cNvPr id="7" name="Text 2"/>
          <p:cNvSpPr txBox="1"/>
          <p:nvPr/>
        </p:nvSpPr>
        <p:spPr>
          <a:xfrm>
            <a:off x="579275" y="849230"/>
            <a:ext cx="7967700" cy="1959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Последовательность популярных мест для запоминания английских названий и основных признаков каждого объекта.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71535" y="1562075"/>
            <a:ext cx="384900" cy="384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028801" y="1583458"/>
            <a:ext cx="384900" cy="3421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786068" y="1583458"/>
            <a:ext cx="384900" cy="34213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543335" y="1562075"/>
            <a:ext cx="384900" cy="3849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7300610" y="1562075"/>
            <a:ext cx="384900" cy="3849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3000" b="1" dirty="0">
                <a:solidFill>
                  <a:srgbClr val="000000"/>
                </a:solidFill>
                <a:latin typeface="Arial" pitchFamily="34" charset="0"/>
                <a:ea typeface="Arial" pitchFamily="34" charset="-122"/>
                <a:cs typeface="Arial" pitchFamily="34" charset="-120"/>
              </a:rPr>
              <a:t>Полезные английские слова по теме
</a:t>
            </a:r>
            <a:endParaRPr lang="en-US" sz="3000" dirty="0"/>
          </a:p>
        </p:txBody>
      </p:sp>
      <p:sp>
        <p:nvSpPr>
          <p:cNvPr id="15"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18</a:t>
            </a:r>
            <a:endParaRPr lang="en-US" sz="800" dirty="0"/>
          </a:p>
        </p:txBody>
      </p:sp>
      <p:sp>
        <p:nvSpPr>
          <p:cNvPr id="16" name="Text 2"/>
          <p:cNvSpPr txBox="1"/>
          <p:nvPr/>
        </p:nvSpPr>
        <p:spPr>
          <a:xfrm>
            <a:off x="824035" y="2168950"/>
            <a:ext cx="1095300" cy="2240100"/>
          </a:xfrm>
          <a:prstGeom prst="rect">
            <a:avLst/>
          </a:prstGeom>
          <a:noFill/>
          <a:ln/>
        </p:spPr>
        <p:txBody>
          <a:bodyPr wrap="square" lIns="0" tIns="0" rIns="0" bIns="0" rtlCol="0" anchor="t"/>
          <a:lstStyle/>
          <a:p>
            <a:pPr algn="l" indent="0" marL="0">
              <a:lnSpc>
                <a:spcPct val="115000"/>
              </a:lnSpc>
              <a:buNone/>
            </a:pPr>
            <a:r>
              <a:rPr lang="en-US" sz="1169" b="1" dirty="0">
                <a:solidFill>
                  <a:srgbClr val="000000"/>
                </a:solidFill>
                <a:latin typeface="Arial" pitchFamily="34" charset="0"/>
                <a:ea typeface="Arial" pitchFamily="34" charset="-122"/>
                <a:cs typeface="Arial" pitchFamily="34" charset="-120"/>
              </a:rPr>
              <a:t>Названия мест
</a:t>
            </a:r>
            <a:pPr algn="l" indent="0" marL="0">
              <a:lnSpc>
                <a:spcPct val="115000"/>
              </a:lnSpc>
              <a:buNone/>
            </a:pPr>
            <a:r>
              <a:rPr lang="en-US" sz="101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6" dirty="0">
                <a:solidFill>
                  <a:srgbClr val="000000"/>
                </a:solidFill>
                <a:latin typeface="Arial" pitchFamily="34" charset="0"/>
                <a:ea typeface="Arial" pitchFamily="34" charset="-122"/>
                <a:cs typeface="Arial" pitchFamily="34" charset="-120"/>
              </a:rPr>
              <a:t>Слова capital, city, square, cathedral, museum, theatre и palace помогают называть разные городские объекты. С ними легко составлять короткие предложения о Москве и Санкт‑Петербурге.
</a:t>
            </a:r>
            <a:endParaRPr lang="en-US" sz="1169" dirty="0"/>
          </a:p>
        </p:txBody>
      </p:sp>
      <p:sp>
        <p:nvSpPr>
          <p:cNvPr id="17" name="Text 3"/>
          <p:cNvSpPr txBox="1"/>
          <p:nvPr/>
        </p:nvSpPr>
        <p:spPr>
          <a:xfrm>
            <a:off x="2581298" y="2168950"/>
            <a:ext cx="1095300" cy="2240100"/>
          </a:xfrm>
          <a:prstGeom prst="rect">
            <a:avLst/>
          </a:prstGeom>
          <a:noFill/>
          <a:ln/>
        </p:spPr>
        <p:txBody>
          <a:bodyPr wrap="square" lIns="0" tIns="0" rIns="0" bIns="0" rtlCol="0" anchor="t"/>
          <a:lstStyle/>
          <a:p>
            <a:pPr algn="l" indent="0" marL="0">
              <a:lnSpc>
                <a:spcPct val="115000"/>
              </a:lnSpc>
              <a:buNone/>
            </a:pPr>
            <a:r>
              <a:rPr lang="en-US" sz="1177" b="1" dirty="0">
                <a:solidFill>
                  <a:srgbClr val="000000"/>
                </a:solidFill>
                <a:latin typeface="Arial" pitchFamily="34" charset="0"/>
                <a:ea typeface="Arial" pitchFamily="34" charset="-122"/>
                <a:cs typeface="Arial" pitchFamily="34" charset="-120"/>
              </a:rPr>
              <a:t>Вода и мосты
</a:t>
            </a:r>
            <a:pPr algn="l" indent="0" marL="0">
              <a:lnSpc>
                <a:spcPct val="115000"/>
              </a:lnSpc>
              <a:buNone/>
            </a:pPr>
            <a:r>
              <a:rPr lang="en-US" sz="102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3" dirty="0">
                <a:solidFill>
                  <a:srgbClr val="000000"/>
                </a:solidFill>
                <a:latin typeface="Arial" pitchFamily="34" charset="0"/>
                <a:ea typeface="Arial" pitchFamily="34" charset="-122"/>
                <a:cs typeface="Arial" pitchFamily="34" charset="-120"/>
              </a:rPr>
              <a:t>Лексика bridge, river и park нужна, чтобы описывать набережные, каналы и места для прогулок. Эти слова часто встречаются, когда ученики говорят о внешнем виде города.
</a:t>
            </a:r>
            <a:endParaRPr lang="en-US" sz="1177" dirty="0"/>
          </a:p>
        </p:txBody>
      </p:sp>
      <p:sp>
        <p:nvSpPr>
          <p:cNvPr id="18" name="Text 4"/>
          <p:cNvSpPr txBox="1"/>
          <p:nvPr/>
        </p:nvSpPr>
        <p:spPr>
          <a:xfrm>
            <a:off x="4338562" y="2168950"/>
            <a:ext cx="1095300" cy="2240100"/>
          </a:xfrm>
          <a:prstGeom prst="rect">
            <a:avLst/>
          </a:prstGeom>
          <a:noFill/>
          <a:ln/>
        </p:spPr>
        <p:txBody>
          <a:bodyPr wrap="square" lIns="0" tIns="0" rIns="0" bIns="0" rtlCol="0" anchor="t"/>
          <a:lstStyle/>
          <a:p>
            <a:pPr algn="l" indent="0" marL="0">
              <a:lnSpc>
                <a:spcPct val="115000"/>
              </a:lnSpc>
              <a:buNone/>
            </a:pPr>
            <a:r>
              <a:rPr lang="en-US" sz="1142" b="1" dirty="0">
                <a:solidFill>
                  <a:srgbClr val="000000"/>
                </a:solidFill>
                <a:latin typeface="Arial" pitchFamily="34" charset="0"/>
                <a:ea typeface="Arial" pitchFamily="34" charset="-122"/>
                <a:cs typeface="Arial" pitchFamily="34" charset="-120"/>
              </a:rPr>
              <a:t>Оценка достопримечательности
</a:t>
            </a:r>
            <a:pPr algn="l" indent="0" marL="0">
              <a:lnSpc>
                <a:spcPct val="115000"/>
              </a:lnSpc>
              <a:buNone/>
            </a:pPr>
            <a:r>
              <a:rPr lang="en-US" sz="99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2" dirty="0">
                <a:solidFill>
                  <a:srgbClr val="000000"/>
                </a:solidFill>
                <a:latin typeface="Arial" pitchFamily="34" charset="0"/>
                <a:ea typeface="Arial" pitchFamily="34" charset="-122"/>
                <a:cs typeface="Arial" pitchFamily="34" charset="-120"/>
              </a:rPr>
              <a:t>Слова sight, famous и beautiful помогают выразить впечатление от памятника. Они позволяют сказать, почему объект известен и чем он нравится людям.
</a:t>
            </a:r>
            <a:endParaRPr lang="en-US" sz="1142" dirty="0"/>
          </a:p>
        </p:txBody>
      </p:sp>
      <p:sp>
        <p:nvSpPr>
          <p:cNvPr id="19" name="Text 5"/>
          <p:cNvSpPr txBox="1"/>
          <p:nvPr/>
        </p:nvSpPr>
        <p:spPr>
          <a:xfrm>
            <a:off x="6095826" y="2168950"/>
            <a:ext cx="1095300" cy="2240100"/>
          </a:xfrm>
          <a:prstGeom prst="rect">
            <a:avLst/>
          </a:prstGeom>
          <a:noFill/>
          <a:ln/>
        </p:spPr>
        <p:txBody>
          <a:bodyPr wrap="square" lIns="0" tIns="0" rIns="0" bIns="0" rtlCol="0" anchor="t"/>
          <a:lstStyle/>
          <a:p>
            <a:pPr algn="l" indent="0" marL="0">
              <a:lnSpc>
                <a:spcPct val="115000"/>
              </a:lnSpc>
              <a:buNone/>
            </a:pPr>
            <a:r>
              <a:rPr lang="en-US" sz="1220" b="1" dirty="0">
                <a:solidFill>
                  <a:srgbClr val="000000"/>
                </a:solidFill>
                <a:latin typeface="Arial" pitchFamily="34" charset="0"/>
                <a:ea typeface="Arial" pitchFamily="34" charset="-122"/>
                <a:cs typeface="Arial" pitchFamily="34" charset="-120"/>
              </a:rPr>
              <a:t>Историческое и современное
</a:t>
            </a:r>
            <a:pPr algn="l" indent="0" marL="0">
              <a:lnSpc>
                <a:spcPct val="115000"/>
              </a:lnSpc>
              <a:buNone/>
            </a:pPr>
            <a:r>
              <a:rPr lang="en-US" sz="106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60" dirty="0">
                <a:solidFill>
                  <a:srgbClr val="000000"/>
                </a:solidFill>
                <a:latin typeface="Arial" pitchFamily="34" charset="0"/>
                <a:ea typeface="Arial" pitchFamily="34" charset="-122"/>
                <a:cs typeface="Arial" pitchFamily="34" charset="-120"/>
              </a:rPr>
              <a:t>Пары old и modern полезны для сравнения зданий разных эпох. С их помощью можно кратко показать, что в городе есть и древние, и новые места.
</a:t>
            </a:r>
            <a:endParaRPr lang="en-US" sz="1220" dirty="0"/>
          </a:p>
        </p:txBody>
      </p:sp>
      <p:sp>
        <p:nvSpPr>
          <p:cNvPr id="20" name="Text 6"/>
          <p:cNvSpPr txBox="1"/>
          <p:nvPr/>
        </p:nvSpPr>
        <p:spPr>
          <a:xfrm>
            <a:off x="7853101" y="2168950"/>
            <a:ext cx="1095300" cy="2240100"/>
          </a:xfrm>
          <a:prstGeom prst="rect">
            <a:avLst/>
          </a:prstGeom>
          <a:noFill/>
          <a:ln/>
        </p:spPr>
        <p:txBody>
          <a:bodyPr wrap="square" lIns="0" tIns="0" rIns="0" bIns="0" rtlCol="0" anchor="t"/>
          <a:lstStyle/>
          <a:p>
            <a:pPr algn="l" indent="0" marL="0">
              <a:lnSpc>
                <a:spcPct val="115000"/>
              </a:lnSpc>
              <a:buNone/>
            </a:pPr>
            <a:r>
              <a:rPr lang="en-US" sz="1206" b="1" dirty="0">
                <a:solidFill>
                  <a:srgbClr val="000000"/>
                </a:solidFill>
                <a:latin typeface="Arial" pitchFamily="34" charset="0"/>
                <a:ea typeface="Arial" pitchFamily="34" charset="-122"/>
                <a:cs typeface="Arial" pitchFamily="34" charset="-120"/>
              </a:rPr>
              <a:t>Простые модели предложений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Фразы This is… It is in… It was built in… и It is famous for… помогают говорить о достопримечательностях без сложных конструкций. Это удобная база для устных ответов.
</a:t>
            </a:r>
            <a:endParaRPr lang="en-US" sz="120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275" y="3020016"/>
            <a:ext cx="7943700" cy="182301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79263" y="395475"/>
            <a:ext cx="7967700" cy="749400"/>
          </a:xfrm>
          <a:prstGeom prst="rect">
            <a:avLst/>
          </a:prstGeom>
          <a:noFill/>
          <a:ln/>
        </p:spPr>
        <p:txBody>
          <a:bodyPr wrap="square" lIns="0" tIns="0" rIns="0" bIns="0" rtlCol="0" anchor="ctr"/>
          <a:lstStyle/>
          <a:p>
            <a:pPr algn="l" indent="0" marL="0">
              <a:lnSpc>
                <a:spcPct val="90000"/>
              </a:lnSpc>
              <a:buNone/>
            </a:pPr>
            <a:r>
              <a:rPr lang="en-US" sz="2600" b="1" dirty="0">
                <a:solidFill>
                  <a:srgbClr val="000000"/>
                </a:solidFill>
                <a:latin typeface="Arial" pitchFamily="34" charset="0"/>
                <a:ea typeface="Arial" pitchFamily="34" charset="-122"/>
                <a:cs typeface="Arial" pitchFamily="34" charset="-120"/>
              </a:rPr>
              <a:t>Москва и Санкт‑Петербург в разные сезоны
</a:t>
            </a:r>
            <a:endParaRPr lang="en-US" sz="2600" dirty="0"/>
          </a:p>
        </p:txBody>
      </p:sp>
      <p:sp>
        <p:nvSpPr>
          <p:cNvPr id="9" name="Text 1"/>
          <p:cNvSpPr txBox="1"/>
          <p:nvPr/>
        </p:nvSpPr>
        <p:spPr>
          <a:xfrm>
            <a:off x="8344450" y="4799375"/>
            <a:ext cx="687900" cy="195900"/>
          </a:xfrm>
          <a:prstGeom prst="rect">
            <a:avLst/>
          </a:prstGeom>
          <a:noFill/>
          <a:ln/>
        </p:spPr>
        <p:txBody>
          <a:bodyPr wrap="square" lIns="0" tIns="0" rIns="0" bIns="0" rtlCol="0" anchor="ctr"/>
          <a:lstStyle/>
          <a:p>
            <a:pPr algn="ctr" indent="0" marL="0">
              <a:lnSpc>
                <a:spcPct val="115000"/>
              </a:lnSpc>
              <a:buNone/>
            </a:pPr>
            <a:r>
              <a:rPr lang="en-US" sz="800" b="1" dirty="0">
                <a:solidFill>
                  <a:srgbClr val="000000"/>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536170" y="1574012"/>
            <a:ext cx="2540100" cy="1117800"/>
          </a:xfrm>
          <a:prstGeom prst="rect">
            <a:avLst/>
          </a:prstGeom>
          <a:noFill/>
          <a:ln/>
        </p:spPr>
        <p:txBody>
          <a:bodyPr wrap="square" lIns="0" tIns="0" rIns="0" bIns="0" rtlCol="0" anchor="t"/>
          <a:lstStyle/>
          <a:p>
            <a:pPr algn="l" indent="0" marL="0">
              <a:lnSpc>
                <a:spcPct val="115000"/>
              </a:lnSpc>
              <a:buNone/>
            </a:pPr>
            <a:r>
              <a:rPr lang="en-US" sz="1086" b="1" dirty="0">
                <a:solidFill>
                  <a:srgbClr val="000000"/>
                </a:solidFill>
                <a:latin typeface="Arial" pitchFamily="34" charset="0"/>
                <a:ea typeface="Arial" pitchFamily="34" charset="-122"/>
                <a:cs typeface="Arial" pitchFamily="34" charset="-120"/>
              </a:rPr>
              <a:t>Зимняя Москва
</a:t>
            </a:r>
            <a:pPr algn="l" indent="0" marL="0">
              <a:lnSpc>
                <a:spcPct val="115000"/>
              </a:lnSpc>
              <a:buNone/>
            </a:pPr>
            <a:r>
              <a:rPr lang="en-US" sz="63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6" dirty="0">
                <a:solidFill>
                  <a:srgbClr val="000000"/>
                </a:solidFill>
                <a:latin typeface="Arial" pitchFamily="34" charset="0"/>
                <a:ea typeface="Arial" pitchFamily="34" charset="-122"/>
                <a:cs typeface="Arial" pitchFamily="34" charset="-120"/>
              </a:rPr>
              <a:t>Зимой Москва выглядит особенно ярко: огни на площадях, украшенные улицы и праздничный центр делают город заметным. В описании удобно использовать слова winter lights и busy city.
</a:t>
            </a:r>
            <a:endParaRPr lang="en-US" sz="1086" dirty="0"/>
          </a:p>
        </p:txBody>
      </p:sp>
      <p:sp>
        <p:nvSpPr>
          <p:cNvPr id="11" name="Text 3"/>
          <p:cNvSpPr txBox="1"/>
          <p:nvPr/>
        </p:nvSpPr>
        <p:spPr>
          <a:xfrm>
            <a:off x="3403318" y="1574012"/>
            <a:ext cx="2540100" cy="1117800"/>
          </a:xfrm>
          <a:prstGeom prst="rect">
            <a:avLst/>
          </a:prstGeom>
          <a:noFill/>
          <a:ln/>
        </p:spPr>
        <p:txBody>
          <a:bodyPr wrap="square" lIns="0" tIns="0" rIns="0" bIns="0" rtlCol="0" anchor="t"/>
          <a:lstStyle/>
          <a:p>
            <a:pPr algn="l" indent="0" marL="0">
              <a:lnSpc>
                <a:spcPct val="115000"/>
              </a:lnSpc>
              <a:buNone/>
            </a:pPr>
            <a:r>
              <a:rPr lang="en-US" sz="1110" b="1" dirty="0">
                <a:solidFill>
                  <a:srgbClr val="000000"/>
                </a:solidFill>
                <a:latin typeface="Arial" pitchFamily="34" charset="0"/>
                <a:ea typeface="Arial" pitchFamily="34" charset="-122"/>
                <a:cs typeface="Arial" pitchFamily="34" charset="-120"/>
              </a:rPr>
              <a:t>Летний Петербург
</a:t>
            </a:r>
            <a:pPr algn="l" indent="0" marL="0">
              <a:lnSpc>
                <a:spcPct val="115000"/>
              </a:lnSpc>
              <a:buNone/>
            </a:pPr>
            <a:r>
              <a:rPr lang="en-US" sz="6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7" dirty="0">
                <a:solidFill>
                  <a:srgbClr val="000000"/>
                </a:solidFill>
                <a:latin typeface="Arial" pitchFamily="34" charset="0"/>
                <a:ea typeface="Arial" pitchFamily="34" charset="-122"/>
                <a:cs typeface="Arial" pitchFamily="34" charset="-120"/>
              </a:rPr>
              <a:t>Летом Санкт‑Петербург кажется светлым и просторным, а набережные и парки выглядят особенно привлекательно. Для иллюстрации подходят summer trees, river views и открытое небо.
</a:t>
            </a:r>
            <a:endParaRPr lang="en-US" sz="1110" dirty="0"/>
          </a:p>
        </p:txBody>
      </p:sp>
      <p:sp>
        <p:nvSpPr>
          <p:cNvPr id="12" name="Text 4"/>
          <p:cNvSpPr txBox="1"/>
          <p:nvPr/>
        </p:nvSpPr>
        <p:spPr>
          <a:xfrm>
            <a:off x="6270457" y="1574000"/>
            <a:ext cx="2540100" cy="1117800"/>
          </a:xfrm>
          <a:prstGeom prst="rect">
            <a:avLst/>
          </a:prstGeom>
          <a:noFill/>
          <a:ln/>
        </p:spPr>
        <p:txBody>
          <a:bodyPr wrap="square" lIns="0" tIns="0" rIns="0" bIns="0" rtlCol="0" anchor="t"/>
          <a:lstStyle/>
          <a:p>
            <a:pPr algn="l" indent="0" marL="0">
              <a:lnSpc>
                <a:spcPct val="115000"/>
              </a:lnSpc>
              <a:buNone/>
            </a:pPr>
            <a:r>
              <a:rPr lang="en-US" sz="1167" b="1" dirty="0">
                <a:solidFill>
                  <a:srgbClr val="000000"/>
                </a:solidFill>
                <a:latin typeface="Arial" pitchFamily="34" charset="0"/>
                <a:ea typeface="Arial" pitchFamily="34" charset="-122"/>
                <a:cs typeface="Arial" pitchFamily="34" charset="-120"/>
              </a:rPr>
              <a:t>Белые ночи
</a:t>
            </a:r>
            <a:pPr algn="l" indent="0" marL="0">
              <a:lnSpc>
                <a:spcPct val="115000"/>
              </a:lnSpc>
              <a:buNone/>
            </a:pPr>
            <a:r>
              <a:rPr lang="en-US" sz="68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0" dirty="0">
                <a:solidFill>
                  <a:srgbClr val="000000"/>
                </a:solidFill>
                <a:latin typeface="Arial" pitchFamily="34" charset="0"/>
                <a:ea typeface="Arial" pitchFamily="34" charset="-122"/>
                <a:cs typeface="Arial" pitchFamily="34" charset="-120"/>
              </a:rPr>
              <a:t>Белые ночи — важная особенность Петербурга, которую легко запомнить. В это время вечером долго не темнеет, поэтому night bridges и pale sky создают мягкое, почти сказочное впечатление.
</a:t>
            </a:r>
            <a:endParaRPr lang="en-US" sz="1167"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028250" y="258625"/>
            <a:ext cx="7087500" cy="1968000"/>
          </a:xfrm>
          <a:prstGeom prst="rect">
            <a:avLst/>
          </a:prstGeom>
          <a:noFill/>
          <a:ln/>
        </p:spPr>
        <p:txBody>
          <a:bodyPr wrap="square" lIns="0" tIns="0" rIns="0" bIns="0" rtlCol="0" anchor="ctr"/>
          <a:lstStyle/>
          <a:p>
            <a:pPr algn="ctr" indent="0" marL="0">
              <a:lnSpc>
                <a:spcPct val="90000"/>
              </a:lnSpc>
              <a:buNone/>
            </a:pPr>
            <a:r>
              <a:rPr lang="en-US" sz="5300" b="1" dirty="0">
                <a:solidFill>
                  <a:srgbClr val="000000"/>
                </a:solidFill>
                <a:latin typeface="Arial" pitchFamily="34" charset="0"/>
                <a:ea typeface="Arial" pitchFamily="34" charset="-122"/>
                <a:cs typeface="Arial" pitchFamily="34" charset="-120"/>
              </a:rPr>
              <a:t>Что мы узнали о двух городах
</a:t>
            </a:r>
            <a:endParaRPr lang="en-US" sz="5300" dirty="0"/>
          </a:p>
        </p:txBody>
      </p:sp>
      <p:sp>
        <p:nvSpPr>
          <p:cNvPr id="5" name="Text 1"/>
          <p:cNvSpPr txBox="1"/>
          <p:nvPr/>
        </p:nvSpPr>
        <p:spPr>
          <a:xfrm>
            <a:off x="2350163" y="2998950"/>
            <a:ext cx="4425900" cy="1234500"/>
          </a:xfrm>
          <a:prstGeom prst="rect">
            <a:avLst/>
          </a:prstGeom>
          <a:noFill/>
          <a:ln/>
        </p:spPr>
        <p:txBody>
          <a:bodyPr wrap="square" lIns="0" tIns="0" rIns="0" bIns="0" rtlCol="0" anchor="t"/>
          <a:lstStyle/>
          <a:p>
            <a:pPr algn="ctr" indent="0" marL="0">
              <a:lnSpc>
                <a:spcPct val="115000"/>
              </a:lnSpc>
              <a:buNone/>
            </a:pPr>
            <a:r>
              <a:rPr lang="en-US" sz="1200" dirty="0">
                <a:solidFill>
                  <a:srgbClr val="000000"/>
                </a:solidFill>
                <a:latin typeface="Arial" pitchFamily="34" charset="0"/>
                <a:ea typeface="Arial" pitchFamily="34" charset="-122"/>
                <a:cs typeface="Arial" pitchFamily="34" charset="-120"/>
              </a:rPr>
              <a:t>Москва и Санкт‑Петербург по-разному показывают историю и культуру России: один город связан с Красной площадью и Кремлём, другой — с дворцами, реками, мостами и музеями.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2026-05-30T19:31:17Z</dcterms:created>
  <dcterms:modified xsi:type="dcterms:W3CDTF">2026-05-30T19:31:17Z</dcterms:modified>
</cp:coreProperties>
</file>