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image" Target="../media/image-8-11.png"/><Relationship Id="rId12" Type="http://schemas.openxmlformats.org/officeDocument/2006/relationships/image" Target="../media/image-8-12.png"/><Relationship Id="rId13" Type="http://schemas.openxmlformats.org/officeDocument/2006/relationships/image" Target="../media/image-8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483200" y="887748"/>
            <a:ext cx="6177600" cy="30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 — основной результат эволюции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4892325" y="25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696200" y="4141213"/>
            <a:ext cx="57516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Наследственные признаки помогают видам выживать и размножаться в своей среде.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видна через приспособления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829175" y="1241650"/>
            <a:ext cx="3778800" cy="335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Дарвин показал, что разнообразие живого мира возникает постепенно, через накопление наследственных изменений. Приспособления точно отражают условия среды и показывают, какие признаки сохраняет отбор в каждой нише.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59500" y="845000"/>
            <a:ext cx="41904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рассматривают через строение, физиологию и поведение организма. Такой подход помогает увидеть, что полезный признак — это не совершенство, а точное соответствие условиям среды.
</a:t>
            </a:r>
            <a:endParaRPr lang="en-US" sz="1600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259500" y="3981975"/>
            <a:ext cx="4190400" cy="5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приспособлений в школьном курсе биологии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5125299" y="845000"/>
            <a:ext cx="3579000" cy="353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2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уровня проявления приспособленности выделяют в школьной биологии.
</a:t>
            </a:r>
            <a:endParaRPr lang="en-US" sz="5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6030" y="1022525"/>
            <a:ext cx="3197641" cy="394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10" name="Text 1"/>
          <p:cNvSpPr txBox="1"/>
          <p:nvPr/>
        </p:nvSpPr>
        <p:spPr>
          <a:xfrm>
            <a:off x="3574937" y="1275925"/>
            <a:ext cx="2392527" cy="14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тела
</a:t>
            </a:r>
            <a:pPr algn="l" indent="0" marL="0">
              <a:lnSpc>
                <a:spcPct val="100000"/>
              </a:lnSpc>
              <a:buNone/>
            </a:pPr>
            <a:r>
              <a:rPr lang="en-US" sz="6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Облик организма часто связан со способом движения и добычи пищи. Обтекаемое, уплощённое или вытянутое тело помогает быстрее перемещаться, снижать сопротивление среды и эффективнее использовать ресурсы.
</a:t>
            </a:r>
            <a:endParaRPr lang="en-US" sz="1352" dirty="0"/>
          </a:p>
        </p:txBody>
      </p:sp>
      <p:sp>
        <p:nvSpPr>
          <p:cNvPr id="11" name="Text 2"/>
          <p:cNvSpPr txBox="1"/>
          <p:nvPr/>
        </p:nvSpPr>
        <p:spPr>
          <a:xfrm>
            <a:off x="3574937" y="3112475"/>
            <a:ext cx="2392527" cy="14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Покровы и окраска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Мех, перья, чешуя, колючки и защитная окраска выполняют разные функции. Они могут сохранять тепло, уменьшать испарение воды, защищать от врагов или делать организм менее заметным.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6302867" y="1275925"/>
            <a:ext cx="2392527" cy="14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1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движения
</a:t>
            </a:r>
            <a:pPr algn="l" indent="0" marL="0">
              <a:lnSpc>
                <a:spcPct val="100000"/>
              </a:lnSpc>
              <a:buNone/>
            </a:pPr>
            <a:r>
              <a:rPr lang="en-US" sz="6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Лапы, крылья, плавники и хвосты формируются под влиянием среды обитания. Их строение определяет скорость, манёвренность и способ перемещения, а значит, напрямую влияет на выживание.
</a:t>
            </a:r>
            <a:endParaRPr lang="en-US" sz="1418" dirty="0"/>
          </a:p>
        </p:txBody>
      </p:sp>
      <p:sp>
        <p:nvSpPr>
          <p:cNvPr id="13" name="Text 4"/>
          <p:cNvSpPr txBox="1"/>
          <p:nvPr/>
        </p:nvSpPr>
        <p:spPr>
          <a:xfrm>
            <a:off x="6302867" y="3112475"/>
            <a:ext cx="2392527" cy="14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питания
</a:t>
            </a:r>
            <a:pPr algn="l" indent="0" marL="0">
              <a:lnSpc>
                <a:spcPct val="100000"/>
              </a:lnSpc>
              <a:buNone/>
            </a:pPr>
            <a:r>
              <a:rPr lang="en-US" sz="6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клюва, зубов, челюстей и корней помогают использовать именно тот корм, который доступен в данной среде. Поэтому признаки питания тесно связаны с экологической нишей вида.
</a:t>
            </a:r>
            <a:endParaRPr lang="en-US" sz="1493" dirty="0"/>
          </a:p>
        </p:txBody>
      </p:sp>
      <p:sp>
        <p:nvSpPr>
          <p:cNvPr id="14" name="Text 5"/>
          <p:cNvSpPr txBox="1"/>
          <p:nvPr/>
        </p:nvSpPr>
        <p:spPr>
          <a:xfrm>
            <a:off x="470700" y="386179"/>
            <a:ext cx="8202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Морфологические приспособления организмов
</a:t>
            </a:r>
            <a:endParaRPr lang="en-US" sz="2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6030" y="1022525"/>
            <a:ext cx="3197641" cy="394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322625" y="386175"/>
            <a:ext cx="84957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тела и среда обитания
</a:t>
            </a:r>
            <a:endParaRPr lang="en-US" sz="2500" dirty="0"/>
          </a:p>
        </p:txBody>
      </p:sp>
      <p:sp>
        <p:nvSpPr>
          <p:cNvPr id="10" name="Text 2"/>
          <p:cNvSpPr txBox="1"/>
          <p:nvPr/>
        </p:nvSpPr>
        <p:spPr>
          <a:xfrm>
            <a:off x="3695096" y="1295563"/>
            <a:ext cx="4912631" cy="902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3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 воздух
</a:t>
            </a:r>
            <a:pPr algn="l" indent="0" marL="0">
              <a:lnSpc>
                <a:spcPct val="100000"/>
              </a:lnSpc>
              <a:buNone/>
            </a:pPr>
            <a:r>
              <a:rPr lang="en-US" sz="673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5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воде и в воздухе особенно выгодна форма, уменьшающая сопротивление потоку. Она помогает экономить энергию, быстрее двигаться и точнее реагировать на изменения направления.
</a:t>
            </a:r>
            <a:endParaRPr lang="en-US" sz="1443" dirty="0"/>
          </a:p>
        </p:txBody>
      </p:sp>
      <p:sp>
        <p:nvSpPr>
          <p:cNvPr id="11" name="Text 3"/>
          <p:cNvSpPr txBox="1"/>
          <p:nvPr/>
        </p:nvSpPr>
        <p:spPr>
          <a:xfrm>
            <a:off x="3695096" y="2535354"/>
            <a:ext cx="4912631" cy="902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водных организмов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многих обитателей воды развиты плавники, хвостовой отдел и уплощённое тело. Такие особенности повышают устойчивость в потоке и облегчают движение в плотной среде.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3695096" y="3775153"/>
            <a:ext cx="4912631" cy="902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к полёту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птиц крылья, лёгкий скелет и обтекаемый силуэт обеспечивают подъём в воздух и длительное перемещение. Эти признаки работают вместе, а не по отдельности.
</a:t>
            </a:r>
            <a:endParaRPr lang="en-US" sz="1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4054" y="1013950"/>
            <a:ext cx="4163492" cy="3072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типы приспособлений у живых организмов
</a:t>
            </a:r>
            <a:endParaRPr lang="en-US" sz="2427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показано, что у живых организмов нет единственного универсального способа адаптации: разные типы признаков дополняют друг друга и усиливают устойчивость вида.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Эффективность вида обычно обеспечивается сочетанием трёх групп признаков; успех даёт не один механизм, а их совместная работа.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 материалам темы «Приспособления — основной результат эволюции»
</a:t>
            </a:r>
            <a:endParaRPr lang="en-US" sz="134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57805" y="1022525"/>
            <a:ext cx="3197641" cy="394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Физиологические приспособления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516869" y="1180275"/>
            <a:ext cx="2371496" cy="16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Экономия ресурсов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верблюда и многих пустынных животных обмен веществ помогает беречь воду и уменьшать потери влаги. Это особенно важно там, где доступ к воде ограничен.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516869" y="3148926"/>
            <a:ext cx="2371496" cy="16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от холода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полярных рыб и других холодолюбивых организмов вырабатываются вещества, которые мешают замерзанию тканей. Благодаря этому они сохраняют жизнедеятельность при низких температурах.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3265331" y="1180275"/>
            <a:ext cx="2371496" cy="16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Понижение активности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Спячка и другие формы временного замедления обмена веществ позволяют пережить неблагоприятный сезон. Организм расходует меньше энергии и дольше сохраняет жизнеспособность.
</a:t>
            </a:r>
            <a:endParaRPr lang="en-US" sz="1500" dirty="0"/>
          </a:p>
        </p:txBody>
      </p:sp>
      <p:sp>
        <p:nvSpPr>
          <p:cNvPr id="13" name="Text 5"/>
          <p:cNvSpPr txBox="1"/>
          <p:nvPr/>
        </p:nvSpPr>
        <p:spPr>
          <a:xfrm>
            <a:off x="3265331" y="3148926"/>
            <a:ext cx="2371496" cy="16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Устойчивость к воздействиям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бактерий могут возникать механизмы, снижающие действие антибиотиков. Это не делает их «сильнее» вообще, но помогает выживать при конкретном воздействии лекарства.
</a:t>
            </a:r>
            <a:endParaRPr lang="en-US" sz="1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36537" y="1534516"/>
            <a:ext cx="310200" cy="2481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481312" y="1503496"/>
            <a:ext cx="310200" cy="310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333649" y="1499146"/>
            <a:ext cx="239175" cy="3189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653724" y="1534516"/>
            <a:ext cx="310200" cy="24816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Поведенческие приспособления
</a:t>
            </a:r>
            <a:endParaRPr lang="en-US" sz="2500" dirty="0"/>
          </a:p>
        </p:txBody>
      </p:sp>
      <p:sp>
        <p:nvSpPr>
          <p:cNvPr id="16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17" name="Text 2"/>
          <p:cNvSpPr txBox="1"/>
          <p:nvPr/>
        </p:nvSpPr>
        <p:spPr>
          <a:xfrm>
            <a:off x="434948" y="2266575"/>
            <a:ext cx="17133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Перелёты и сезонные перемещения помогают животным избегать холода, нехватки корма и других неблагоприятных условий. Такой выбор маршрута повышает шансы на выживание и успешное размножение.
</a:t>
            </a:r>
            <a:endParaRPr lang="en-US" sz="1300" dirty="0"/>
          </a:p>
        </p:txBody>
      </p:sp>
      <p:sp>
        <p:nvSpPr>
          <p:cNvPr id="18" name="Text 3"/>
          <p:cNvSpPr txBox="1"/>
          <p:nvPr/>
        </p:nvSpPr>
        <p:spPr>
          <a:xfrm>
            <a:off x="4779787" y="2266575"/>
            <a:ext cx="17133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Защитные реакции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Затаивание, бегство, угрожающие позы и сбивание в группы уменьшают риск нападения хищников. Такие реакции часто включаются быстро и экономят время для спасения.
</a:t>
            </a:r>
            <a:endParaRPr lang="en-US" sz="1300" dirty="0"/>
          </a:p>
        </p:txBody>
      </p:sp>
      <p:sp>
        <p:nvSpPr>
          <p:cNvPr id="19" name="Text 4"/>
          <p:cNvSpPr txBox="1"/>
          <p:nvPr/>
        </p:nvSpPr>
        <p:spPr>
          <a:xfrm>
            <a:off x="2607399" y="2266575"/>
            <a:ext cx="17133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о потомстве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Высиживание яиц, кормление детёнышей и защита гнезда увеличивают выживаемость молодых особей. Поведение родителей особенно важно у видов, где потомство долго остаётся беспомощным.
</a:t>
            </a:r>
            <a:endParaRPr lang="en-US" sz="1300" dirty="0"/>
          </a:p>
        </p:txBody>
      </p:sp>
      <p:sp>
        <p:nvSpPr>
          <p:cNvPr id="20" name="Text 5"/>
          <p:cNvSpPr txBox="1"/>
          <p:nvPr/>
        </p:nvSpPr>
        <p:spPr>
          <a:xfrm>
            <a:off x="6952206" y="2266575"/>
            <a:ext cx="17133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Социальное поведение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Стая, колония или семья помогают лучше искать пищу, защищать территорию и находить партнёра. В группе отдельная особь нередко получает больше шансов пережить опасный период.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539" y="1469625"/>
            <a:ext cx="8100923" cy="325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9450" y="386175"/>
            <a:ext cx="81051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формируется приспособление в популяции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9450" y="949500"/>
            <a:ext cx="81051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последовательность действий естественного отбора в течение многих поколений.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3350" y="1401840"/>
            <a:ext cx="4164900" cy="22968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приспособлений и их биологическое значение
</a:t>
            </a:r>
            <a:endParaRPr lang="en-US" sz="2344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группы организмов по-разному решают одну задачу: как пережить условия среды и сохранить способность к размножению.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признак полезен только в конкретных условиях: его ценность определяется средой, а не самим по себе.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школьного курса биологии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050" y="1105262"/>
            <a:ext cx="4208700" cy="18495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08275" y="1105262"/>
            <a:ext cx="4208700" cy="18495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10" name="Text 1"/>
          <p:cNvSpPr txBox="1"/>
          <p:nvPr/>
        </p:nvSpPr>
        <p:spPr>
          <a:xfrm>
            <a:off x="467850" y="3051375"/>
            <a:ext cx="3942900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Невидимка среди фона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Камбала лежит на дне почти незаметно: её окраска и форма помогают сливаться с песком и галькой. Похожий приём используют кузнечик и заяц-беляк, когда цвет тела делает их менее заметными для хищника.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4741237" y="3051375"/>
            <a:ext cx="3942900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Яркий сигнал об опасности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осы, божьей коровки и некоторых ядовитых лягушек окраска, наоборот, бросается в глаза. Такой заметный рисунок предупреждает: добыча несъедобна, опасна или может защититься, поэтому нападение становится невыгодным.
</a:t>
            </a:r>
            <a:endParaRPr lang="en-US" sz="1600" dirty="0"/>
          </a:p>
        </p:txBody>
      </p:sp>
      <p:sp>
        <p:nvSpPr>
          <p:cNvPr id="12" name="Text 3"/>
          <p:cNvSpPr txBox="1"/>
          <p:nvPr/>
        </p:nvSpPr>
        <p:spPr>
          <a:xfrm>
            <a:off x="436575" y="386175"/>
            <a:ext cx="827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Маскировка и предупреждающая окраска
</a:t>
            </a:r>
            <a:endParaRPr lang="en-US" sz="2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6030" y="1022525"/>
            <a:ext cx="3197641" cy="394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0700" y="386179"/>
            <a:ext cx="8202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растений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3681644" y="1180275"/>
            <a:ext cx="2371496" cy="16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Экономия влаги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засушливых условиях растения уменьшают испарение воды: устьица закрываются в жару, листья становятся мелкими или жёсткими, а толстая кожица защищает ткани от перегрева и высыхания.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3681644" y="3148926"/>
            <a:ext cx="2371496" cy="16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Защитные изменения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некоторых растений листья превращаются в колючки, а стебель берёт на себя фотосинтез. Это снижает потери воды и одновременно защищает растение от поедания животными.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6430106" y="1180275"/>
            <a:ext cx="2371496" cy="16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Расселение семян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Семена и плоды приспособлены к переносу ветром, водой или животными. Крылатки, сочные плоды и цепкие выросты помогают виду распространяться на новые территории.
</a:t>
            </a:r>
            <a:endParaRPr lang="en-US" sz="1500" dirty="0"/>
          </a:p>
        </p:txBody>
      </p:sp>
      <p:sp>
        <p:nvSpPr>
          <p:cNvPr id="13" name="Text 5"/>
          <p:cNvSpPr txBox="1"/>
          <p:nvPr/>
        </p:nvSpPr>
        <p:spPr>
          <a:xfrm>
            <a:off x="6430106" y="3148926"/>
            <a:ext cx="2371496" cy="16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6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условия — разное строение
</a:t>
            </a:r>
            <a:pPr algn="l" indent="0" marL="0">
              <a:lnSpc>
                <a:spcPct val="100000"/>
              </a:lnSpc>
              <a:buNone/>
            </a:pPr>
            <a:r>
              <a:rPr lang="en-US" sz="656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19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Кувшинка, кактус и степные растения обитают в средах с разной влажностью, освещённостью и температурой, поэтому их органы устроены по-разному и решают разные жизненные задачи.
</a:t>
            </a:r>
            <a:endParaRPr lang="en-US" sz="140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4054" y="1013950"/>
            <a:ext cx="4163492" cy="3072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Относительность полезности приспособлений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признак может повышать выживаемость в одной среде и снижать её в другой. Важен не сам признак, а условия, в которых он проявляется.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Приспособленность нельзя оценивать вне среды: полезность меняется вместе с температурой, фоном, сезоном и доступностью ресурсов.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3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биологии; качественная схема, составленная на основе примеров из темы.
</a:t>
            </a:r>
            <a:endParaRPr lang="en-US" sz="1263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41272" y="2191027"/>
            <a:ext cx="310200" cy="310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12115" y="2363077"/>
            <a:ext cx="279037" cy="318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958953" y="2186677"/>
            <a:ext cx="279037" cy="3189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76575" y="190490"/>
            <a:ext cx="8031600" cy="5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Цена приспособлений и эволюционные ограничения
</a:t>
            </a:r>
            <a:endParaRPr lang="en-US" sz="2378" dirty="0"/>
          </a:p>
        </p:txBody>
      </p:sp>
      <p:sp>
        <p:nvSpPr>
          <p:cNvPr id="10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859955" y="2822200"/>
            <a:ext cx="2322000" cy="20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Полёт требует ресурсов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Крылья дают явное преимущество в передвижении и спасении от врагов, но для их работы нужны лёгкий скелет, развитые мышцы и большие энергетические затраты.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3359788" y="2998600"/>
            <a:ext cx="2429400" cy="20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не бывает бесплатной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бег помогает уходить от хищников и догонять добычу, однако повышает потребность в кислороде, усиливает нагрузку на сердце и ограничивает выносливость.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5962055" y="2822200"/>
            <a:ext cx="2322000" cy="20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Специализация ограничивает выбор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Мощные зубы или клюв полезны при добыче определённой пищи, но делают организм зависимым от узкого набора кормов и менее гибким при смене условий.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539" y="1469625"/>
            <a:ext cx="8100923" cy="325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9450" y="386175"/>
            <a:ext cx="81051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и образование новых видов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9450" y="949500"/>
            <a:ext cx="81051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отражает, как различия в условиях среды и отборе постепенно приводят к расхождению популяций.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6030" y="1022525"/>
            <a:ext cx="3197641" cy="394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3581802" y="1246878"/>
            <a:ext cx="5089772" cy="97806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Конвергенция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неродственные организмы живут в похожих условиях, у них могут появляться сходные признаки. Такое сходство не означает близкое родство, а отражает действие одинаковых требований среды.
</a:t>
            </a:r>
            <a:endParaRPr lang="en-US" sz="1500" dirty="0"/>
          </a:p>
        </p:txBody>
      </p:sp>
      <p:sp>
        <p:nvSpPr>
          <p:cNvPr id="10" name="Text 2"/>
          <p:cNvSpPr txBox="1"/>
          <p:nvPr/>
        </p:nvSpPr>
        <p:spPr>
          <a:xfrm>
            <a:off x="3581802" y="2491706"/>
            <a:ext cx="5089772" cy="97806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Похожие решения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Крылья птиц и летучих мышей, обтекаемое тело акул и дельфинов, колючки у разных засухоустойчивых растений выполняют сходные функции, хотя возникли у разных групп независимо.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3581802" y="3736537"/>
            <a:ext cx="5089772" cy="97806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Конвергенция показывает, что естественный отбор часто приводит к похожим приспособлениям, если организмы сталкиваются с одинаковыми задачами: полётом, быстрым движением или защитой от засухи.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470700" y="386179"/>
            <a:ext cx="8202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Сходные приспособления у неродственных организмов
</a:t>
            </a:r>
            <a:endParaRPr lang="en-US" sz="229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4054" y="1013950"/>
            <a:ext cx="4163492" cy="3072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2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Эволюционные механизмы формирования адаптаций
</a:t>
            </a:r>
            <a:endParaRPr lang="en-US" sz="2429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факторы действуют не поодиночке: один создаёт разнообразие, другой усиливает конкуренцию, третий закрепляет полезные признаки.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двигатель адаптаций — естественный отбор; без изменчивости, борьбы и изоляции он не смог бы устойчиво изменять популяции.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3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 материалам школьного курса биологии; доли условные, для наглядного сравнения ролей факторов.
</a:t>
            </a:r>
            <a:endParaRPr lang="en-US" sz="1263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3550" y="1773685"/>
            <a:ext cx="4206300" cy="134230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500" y="386175"/>
            <a:ext cx="8342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приспособленности на конкретных примерах
</a:t>
            </a:r>
            <a:endParaRPr lang="en-US" sz="2366" dirty="0"/>
          </a:p>
        </p:txBody>
      </p:sp>
      <p:sp>
        <p:nvSpPr>
          <p:cNvPr id="6" name="Text 1"/>
          <p:cNvSpPr txBox="1"/>
          <p:nvPr/>
        </p:nvSpPr>
        <p:spPr>
          <a:xfrm>
            <a:off x="5299125" y="1123175"/>
            <a:ext cx="34167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признака со средой и его биологической выгодой помогает увидеть, что полезность всегда контекстна.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тип признака может быть полезен только в определённых условиях; вне их его преимущество ослабевает или исчезает.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73500" y="4050600"/>
            <a:ext cx="83424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 адаптаций в биологии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изучения приспособлений для человека и природы
</a:t>
            </a:r>
            <a:endParaRPr lang="en-US" sz="2048" dirty="0"/>
          </a:p>
        </p:txBody>
      </p:sp>
      <p:sp>
        <p:nvSpPr>
          <p:cNvPr id="8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620225" y="1201000"/>
            <a:ext cx="38376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9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природы
</a:t>
            </a:r>
            <a:pPr algn="l" indent="0" marL="0">
              <a:lnSpc>
                <a:spcPct val="100000"/>
              </a:lnSpc>
              <a:buNone/>
            </a:pPr>
            <a:r>
              <a:rPr lang="en-US" sz="678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6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приспособлений начинается с описания признаков организмов в их среде. Это помогает понять, почему виды занимают разные экологические ниши и как связаны строение, поведение и условия жизни.
</a:t>
            </a:r>
            <a:endParaRPr lang="en-US" sz="1259" dirty="0"/>
          </a:p>
        </p:txBody>
      </p:sp>
      <p:sp>
        <p:nvSpPr>
          <p:cNvPr id="10" name="Text 3"/>
          <p:cNvSpPr txBox="1"/>
          <p:nvPr/>
        </p:nvSpPr>
        <p:spPr>
          <a:xfrm>
            <a:off x="2356999" y="2046925"/>
            <a:ext cx="38376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устойчивости бактерий к антибиотикам показывает, что популяции могут быстро менять состав под действием отбора. Это важно для выбора лечения и профилактики лекарственной устойчивости.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3082801" y="2892925"/>
            <a:ext cx="38376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и селекция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наследственных признаков помогает создавать сорта и породы, устойчивые к засухе, холоду или вредителям. Так знания об адаптациях используются для повышения урожайности.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3819575" y="3738925"/>
            <a:ext cx="38376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видов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защите редких организмов необходимо учитывать, какие именно приспособления позволяют им жить в конкретной среде. Без сохранения условий обитания редкий вид не сможет выжить.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7950" y="555625"/>
            <a:ext cx="7988100" cy="214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видна в каждом приспособлении
</a:t>
            </a:r>
            <a:endParaRPr lang="en-US" sz="3800" dirty="0"/>
          </a:p>
        </p:txBody>
      </p:sp>
      <p:sp>
        <p:nvSpPr>
          <p:cNvPr id="4" name="Text 1"/>
          <p:cNvSpPr txBox="1"/>
          <p:nvPr/>
        </p:nvSpPr>
        <p:spPr>
          <a:xfrm>
            <a:off x="577950" y="3280829"/>
            <a:ext cx="68568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приспособление — это след длительного отбора, а не случайная удача. Именно поэтому природа так разнообразна: виды по-разному решают одинаковые жизненные задачи в разных условиях.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2026-06-02T01:56:28Z</dcterms:created>
  <dcterms:modified xsi:type="dcterms:W3CDTF">2026-06-02T01:56:28Z</dcterms:modified>
</cp:coreProperties>
</file>