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image" Target="../media/image-1-2.png"/><Relationship Id="rId3" Type="http://schemas.openxmlformats.org/officeDocument/2006/relationships/image" Target="../media/image-1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image" Target="../media/image-2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image" Target="../media/image-3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image" Target="../media/image-4-4.png"/><Relationship Id="rId5" Type="http://schemas.openxmlformats.org/officeDocument/2006/relationships/image" Target="../media/image-4-5.png"/><Relationship Id="rId6" Type="http://schemas.openxmlformats.org/officeDocument/2006/relationships/image" Target="../media/image-4-6.png"/><Relationship Id="rId7" Type="http://schemas.openxmlformats.org/officeDocument/2006/relationships/image" Target="../media/image-4-7.png"/><Relationship Id="rId8" Type="http://schemas.openxmlformats.org/officeDocument/2006/relationships/image" Target="../media/image-4-8.png"/><Relationship Id="rId9" Type="http://schemas.openxmlformats.org/officeDocument/2006/relationships/image" Target="../media/image-4-9.png"/><Relationship Id="rId10" Type="http://schemas.openxmlformats.org/officeDocument/2006/relationships/slideLayout" Target="../slideLayouts/slideLayout1.xml"/><Relationship Id="rId11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jpe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image" Target="../media/image-5-4.png"/><Relationship Id="rId5" Type="http://schemas.openxmlformats.org/officeDocument/2006/relationships/image" Target="../media/image-5-5.png"/><Relationship Id="rId6" Type="http://schemas.openxmlformats.org/officeDocument/2006/relationships/image" Target="../media/image-5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image" Target="../media/image-8-4.png"/><Relationship Id="rId5" Type="http://schemas.openxmlformats.org/officeDocument/2006/relationships/image" Target="../media/image-8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image" Target="../media/image-9-4.png"/><Relationship Id="rId5" Type="http://schemas.openxmlformats.org/officeDocument/2006/relationships/image" Target="../media/image-9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jpe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image" Target="../media/image-10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image" Target="../media/image-11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image" Target="../media/image-13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image" Target="../media/image-14-4.png"/><Relationship Id="rId5" Type="http://schemas.openxmlformats.org/officeDocument/2006/relationships/image" Target="../media/image-14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jpeg"/><Relationship Id="rId3" Type="http://schemas.openxmlformats.org/officeDocument/2006/relationships/image" Target="../media/image-15-3.png"/><Relationship Id="rId4" Type="http://schemas.openxmlformats.org/officeDocument/2006/relationships/image" Target="../media/image-15-4.jpeg"/><Relationship Id="rId5" Type="http://schemas.openxmlformats.org/officeDocument/2006/relationships/image" Target="../media/image-15-5.png"/><Relationship Id="rId6" Type="http://schemas.openxmlformats.org/officeDocument/2006/relationships/image" Target="../media/image-15-6.jpeg"/><Relationship Id="rId7" Type="http://schemas.openxmlformats.org/officeDocument/2006/relationships/image" Target="../media/image-15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image" Target="../media/image-17-4.png"/><Relationship Id="rId5" Type="http://schemas.openxmlformats.org/officeDocument/2006/relationships/image" Target="../media/image-17-5.png"/><Relationship Id="rId6" Type="http://schemas.openxmlformats.org/officeDocument/2006/relationships/image" Target="../media/image-17-6.png"/><Relationship Id="rId7" Type="http://schemas.openxmlformats.org/officeDocument/2006/relationships/image" Target="../media/image-17-7.png"/><Relationship Id="rId8" Type="http://schemas.openxmlformats.org/officeDocument/2006/relationships/image" Target="../media/image-17-8.png"/><Relationship Id="rId9" Type="http://schemas.openxmlformats.org/officeDocument/2006/relationships/image" Target="../media/image-17-9.png"/><Relationship Id="rId10" Type="http://schemas.openxmlformats.org/officeDocument/2006/relationships/slideLayout" Target="../slideLayouts/slideLayout1.xml"/><Relationship Id="rId11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313625" y="2927235"/>
            <a:ext cx="8524500" cy="199793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98850" y="722800"/>
            <a:ext cx="8346300" cy="1301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3414" b="1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Центральная симметрия и симметрия относительно прямой: две важные идеи геометрии
</a:t>
            </a:r>
            <a:endParaRPr lang="en-US" sz="3414" dirty="0"/>
          </a:p>
        </p:txBody>
      </p:sp>
      <p:sp>
        <p:nvSpPr>
          <p:cNvPr id="6" name="Text 1"/>
          <p:cNvSpPr txBox="1"/>
          <p:nvPr/>
        </p:nvSpPr>
        <p:spPr>
          <a:xfrm>
            <a:off x="398850" y="2084175"/>
            <a:ext cx="8346300" cy="534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E9CA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уроке разберём два движения плоскости и научимся узнавать их на чертеже и в координатах.
</a:t>
            </a:r>
            <a:endParaRPr lang="en-US" sz="1800" dirty="0"/>
          </a:p>
        </p:txBody>
      </p:sp>
      <p:sp>
        <p:nvSpPr>
          <p:cNvPr id="7" name="Text 2"/>
          <p:cNvSpPr txBox="1"/>
          <p:nvPr/>
        </p:nvSpPr>
        <p:spPr>
          <a:xfrm>
            <a:off x="4117275" y="230831"/>
            <a:ext cx="4720800" cy="432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8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878192" y="421600"/>
            <a:ext cx="3786515" cy="42939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525545" y="545200"/>
            <a:ext cx="3947700" cy="449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767" b="1" dirty="0">
                <a:solidFill>
                  <a:srgbClr val="E9CA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Место темы в курсе геометрии 11 класса
</a:t>
            </a:r>
            <a:endParaRPr lang="en-US" sz="1767" dirty="0"/>
          </a:p>
        </p:txBody>
      </p:sp>
      <p:sp>
        <p:nvSpPr>
          <p:cNvPr id="6" name="Text 1"/>
          <p:cNvSpPr txBox="1"/>
          <p:nvPr/>
        </p:nvSpPr>
        <p:spPr>
          <a:xfrm>
            <a:off x="525545" y="1359650"/>
            <a:ext cx="3947700" cy="3212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Эта тема входит в раздел преобразований плоскости и опирается на базовые понятия точки, прямой, отрезка, угла и координат. Здесь формируется умение строить образы фигур, проверять равенство отрезков и углов, а также отличать центральную симметрию от осевой.
</a:t>
            </a:r>
            <a:endParaRPr lang="en-US" sz="1800" dirty="0"/>
          </a:p>
        </p:txBody>
      </p:sp>
      <p:sp>
        <p:nvSpPr>
          <p:cNvPr id="7" name="Text 2"/>
          <p:cNvSpPr txBox="1"/>
          <p:nvPr/>
        </p:nvSpPr>
        <p:spPr>
          <a:xfrm>
            <a:off x="8748200" y="4715500"/>
            <a:ext cx="304500" cy="371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79688"/>
              </a:lnSpc>
              <a:buNone/>
            </a:pPr>
            <a:r>
              <a:rPr lang="en-US" sz="1400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14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525555" y="545200"/>
            <a:ext cx="8043600" cy="449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Центральная симметрия: определение и смысл
</a:t>
            </a:r>
            <a:endParaRPr lang="en-US" sz="2400" dirty="0"/>
          </a:p>
        </p:txBody>
      </p:sp>
      <p:sp>
        <p:nvSpPr>
          <p:cNvPr id="8" name="Text 1"/>
          <p:cNvSpPr txBox="1"/>
          <p:nvPr/>
        </p:nvSpPr>
        <p:spPr>
          <a:xfrm>
            <a:off x="1055230" y="1252975"/>
            <a:ext cx="7520100" cy="996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E9CA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Точки A и A1 симметричны относительно точки O, если O является серединой отрезка AA1. Значит, центр одинаково удалён от обеих точек и лежит строго посередине между ними.
</a:t>
            </a:r>
            <a:endParaRPr lang="en-US" sz="1800" dirty="0"/>
          </a:p>
        </p:txBody>
      </p:sp>
      <p:sp>
        <p:nvSpPr>
          <p:cNvPr id="9" name="Text 2"/>
          <p:cNvSpPr txBox="1"/>
          <p:nvPr/>
        </p:nvSpPr>
        <p:spPr>
          <a:xfrm>
            <a:off x="1055420" y="2451218"/>
            <a:ext cx="7520100" cy="996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E9CA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 любого заданного центра O каждая точка плоскости имеет ровно одну симметричную ей точку: образ определяется однозначно. Это важно при построениях на чертеже и при решении задач.
</a:t>
            </a:r>
            <a:endParaRPr lang="en-US" sz="1800" dirty="0"/>
          </a:p>
        </p:txBody>
      </p:sp>
      <p:sp>
        <p:nvSpPr>
          <p:cNvPr id="10" name="Text 3"/>
          <p:cNvSpPr txBox="1"/>
          <p:nvPr/>
        </p:nvSpPr>
        <p:spPr>
          <a:xfrm>
            <a:off x="1055325" y="3649448"/>
            <a:ext cx="7520100" cy="996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E9CA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Центральная симметрия переводит фигуру в равную ей фигуру, причём сам центр O остаётся неподвижным. По смыслу такое преобразование совпадает с поворотом плоскости на 180° вокруг точки O.
</a:t>
            </a:r>
            <a:endParaRPr lang="en-US" sz="1800" dirty="0"/>
          </a:p>
        </p:txBody>
      </p:sp>
      <p:sp>
        <p:nvSpPr>
          <p:cNvPr id="11" name="Text 4"/>
          <p:cNvSpPr txBox="1"/>
          <p:nvPr/>
        </p:nvSpPr>
        <p:spPr>
          <a:xfrm>
            <a:off x="8748200" y="4715500"/>
            <a:ext cx="304500" cy="371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79688"/>
              </a:lnSpc>
              <a:buNone/>
            </a:pPr>
            <a:r>
              <a:rPr lang="en-US" sz="1400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14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946475" y="1317313"/>
            <a:ext cx="874200" cy="8742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3128150" y="1317313"/>
            <a:ext cx="764925" cy="8742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5255175" y="1317313"/>
            <a:ext cx="764925" cy="8742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7317575" y="1317313"/>
            <a:ext cx="874200" cy="874200"/>
          </a:xfrm>
          <a:prstGeom prst="rect">
            <a:avLst/>
          </a:prstGeom>
        </p:spPr>
      </p:pic>
      <p:sp>
        <p:nvSpPr>
          <p:cNvPr id="11" name="Text 0"/>
          <p:cNvSpPr txBox="1"/>
          <p:nvPr/>
        </p:nvSpPr>
        <p:spPr>
          <a:xfrm>
            <a:off x="523225" y="545200"/>
            <a:ext cx="8092200" cy="449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E9CA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Свойства центральной симметрии
</a:t>
            </a:r>
            <a:endParaRPr lang="en-US" sz="2400" dirty="0"/>
          </a:p>
        </p:txBody>
      </p:sp>
      <p:sp>
        <p:nvSpPr>
          <p:cNvPr id="12" name="Text 1"/>
          <p:cNvSpPr txBox="1"/>
          <p:nvPr/>
        </p:nvSpPr>
        <p:spPr>
          <a:xfrm>
            <a:off x="516875" y="2504800"/>
            <a:ext cx="1733400" cy="2117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81" b="1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Сохранение расстояний
</a:t>
            </a:r>
            <a:pPr algn="ctr" indent="0" marL="0">
              <a:lnSpc>
                <a:spcPct val="100000"/>
              </a:lnSpc>
              <a:buNone/>
            </a:pPr>
            <a:r>
              <a:rPr lang="en-US" sz="1281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Центральная симметрия не меняет расстояния между точками: длины отрезков остаются прежними. Благодаря этому образы геометрических фигур получаются «точными копиями» по размерам и форме.
</a:t>
            </a:r>
            <a:endParaRPr lang="en-US" sz="1281" dirty="0"/>
          </a:p>
        </p:txBody>
      </p:sp>
      <p:sp>
        <p:nvSpPr>
          <p:cNvPr id="13" name="Text 2"/>
          <p:cNvSpPr txBox="1"/>
          <p:nvPr/>
        </p:nvSpPr>
        <p:spPr>
          <a:xfrm>
            <a:off x="2643988" y="2504800"/>
            <a:ext cx="1733400" cy="2117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389" b="1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Сохранение углов
</a:t>
            </a:r>
            <a:pPr algn="ctr" indent="0" marL="0">
              <a:lnSpc>
                <a:spcPct val="100000"/>
              </a:lnSpc>
              <a:buNone/>
            </a:pPr>
            <a:r>
              <a:rPr lang="en-US" sz="1389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Величины углов также сохраняются. Если рассматривать направления сторон в фигуре, то после преобразования они повторяются так, чтобы каждая измеримая угловая характеристика оставалась той же.
</a:t>
            </a:r>
            <a:endParaRPr lang="en-US" sz="1389" dirty="0"/>
          </a:p>
        </p:txBody>
      </p:sp>
      <p:sp>
        <p:nvSpPr>
          <p:cNvPr id="14" name="Text 3"/>
          <p:cNvSpPr txBox="1"/>
          <p:nvPr/>
        </p:nvSpPr>
        <p:spPr>
          <a:xfrm>
            <a:off x="4766013" y="2504800"/>
            <a:ext cx="1733400" cy="2117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389" b="1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Поведение прямых
</a:t>
            </a:r>
            <a:pPr algn="ctr" indent="0" marL="0">
              <a:lnSpc>
                <a:spcPct val="100000"/>
              </a:lnSpc>
              <a:buNone/>
            </a:pPr>
            <a:r>
              <a:rPr lang="en-US" sz="1389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Прямая после центральной симметрии переходит в прямую, параллельную исходной. Если же исходная прямая проходит через центр O, она переходит в саму себя.
</a:t>
            </a:r>
            <a:endParaRPr lang="en-US" sz="1389" dirty="0"/>
          </a:p>
        </p:txBody>
      </p:sp>
      <p:sp>
        <p:nvSpPr>
          <p:cNvPr id="15" name="Text 4"/>
          <p:cNvSpPr txBox="1"/>
          <p:nvPr/>
        </p:nvSpPr>
        <p:spPr>
          <a:xfrm>
            <a:off x="6898037" y="2504800"/>
            <a:ext cx="1733400" cy="2117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389" b="1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Никакого «зеркала»
</a:t>
            </a:r>
            <a:pPr algn="ctr" indent="0" marL="0">
              <a:lnSpc>
                <a:spcPct val="100000"/>
              </a:lnSpc>
              <a:buNone/>
            </a:pPr>
            <a:r>
              <a:rPr lang="en-US" sz="1389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Ориентация фигуры при повороте на 180° не меняется: нет эффекта левой и правой стороны, как при зеркальном отражении. Поэтому центральная симметрия — именно поворотное движение.
</a:t>
            </a:r>
            <a:endParaRPr lang="en-US" sz="1389" dirty="0"/>
          </a:p>
        </p:txBody>
      </p:sp>
      <p:sp>
        <p:nvSpPr>
          <p:cNvPr id="16" name="Text 5"/>
          <p:cNvSpPr txBox="1"/>
          <p:nvPr/>
        </p:nvSpPr>
        <p:spPr>
          <a:xfrm>
            <a:off x="8748200" y="4715500"/>
            <a:ext cx="304500" cy="371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79688"/>
              </a:lnSpc>
              <a:buNone/>
            </a:pPr>
            <a:r>
              <a:rPr lang="en-US" sz="1400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14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878192" y="421600"/>
            <a:ext cx="3786515" cy="42939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525545" y="545200"/>
            <a:ext cx="3947700" cy="449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83" b="1" dirty="0">
                <a:solidFill>
                  <a:srgbClr val="E9CA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Построение точки и фигуры, симметричных относительно центра
</a:t>
            </a:r>
            <a:endParaRPr lang="en-US" sz="1683" dirty="0"/>
          </a:p>
        </p:txBody>
      </p:sp>
      <p:sp>
        <p:nvSpPr>
          <p:cNvPr id="9" name="Text 1"/>
          <p:cNvSpPr txBox="1"/>
          <p:nvPr/>
        </p:nvSpPr>
        <p:spPr>
          <a:xfrm>
            <a:off x="529175" y="1723947"/>
            <a:ext cx="3938700" cy="108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67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 точки A симметричная ей точка A1 строится на прямой OA по другую сторону от O. Необходимо обеспечить равенство OA = OA1, тогда O станет серединой отрезка AA1 и определение выполнится.
</a:t>
            </a:r>
            <a:endParaRPr lang="en-US" sz="1567" dirty="0"/>
          </a:p>
        </p:txBody>
      </p:sp>
      <p:sp>
        <p:nvSpPr>
          <p:cNvPr id="10" name="Text 2"/>
          <p:cNvSpPr txBox="1"/>
          <p:nvPr/>
        </p:nvSpPr>
        <p:spPr>
          <a:xfrm>
            <a:off x="529050" y="1258123"/>
            <a:ext cx="3938700" cy="33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E9CA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Точка и её образ
</a:t>
            </a:r>
            <a:endParaRPr lang="en-US" sz="1800" dirty="0"/>
          </a:p>
        </p:txBody>
      </p:sp>
      <p:sp>
        <p:nvSpPr>
          <p:cNvPr id="11" name="Text 3"/>
          <p:cNvSpPr txBox="1"/>
          <p:nvPr/>
        </p:nvSpPr>
        <p:spPr>
          <a:xfrm>
            <a:off x="529225" y="3527346"/>
            <a:ext cx="3938700" cy="108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27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 отрезка, треугольника и любого многоугольника поступают так: каждую вершину переносят отдельно по этому же правилу, находя её образ. После получения всех симметричных вершин их соединяют, сохраняя исходный порядок обхода.
</a:t>
            </a:r>
            <a:endParaRPr lang="en-US" sz="1427" dirty="0"/>
          </a:p>
        </p:txBody>
      </p:sp>
      <p:sp>
        <p:nvSpPr>
          <p:cNvPr id="12" name="Text 4"/>
          <p:cNvSpPr txBox="1"/>
          <p:nvPr/>
        </p:nvSpPr>
        <p:spPr>
          <a:xfrm>
            <a:off x="529100" y="3061522"/>
            <a:ext cx="3938700" cy="33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E9CA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Фигура целиком
</a:t>
            </a:r>
            <a:endParaRPr lang="en-US" sz="1800" dirty="0"/>
          </a:p>
        </p:txBody>
      </p:sp>
      <p:sp>
        <p:nvSpPr>
          <p:cNvPr id="13" name="Text 5"/>
          <p:cNvSpPr txBox="1"/>
          <p:nvPr/>
        </p:nvSpPr>
        <p:spPr>
          <a:xfrm>
            <a:off x="8748200" y="4715500"/>
            <a:ext cx="304500" cy="371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79688"/>
              </a:lnSpc>
              <a:buNone/>
            </a:pPr>
            <a:r>
              <a:rPr lang="en-US" sz="1400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14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1369800" y="1125900"/>
            <a:ext cx="3127200" cy="2891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3502" b="1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M1(2a − x; 2b − y)
</a:t>
            </a:r>
            <a:pPr algn="ctr" indent="0" marL="0">
              <a:lnSpc>
                <a:spcPct val="100000"/>
              </a:lnSpc>
              <a:buNone/>
            </a:pPr>
            <a:r>
              <a:rPr lang="en-US" sz="2388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Эта формула позволяет находить образ точки без чертёжных измерений.
</a:t>
            </a:r>
            <a:pPr algn="ctr" indent="0" marL="0">
              <a:lnSpc>
                <a:spcPct val="100000"/>
              </a:lnSpc>
              <a:buNone/>
            </a:pPr>
            <a:r>
              <a:rPr lang="en-US" sz="2388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433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Школьный курс геометрии, 11 класс
</a:t>
            </a:r>
            <a:endParaRPr lang="en-US" sz="3502" dirty="0"/>
          </a:p>
        </p:txBody>
      </p:sp>
      <p:sp>
        <p:nvSpPr>
          <p:cNvPr id="4" name="Text 1"/>
          <p:cNvSpPr txBox="1"/>
          <p:nvPr/>
        </p:nvSpPr>
        <p:spPr>
          <a:xfrm>
            <a:off x="4973400" y="1125900"/>
            <a:ext cx="2800800" cy="2891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 центр симметрии задан как O(a; b), то точка M(x; y) переходит в M1(2a − x; 2b − y). При O(0; 0) получаем M1(−x; −y).
</a:t>
            </a:r>
            <a:endParaRPr lang="en-US" sz="1800" dirty="0"/>
          </a:p>
        </p:txBody>
      </p:sp>
      <p:sp>
        <p:nvSpPr>
          <p:cNvPr id="5" name="Text 2"/>
          <p:cNvSpPr txBox="1"/>
          <p:nvPr/>
        </p:nvSpPr>
        <p:spPr>
          <a:xfrm>
            <a:off x="8748200" y="4715500"/>
            <a:ext cx="304500" cy="371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79688"/>
              </a:lnSpc>
              <a:buNone/>
            </a:pPr>
            <a:r>
              <a:rPr lang="en-US" sz="1400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14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33430" y="1547250"/>
            <a:ext cx="8277541" cy="31683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523225" y="545200"/>
            <a:ext cx="8092200" cy="449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168" b="1" dirty="0">
                <a:solidFill>
                  <a:srgbClr val="E9CA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Алгоритм построения образа при центральной симметрии
</a:t>
            </a:r>
            <a:endParaRPr lang="en-US" sz="2168" dirty="0"/>
          </a:p>
        </p:txBody>
      </p:sp>
      <p:sp>
        <p:nvSpPr>
          <p:cNvPr id="6" name="Text 1"/>
          <p:cNvSpPr txBox="1"/>
          <p:nvPr/>
        </p:nvSpPr>
        <p:spPr>
          <a:xfrm>
            <a:off x="426500" y="1172125"/>
            <a:ext cx="8285400" cy="300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Порядок действий при построении на чертеже и проверке свойств
</a:t>
            </a:r>
            <a:endParaRPr lang="en-US" sz="1800" dirty="0"/>
          </a:p>
        </p:txBody>
      </p:sp>
      <p:sp>
        <p:nvSpPr>
          <p:cNvPr id="7" name="Text 2"/>
          <p:cNvSpPr txBox="1"/>
          <p:nvPr/>
        </p:nvSpPr>
        <p:spPr>
          <a:xfrm>
            <a:off x="8748200" y="4715500"/>
            <a:ext cx="304500" cy="371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79688"/>
              </a:lnSpc>
              <a:buNone/>
            </a:pPr>
            <a:r>
              <a:rPr lang="en-US" sz="1400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14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523225" y="545200"/>
            <a:ext cx="8092200" cy="449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173" b="1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Осевая симметрия: определение и геометрический смысл
</a:t>
            </a:r>
            <a:endParaRPr lang="en-US" sz="2173" dirty="0"/>
          </a:p>
        </p:txBody>
      </p:sp>
      <p:sp>
        <p:nvSpPr>
          <p:cNvPr id="8" name="Text 1"/>
          <p:cNvSpPr txBox="1"/>
          <p:nvPr/>
        </p:nvSpPr>
        <p:spPr>
          <a:xfrm>
            <a:off x="523222" y="1326735"/>
            <a:ext cx="3855000" cy="137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E9CA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Точки A и A1 симметричны относительно прямой l, если l проходит через середину отрезка AA1 и перпендикулярна ему. Таким образом, ось одновременно делит отрезок пополам и задаёт прямой угол.
</a:t>
            </a:r>
            <a:endParaRPr lang="en-US" sz="1600" dirty="0"/>
          </a:p>
        </p:txBody>
      </p:sp>
      <p:sp>
        <p:nvSpPr>
          <p:cNvPr id="9" name="Text 2"/>
          <p:cNvSpPr txBox="1"/>
          <p:nvPr/>
        </p:nvSpPr>
        <p:spPr>
          <a:xfrm>
            <a:off x="4760354" y="1326735"/>
            <a:ext cx="3855000" cy="137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E9CA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Прямая l называется осью симметрии. При осевой симметрии образ каждой точки расположен по другую сторону оси, причём расстояние от точки до оси равно расстоянию от её образа до той же оси.
</a:t>
            </a:r>
            <a:endParaRPr lang="en-US" sz="1600" dirty="0"/>
          </a:p>
        </p:txBody>
      </p:sp>
      <p:sp>
        <p:nvSpPr>
          <p:cNvPr id="10" name="Text 3"/>
          <p:cNvSpPr txBox="1"/>
          <p:nvPr/>
        </p:nvSpPr>
        <p:spPr>
          <a:xfrm>
            <a:off x="526060" y="3027385"/>
            <a:ext cx="3855000" cy="137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45" dirty="0">
                <a:solidFill>
                  <a:srgbClr val="E9CA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Такое преобразование можно воспринимать как «зеркальное» отображение: фигура как будто переворачивается относительно прямой. Поэтому удобнее мыслить ось как границу, относительно которой идёт перенос в паре точек.
</a:t>
            </a:r>
            <a:endParaRPr lang="en-US" sz="1545" dirty="0"/>
          </a:p>
        </p:txBody>
      </p:sp>
      <p:sp>
        <p:nvSpPr>
          <p:cNvPr id="11" name="Text 4"/>
          <p:cNvSpPr txBox="1"/>
          <p:nvPr/>
        </p:nvSpPr>
        <p:spPr>
          <a:xfrm>
            <a:off x="4763191" y="3027385"/>
            <a:ext cx="3855000" cy="137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E9CA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Важно помнить: при осевой симметрии неподвижными остаются точки, лежащие на самой оси. Они не переезжают, а остальные элементы меняют положение симметрично относительно l.
</a:t>
            </a:r>
            <a:endParaRPr lang="en-US" sz="1600" dirty="0"/>
          </a:p>
        </p:txBody>
      </p:sp>
      <p:sp>
        <p:nvSpPr>
          <p:cNvPr id="12" name="Text 5"/>
          <p:cNvSpPr txBox="1"/>
          <p:nvPr/>
        </p:nvSpPr>
        <p:spPr>
          <a:xfrm>
            <a:off x="8748200" y="4715500"/>
            <a:ext cx="304500" cy="371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79688"/>
              </a:lnSpc>
              <a:buNone/>
            </a:pPr>
            <a:r>
              <a:rPr lang="en-US" sz="1400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14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523225" y="545200"/>
            <a:ext cx="8092200" cy="449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E9CA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Свойства симметрии относительно прямой
</a:t>
            </a:r>
            <a:endParaRPr lang="en-US" sz="2400" dirty="0"/>
          </a:p>
        </p:txBody>
      </p:sp>
      <p:sp>
        <p:nvSpPr>
          <p:cNvPr id="8" name="Text 1"/>
          <p:cNvSpPr txBox="1"/>
          <p:nvPr/>
        </p:nvSpPr>
        <p:spPr>
          <a:xfrm>
            <a:off x="8748200" y="4715500"/>
            <a:ext cx="304500" cy="371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79688"/>
              </a:lnSpc>
              <a:buNone/>
            </a:pPr>
            <a:r>
              <a:rPr lang="en-US" sz="1400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1400" dirty="0"/>
          </a:p>
        </p:txBody>
      </p:sp>
      <p:sp>
        <p:nvSpPr>
          <p:cNvPr id="9" name="Text 2"/>
          <p:cNvSpPr txBox="1"/>
          <p:nvPr/>
        </p:nvSpPr>
        <p:spPr>
          <a:xfrm>
            <a:off x="426500" y="2503900"/>
            <a:ext cx="2181300" cy="221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5" b="1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Сохранение размеров
</a:t>
            </a:r>
            <a:pPr algn="l" indent="0" marL="0">
              <a:lnSpc>
                <a:spcPct val="100000"/>
              </a:lnSpc>
              <a:buNone/>
            </a:pPr>
            <a:r>
              <a:rPr lang="en-US" sz="658" b="1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505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Осевая симметрия оставляет неизменными длины отрезков и размеры фигур. Углы измеряются так же, как и до преобразования, поэтому геометрия внутри фигуры не «сжимается» и не «растягивается».
</a:t>
            </a:r>
            <a:endParaRPr lang="en-US" sz="1505" dirty="0"/>
          </a:p>
        </p:txBody>
      </p:sp>
      <p:sp>
        <p:nvSpPr>
          <p:cNvPr id="10" name="Text 3"/>
          <p:cNvSpPr txBox="1"/>
          <p:nvPr/>
        </p:nvSpPr>
        <p:spPr>
          <a:xfrm>
            <a:off x="3366800" y="2503900"/>
            <a:ext cx="2181300" cy="221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Точки на оси неподвижны
</a:t>
            </a:r>
            <a:pPr algn="l" indent="0" marL="0">
              <a:lnSpc>
                <a:spcPct val="100000"/>
              </a:lnSpc>
              <a:buNone/>
            </a:pPr>
            <a:r>
              <a:rPr lang="en-US" sz="700" b="1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Любые точки, лежащие на оси симметрии, остаются на месте. Это помогает быстро находить пары точек и проверять построение по чертежу.
</a:t>
            </a:r>
            <a:endParaRPr lang="en-US" sz="1600" dirty="0"/>
          </a:p>
        </p:txBody>
      </p:sp>
      <p:sp>
        <p:nvSpPr>
          <p:cNvPr id="11" name="Text 4"/>
          <p:cNvSpPr txBox="1"/>
          <p:nvPr/>
        </p:nvSpPr>
        <p:spPr>
          <a:xfrm>
            <a:off x="6566900" y="2503900"/>
            <a:ext cx="2181300" cy="221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67" b="1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Ориентация меняется
</a:t>
            </a:r>
            <a:pPr algn="l" indent="0" marL="0">
              <a:lnSpc>
                <a:spcPct val="100000"/>
              </a:lnSpc>
              <a:buNone/>
            </a:pPr>
            <a:r>
              <a:rPr lang="en-US" sz="686" b="1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567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 отражении меняется ориентация фигуры: как будто местами меняются «левая» и «правая» части. Именно это отличие отличает осевую симметрию от поворота на 180°.
</a:t>
            </a:r>
            <a:endParaRPr lang="en-US" sz="1567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878192" y="421600"/>
            <a:ext cx="3786515" cy="42939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525545" y="545200"/>
            <a:ext cx="3947700" cy="449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767" b="1" dirty="0">
                <a:solidFill>
                  <a:srgbClr val="E9CA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Построение отражения относительно прямой
</a:t>
            </a:r>
            <a:endParaRPr lang="en-US" sz="1767" dirty="0"/>
          </a:p>
        </p:txBody>
      </p:sp>
      <p:sp>
        <p:nvSpPr>
          <p:cNvPr id="7" name="Text 1"/>
          <p:cNvSpPr txBox="1"/>
          <p:nvPr/>
        </p:nvSpPr>
        <p:spPr>
          <a:xfrm>
            <a:off x="525550" y="1331800"/>
            <a:ext cx="3947700" cy="1447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784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 точки A строится перпендикуляр к оси l. Затем на этом перпендикуляре откладывается равное расстояние по другую сторону оси, чтобы получилась точка A1, симметричная A относительно l.
</a:t>
            </a:r>
            <a:endParaRPr lang="en-US" sz="1784" dirty="0"/>
          </a:p>
        </p:txBody>
      </p:sp>
      <p:sp>
        <p:nvSpPr>
          <p:cNvPr id="8" name="Text 2"/>
          <p:cNvSpPr txBox="1"/>
          <p:nvPr/>
        </p:nvSpPr>
        <p:spPr>
          <a:xfrm>
            <a:off x="525600" y="3143668"/>
            <a:ext cx="3947700" cy="1447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84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 многоугольника отражают все вершины: отдельно находят образы каждой вершины по одной и той же процедуре. После этого вершины соединяют в исходном порядке обхода, получая отражение всей фигуры.
</a:t>
            </a:r>
            <a:endParaRPr lang="en-US" sz="1684" dirty="0"/>
          </a:p>
        </p:txBody>
      </p:sp>
      <p:sp>
        <p:nvSpPr>
          <p:cNvPr id="9" name="Text 3"/>
          <p:cNvSpPr txBox="1"/>
          <p:nvPr/>
        </p:nvSpPr>
        <p:spPr>
          <a:xfrm>
            <a:off x="8748200" y="4715500"/>
            <a:ext cx="304500" cy="371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79688"/>
              </a:lnSpc>
              <a:buNone/>
            </a:pPr>
            <a:r>
              <a:rPr lang="en-US" sz="1400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14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26625" y="1376191"/>
            <a:ext cx="4048200" cy="2976618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523225" y="545200"/>
            <a:ext cx="8092200" cy="449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50" b="1" dirty="0">
                <a:solidFill>
                  <a:srgbClr val="E9CA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Центральная и осевая симметрия: сравнение признаков
</a:t>
            </a:r>
            <a:endParaRPr lang="en-US" sz="2250" dirty="0"/>
          </a:p>
        </p:txBody>
      </p:sp>
      <p:sp>
        <p:nvSpPr>
          <p:cNvPr id="7" name="Text 1"/>
          <p:cNvSpPr txBox="1"/>
          <p:nvPr/>
        </p:nvSpPr>
        <p:spPr>
          <a:xfrm>
            <a:off x="426625" y="4586200"/>
            <a:ext cx="4048200" cy="409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Школьный курс геометрии, 11 класс
</a:t>
            </a:r>
            <a:endParaRPr lang="en-US" sz="1600" dirty="0"/>
          </a:p>
        </p:txBody>
      </p:sp>
      <p:sp>
        <p:nvSpPr>
          <p:cNvPr id="8" name="Text 2"/>
          <p:cNvSpPr txBox="1"/>
          <p:nvPr/>
        </p:nvSpPr>
        <p:spPr>
          <a:xfrm>
            <a:off x="8748200" y="4715500"/>
            <a:ext cx="304500" cy="371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79688"/>
              </a:lnSpc>
              <a:buNone/>
            </a:pPr>
            <a:r>
              <a:rPr lang="en-US" sz="1400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1400" dirty="0"/>
          </a:p>
        </p:txBody>
      </p:sp>
      <p:sp>
        <p:nvSpPr>
          <p:cNvPr id="9" name="Text 3"/>
          <p:cNvSpPr txBox="1"/>
          <p:nvPr/>
        </p:nvSpPr>
        <p:spPr>
          <a:xfrm>
            <a:off x="4666050" y="1342750"/>
            <a:ext cx="3951900" cy="1202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77" dirty="0">
                <a:solidFill>
                  <a:srgbClr val="E9CA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Таблица помогает быстро различать два преобразования плоскости по тому, что задаёт симметрию (элемент), где находятся неподвижные точки, как находят образы и как меняется «ориентация» фигуры.
</a:t>
            </a:r>
            <a:endParaRPr lang="en-US" sz="1577" dirty="0"/>
          </a:p>
        </p:txBody>
      </p:sp>
      <p:sp>
        <p:nvSpPr>
          <p:cNvPr id="10" name="Text 4"/>
          <p:cNvSpPr txBox="1"/>
          <p:nvPr/>
        </p:nvSpPr>
        <p:spPr>
          <a:xfrm>
            <a:off x="4666050" y="2925400"/>
            <a:ext cx="3951900" cy="1438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765" dirty="0">
                <a:solidFill>
                  <a:srgbClr val="E9CA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Обе симметрии — движения плоскости и сохраняют размеры, но «механизм» различается: центральная задаётся точкой и центр — неподвижен, осевая задаётся прямой и неподвижны точки на оси.
</a:t>
            </a:r>
            <a:endParaRPr lang="en-US" sz="1765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857650" y="1207847"/>
            <a:ext cx="3790800" cy="2737005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523225" y="545200"/>
            <a:ext cx="8092200" cy="449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E9CA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Число осей симметрии у некоторых фигур
</a:t>
            </a:r>
            <a:endParaRPr lang="en-US" sz="2400" dirty="0"/>
          </a:p>
        </p:txBody>
      </p:sp>
      <p:sp>
        <p:nvSpPr>
          <p:cNvPr id="5" name="Text 1"/>
          <p:cNvSpPr txBox="1"/>
          <p:nvPr/>
        </p:nvSpPr>
        <p:spPr>
          <a:xfrm>
            <a:off x="1365250" y="2614312"/>
            <a:ext cx="2365500" cy="1313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73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Диаграмма подчёркивает зависимость симметрии от типа фигуры: для правильных многоугольников осей больше, а для произвольных — меньше или вовсе одна.
</a:t>
            </a:r>
            <a:endParaRPr lang="en-US" sz="1373" dirty="0"/>
          </a:p>
        </p:txBody>
      </p:sp>
      <p:sp>
        <p:nvSpPr>
          <p:cNvPr id="6" name="Text 2"/>
          <p:cNvSpPr txBox="1"/>
          <p:nvPr/>
        </p:nvSpPr>
        <p:spPr>
          <a:xfrm>
            <a:off x="1365250" y="4004835"/>
            <a:ext cx="6283200" cy="31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33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Данные из школьного курса геометрии (оценка: «бесконечно много» для круга показана условно как большое число).
</a:t>
            </a:r>
            <a:endParaRPr lang="en-US" sz="1233" dirty="0"/>
          </a:p>
        </p:txBody>
      </p:sp>
      <p:sp>
        <p:nvSpPr>
          <p:cNvPr id="7" name="Text 3"/>
          <p:cNvSpPr txBox="1"/>
          <p:nvPr/>
        </p:nvSpPr>
        <p:spPr>
          <a:xfrm>
            <a:off x="1365250" y="1230375"/>
            <a:ext cx="2365500" cy="1313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92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 фигур с осевой регулярностью число осей легко «считывается» по их симметричности: чем выше степень правильности, тем больше осей, но при вырожденности оси могут быть бесконечно многими.
</a:t>
            </a:r>
            <a:endParaRPr lang="en-US" sz="1292" dirty="0"/>
          </a:p>
        </p:txBody>
      </p:sp>
      <p:sp>
        <p:nvSpPr>
          <p:cNvPr id="8" name="Text 4"/>
          <p:cNvSpPr txBox="1"/>
          <p:nvPr/>
        </p:nvSpPr>
        <p:spPr>
          <a:xfrm>
            <a:off x="8748200" y="4715500"/>
            <a:ext cx="304500" cy="371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79688"/>
              </a:lnSpc>
              <a:buNone/>
            </a:pPr>
            <a:r>
              <a:rPr lang="en-US" sz="1400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14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523225" y="545200"/>
            <a:ext cx="8092200" cy="449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E9CA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Фигуры, обладающие центральной симметрией
</a:t>
            </a:r>
            <a:endParaRPr lang="en-US" sz="2400" dirty="0"/>
          </a:p>
        </p:txBody>
      </p:sp>
      <p:sp>
        <p:nvSpPr>
          <p:cNvPr id="7" name="Text 1"/>
          <p:cNvSpPr txBox="1"/>
          <p:nvPr/>
        </p:nvSpPr>
        <p:spPr>
          <a:xfrm>
            <a:off x="490700" y="1366979"/>
            <a:ext cx="2560500" cy="321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Параллелограмм обладает центральной симметрией: её центр совпадает с точкой пересечения диагоналей. При повороте на 180° относительно этой точки противоположные вершины переходят друг в друга.
</a:t>
            </a:r>
            <a:endParaRPr lang="en-US" sz="1800" dirty="0"/>
          </a:p>
        </p:txBody>
      </p:sp>
      <p:sp>
        <p:nvSpPr>
          <p:cNvPr id="8" name="Text 2"/>
          <p:cNvSpPr txBox="1"/>
          <p:nvPr/>
        </p:nvSpPr>
        <p:spPr>
          <a:xfrm>
            <a:off x="3281825" y="1362543"/>
            <a:ext cx="2560500" cy="321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Квадрат, ромб и прямоугольник также имеют центральную симметрию, потому что это частные случаи параллелограмма. Остаются верными и связанные свойства диагоналей: они пересекаются в центре симметрии.
</a:t>
            </a:r>
            <a:endParaRPr lang="en-US" sz="1800" dirty="0"/>
          </a:p>
        </p:txBody>
      </p:sp>
      <p:sp>
        <p:nvSpPr>
          <p:cNvPr id="9" name="Text 3"/>
          <p:cNvSpPr txBox="1"/>
          <p:nvPr/>
        </p:nvSpPr>
        <p:spPr>
          <a:xfrm>
            <a:off x="6072950" y="1362543"/>
            <a:ext cx="2560500" cy="321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 окружности центр симметрии — её центр: любая точка и противоположная ей по диаметру взаимно переходят при повороте на 180°. У треугольника центральной симметрии нет, кроме вырожденных случаев.
</a:t>
            </a:r>
            <a:endParaRPr lang="en-US" sz="1800" dirty="0"/>
          </a:p>
        </p:txBody>
      </p:sp>
      <p:sp>
        <p:nvSpPr>
          <p:cNvPr id="10" name="Text 4"/>
          <p:cNvSpPr txBox="1"/>
          <p:nvPr/>
        </p:nvSpPr>
        <p:spPr>
          <a:xfrm>
            <a:off x="8748200" y="4715500"/>
            <a:ext cx="304500" cy="371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79688"/>
              </a:lnSpc>
              <a:buNone/>
            </a:pPr>
            <a:r>
              <a:rPr lang="en-US" sz="1400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14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523332" y="545200"/>
            <a:ext cx="8101200" cy="449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Фигуры, обладающие осевой симметрией
</a:t>
            </a:r>
            <a:endParaRPr lang="en-US" sz="2400" dirty="0"/>
          </a:p>
        </p:txBody>
      </p:sp>
      <p:sp>
        <p:nvSpPr>
          <p:cNvPr id="8" name="Text 1"/>
          <p:cNvSpPr txBox="1"/>
          <p:nvPr/>
        </p:nvSpPr>
        <p:spPr>
          <a:xfrm>
            <a:off x="523241" y="1330550"/>
            <a:ext cx="1800300" cy="3284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20" dirty="0">
                <a:solidFill>
                  <a:srgbClr val="E9CA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Осевая симметрия встречается у равнобедренного и равностороннего треугольников, а также у квадрата, ромба и прямоугольника. Часто ось проходит через ключевые элементы фигуры — вершину и середину основания или пары противоположных частей.
</a:t>
            </a:r>
            <a:endParaRPr lang="en-US" sz="1520" dirty="0"/>
          </a:p>
        </p:txBody>
      </p:sp>
      <p:sp>
        <p:nvSpPr>
          <p:cNvPr id="9" name="Text 2"/>
          <p:cNvSpPr txBox="1"/>
          <p:nvPr/>
        </p:nvSpPr>
        <p:spPr>
          <a:xfrm>
            <a:off x="2623500" y="1330550"/>
            <a:ext cx="1800300" cy="3284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E9CA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 равнобедренного треугольника ровно одна ось симметрии: она проходит через вершину и середину основания. Поэтому отражение меняет стороны местами, но оставляет форму неизменной.
</a:t>
            </a:r>
            <a:endParaRPr lang="en-US" sz="1600" dirty="0"/>
          </a:p>
        </p:txBody>
      </p:sp>
      <p:sp>
        <p:nvSpPr>
          <p:cNvPr id="10" name="Text 3"/>
          <p:cNvSpPr txBox="1"/>
          <p:nvPr/>
        </p:nvSpPr>
        <p:spPr>
          <a:xfrm>
            <a:off x="4723768" y="1330550"/>
            <a:ext cx="1800300" cy="3284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E9CA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 квадрата осей четыре: две проходят через середины противоположных сторон, ещё две — по диагоналям. Это удобно для задач, где требуется быстро найти симметричную пару вершин или построить образ.
</a:t>
            </a:r>
            <a:endParaRPr lang="en-US" sz="1600" dirty="0"/>
          </a:p>
        </p:txBody>
      </p:sp>
      <p:sp>
        <p:nvSpPr>
          <p:cNvPr id="11" name="Text 4"/>
          <p:cNvSpPr txBox="1"/>
          <p:nvPr/>
        </p:nvSpPr>
        <p:spPr>
          <a:xfrm>
            <a:off x="6824041" y="1330550"/>
            <a:ext cx="1800300" cy="3284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E9CA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Окружность имеет бесконечно много осей симметрии, а у правильных многоугольников число осей соответствует их правильности и регулярности. В школьных заданиях ось нередко находится через центр фигуры или её середины.
</a:t>
            </a:r>
            <a:endParaRPr lang="en-US" sz="1600" dirty="0"/>
          </a:p>
        </p:txBody>
      </p:sp>
      <p:sp>
        <p:nvSpPr>
          <p:cNvPr id="12" name="Text 5"/>
          <p:cNvSpPr txBox="1"/>
          <p:nvPr/>
        </p:nvSpPr>
        <p:spPr>
          <a:xfrm>
            <a:off x="8748200" y="4715500"/>
            <a:ext cx="304500" cy="371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79688"/>
              </a:lnSpc>
              <a:buNone/>
            </a:pPr>
            <a:r>
              <a:rPr lang="en-US" sz="1400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14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29325" y="1228429"/>
            <a:ext cx="2663400" cy="1576192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237500" y="1228429"/>
            <a:ext cx="2663400" cy="1576192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6045675" y="1228429"/>
            <a:ext cx="2663400" cy="1576192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523225" y="545200"/>
            <a:ext cx="8092200" cy="449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84" b="1" dirty="0">
                <a:solidFill>
                  <a:srgbClr val="E9CA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Симметрия на клетчатой бумаге и в координатной плоскости
</a:t>
            </a:r>
            <a:endParaRPr lang="en-US" sz="2084" dirty="0"/>
          </a:p>
        </p:txBody>
      </p:sp>
      <p:sp>
        <p:nvSpPr>
          <p:cNvPr id="10" name="Text 1"/>
          <p:cNvSpPr txBox="1"/>
          <p:nvPr/>
        </p:nvSpPr>
        <p:spPr>
          <a:xfrm>
            <a:off x="533875" y="3038750"/>
            <a:ext cx="2454300" cy="137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64" b="1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Клетки как «линейка» для построений
</a:t>
            </a:r>
            <a:pPr algn="l" indent="0" marL="0">
              <a:lnSpc>
                <a:spcPct val="100000"/>
              </a:lnSpc>
              <a:buNone/>
            </a:pPr>
            <a:r>
              <a:rPr lang="en-US" sz="1185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клетчатой бумаге легко точно откладывать равные расстояния. При осевой симметрии удобно проводить перпендикуляр к оси и отсчитывать клетки до оси. Ошибки сразу заметны при сравнении рисунка с образом.
</a:t>
            </a:r>
            <a:endParaRPr lang="en-US" sz="1264" dirty="0"/>
          </a:p>
        </p:txBody>
      </p:sp>
      <p:sp>
        <p:nvSpPr>
          <p:cNvPr id="11" name="Text 2"/>
          <p:cNvSpPr txBox="1"/>
          <p:nvPr/>
        </p:nvSpPr>
        <p:spPr>
          <a:xfrm>
            <a:off x="3342050" y="3038750"/>
            <a:ext cx="2454300" cy="137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39" b="1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Осевое отражение: равные удаления от прямой
</a:t>
            </a:r>
            <a:pPr algn="l" indent="0" marL="0">
              <a:lnSpc>
                <a:spcPct val="100000"/>
              </a:lnSpc>
              <a:buNone/>
            </a:pPr>
            <a:r>
              <a:rPr lang="en-US" sz="1068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Отражение относительно прямой строят через перпендикуляры: точки на одинаковом расстоянии от оси переходят друг в друга. Координатная сетка помогает проверить, что перпендикуляр «попадает» в середину отрезка между точками-образами.
</a:t>
            </a:r>
            <a:endParaRPr lang="en-US" sz="1139" dirty="0"/>
          </a:p>
        </p:txBody>
      </p:sp>
      <p:sp>
        <p:nvSpPr>
          <p:cNvPr id="12" name="Text 3"/>
          <p:cNvSpPr txBox="1"/>
          <p:nvPr/>
        </p:nvSpPr>
        <p:spPr>
          <a:xfrm>
            <a:off x="6150225" y="3038750"/>
            <a:ext cx="2454300" cy="137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39" b="1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Центральная симметрия: центр делит отрезок пополам
</a:t>
            </a:r>
            <a:pPr algn="l" indent="0" marL="0">
              <a:lnSpc>
                <a:spcPct val="100000"/>
              </a:lnSpc>
              <a:buNone/>
            </a:pPr>
            <a:r>
              <a:rPr lang="en-US" sz="1068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 центральной симметрии на клетчатой плоскости выбирают центр и ищут образ так, чтобы центр был серединой отрезка между точкой и её отражением. В координатах это выражается равенством «шагов» от центра в противоположных направлениях.
</a:t>
            </a:r>
            <a:endParaRPr lang="en-US" sz="1139" dirty="0"/>
          </a:p>
        </p:txBody>
      </p:sp>
      <p:sp>
        <p:nvSpPr>
          <p:cNvPr id="13" name="Text 4"/>
          <p:cNvSpPr txBox="1"/>
          <p:nvPr/>
        </p:nvSpPr>
        <p:spPr>
          <a:xfrm>
            <a:off x="8748200" y="4715500"/>
            <a:ext cx="304500" cy="371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79688"/>
              </a:lnSpc>
              <a:buNone/>
            </a:pPr>
            <a:r>
              <a:rPr lang="en-US" sz="1400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14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33430" y="1547250"/>
            <a:ext cx="8277541" cy="31683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523225" y="545200"/>
            <a:ext cx="8092200" cy="449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E9CA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проверить, есть ли у фигуры симметрия
</a:t>
            </a:r>
            <a:endParaRPr lang="en-US" sz="2400" dirty="0"/>
          </a:p>
        </p:txBody>
      </p:sp>
      <p:sp>
        <p:nvSpPr>
          <p:cNvPr id="6" name="Text 1"/>
          <p:cNvSpPr txBox="1"/>
          <p:nvPr/>
        </p:nvSpPr>
        <p:spPr>
          <a:xfrm>
            <a:off x="426500" y="1172125"/>
            <a:ext cx="8285400" cy="300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87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Логика распознавания: от предположения к проверке равенства соответствующих элементов.
</a:t>
            </a:r>
            <a:endParaRPr lang="en-US" sz="1487" dirty="0"/>
          </a:p>
        </p:txBody>
      </p:sp>
      <p:sp>
        <p:nvSpPr>
          <p:cNvPr id="7" name="Text 2"/>
          <p:cNvSpPr txBox="1"/>
          <p:nvPr/>
        </p:nvSpPr>
        <p:spPr>
          <a:xfrm>
            <a:off x="8748200" y="4715500"/>
            <a:ext cx="304500" cy="371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79688"/>
              </a:lnSpc>
              <a:buNone/>
            </a:pPr>
            <a:r>
              <a:rPr lang="en-US" sz="1400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14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63581" y="1376750"/>
            <a:ext cx="573038" cy="6549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2693406" y="1376750"/>
            <a:ext cx="573038" cy="6549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4782300" y="1376750"/>
            <a:ext cx="654900" cy="6549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6961813" y="1376750"/>
            <a:ext cx="491175" cy="654900"/>
          </a:xfrm>
          <a:prstGeom prst="rect">
            <a:avLst/>
          </a:prstGeom>
        </p:spPr>
      </p:pic>
      <p:sp>
        <p:nvSpPr>
          <p:cNvPr id="11" name="Text 0"/>
          <p:cNvSpPr txBox="1"/>
          <p:nvPr/>
        </p:nvSpPr>
        <p:spPr>
          <a:xfrm>
            <a:off x="523225" y="545200"/>
            <a:ext cx="8092200" cy="449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E9CA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Симметрия в окружающем мире и в технике
</a:t>
            </a:r>
            <a:endParaRPr lang="en-US" sz="2400" dirty="0"/>
          </a:p>
        </p:txBody>
      </p:sp>
      <p:sp>
        <p:nvSpPr>
          <p:cNvPr id="12" name="Text 1"/>
          <p:cNvSpPr txBox="1"/>
          <p:nvPr/>
        </p:nvSpPr>
        <p:spPr>
          <a:xfrm>
            <a:off x="519800" y="2212700"/>
            <a:ext cx="1733400" cy="224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99" b="1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Живая природа
</a:t>
            </a:r>
            <a:pPr algn="l" indent="0" marL="0">
              <a:lnSpc>
                <a:spcPct val="100000"/>
              </a:lnSpc>
              <a:buNone/>
            </a:pPr>
            <a:r>
              <a:rPr lang="en-US" sz="1399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Осевая симметрия хорошо видна у бабочек и многих природных узоров. Отражение относительно условной оси сохраняет форму крыльев, что делает рисунок узнаваемым и симметричным.
</a:t>
            </a:r>
            <a:endParaRPr lang="en-US" sz="1399" dirty="0"/>
          </a:p>
        </p:txBody>
      </p:sp>
      <p:sp>
        <p:nvSpPr>
          <p:cNvPr id="13" name="Text 2"/>
          <p:cNvSpPr txBox="1"/>
          <p:nvPr/>
        </p:nvSpPr>
        <p:spPr>
          <a:xfrm>
            <a:off x="2653684" y="2212700"/>
            <a:ext cx="1733400" cy="224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22" b="1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Кристаллы и узоры
</a:t>
            </a:r>
            <a:pPr algn="l" indent="0" marL="0">
              <a:lnSpc>
                <a:spcPct val="100000"/>
              </a:lnSpc>
              <a:buNone/>
            </a:pPr>
            <a:r>
              <a:rPr lang="en-US" sz="1322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Снежинки и элементы орнаментов демонстрируют регулярность, основанную на повторяемости. Центральная или осевая симметрия помогает системе сохранять структуру при поворотах и отражениях.
</a:t>
            </a:r>
            <a:endParaRPr lang="en-US" sz="1322" dirty="0"/>
          </a:p>
        </p:txBody>
      </p:sp>
      <p:sp>
        <p:nvSpPr>
          <p:cNvPr id="14" name="Text 3"/>
          <p:cNvSpPr txBox="1"/>
          <p:nvPr/>
        </p:nvSpPr>
        <p:spPr>
          <a:xfrm>
            <a:off x="4785678" y="2212700"/>
            <a:ext cx="1733400" cy="224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59" b="1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Колёса и элементы дизайна
</a:t>
            </a:r>
            <a:pPr algn="l" indent="0" marL="0">
              <a:lnSpc>
                <a:spcPct val="100000"/>
              </a:lnSpc>
              <a:buNone/>
            </a:pPr>
            <a:r>
              <a:rPr lang="en-US" sz="1259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технике центральная симметрия встречается в конструкциях с равномерной компоновкой, например в элементах колёс и некоторых эмблемах. Это поддерживает стабильность формы и ритм узора.
</a:t>
            </a:r>
            <a:endParaRPr lang="en-US" sz="1259" dirty="0"/>
          </a:p>
        </p:txBody>
      </p:sp>
      <p:sp>
        <p:nvSpPr>
          <p:cNvPr id="15" name="Text 4"/>
          <p:cNvSpPr txBox="1"/>
          <p:nvPr/>
        </p:nvSpPr>
        <p:spPr>
          <a:xfrm>
            <a:off x="6886742" y="2212700"/>
            <a:ext cx="1733400" cy="224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36" b="1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Архитектура и дорожные знаки
</a:t>
            </a:r>
            <a:pPr algn="l" indent="0" marL="0">
              <a:lnSpc>
                <a:spcPct val="100000"/>
              </a:lnSpc>
              <a:buNone/>
            </a:pPr>
            <a:r>
              <a:rPr lang="en-US" sz="1336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Многие фасады и вывески содержат осевую симметрию, чтобы композиция выглядела упорядоченной. Аналогично построены некоторые дорожные знаки: отражение сохраняет понятность формы.
</a:t>
            </a:r>
            <a:endParaRPr lang="en-US" sz="1336" dirty="0"/>
          </a:p>
        </p:txBody>
      </p:sp>
      <p:sp>
        <p:nvSpPr>
          <p:cNvPr id="16" name="Text 5"/>
          <p:cNvSpPr txBox="1"/>
          <p:nvPr/>
        </p:nvSpPr>
        <p:spPr>
          <a:xfrm>
            <a:off x="8748200" y="4715500"/>
            <a:ext cx="304500" cy="371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79688"/>
              </a:lnSpc>
              <a:buNone/>
            </a:pPr>
            <a:r>
              <a:rPr lang="en-US" sz="1400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14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463611" y="1230400"/>
            <a:ext cx="2211429" cy="15480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523225" y="545200"/>
            <a:ext cx="8092200" cy="449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E9CA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Типичные ошибки при распознавании симметрии
</a:t>
            </a:r>
            <a:endParaRPr lang="en-US" sz="2400" dirty="0"/>
          </a:p>
        </p:txBody>
      </p:sp>
      <p:sp>
        <p:nvSpPr>
          <p:cNvPr id="5" name="Text 1"/>
          <p:cNvSpPr txBox="1"/>
          <p:nvPr/>
        </p:nvSpPr>
        <p:spPr>
          <a:xfrm>
            <a:off x="4663625" y="2931000"/>
            <a:ext cx="4048200" cy="1567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Проверка симметрии опирается на строгие определения: равенство соответствующих элементов и соблюдение геометрического механизма (ось как перпендикуляр/центр как середина).
</a:t>
            </a:r>
            <a:endParaRPr lang="en-US" sz="1800" dirty="0"/>
          </a:p>
        </p:txBody>
      </p:sp>
      <p:sp>
        <p:nvSpPr>
          <p:cNvPr id="6" name="Text 2"/>
          <p:cNvSpPr txBox="1"/>
          <p:nvPr/>
        </p:nvSpPr>
        <p:spPr>
          <a:xfrm>
            <a:off x="426625" y="4586200"/>
            <a:ext cx="8285400" cy="409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Школьный курс геометрии, 11 класс
</a:t>
            </a:r>
            <a:endParaRPr lang="en-US" sz="1600" dirty="0"/>
          </a:p>
        </p:txBody>
      </p:sp>
      <p:sp>
        <p:nvSpPr>
          <p:cNvPr id="7" name="Text 3"/>
          <p:cNvSpPr txBox="1"/>
          <p:nvPr/>
        </p:nvSpPr>
        <p:spPr>
          <a:xfrm>
            <a:off x="426500" y="2931000"/>
            <a:ext cx="4048200" cy="1567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Таблица фиксирует наиболее частые сбои при определении типа симметрии и показывает, какой признак считать решающим.
</a:t>
            </a:r>
            <a:endParaRPr lang="en-US" sz="1800" dirty="0"/>
          </a:p>
        </p:txBody>
      </p:sp>
      <p:sp>
        <p:nvSpPr>
          <p:cNvPr id="8" name="Text 4"/>
          <p:cNvSpPr txBox="1"/>
          <p:nvPr/>
        </p:nvSpPr>
        <p:spPr>
          <a:xfrm>
            <a:off x="8748200" y="4715500"/>
            <a:ext cx="304500" cy="371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79688"/>
              </a:lnSpc>
              <a:buNone/>
            </a:pPr>
            <a:r>
              <a:rPr lang="en-US" sz="1400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14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857650" y="1207847"/>
            <a:ext cx="3790800" cy="2737005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523225" y="545200"/>
            <a:ext cx="8092200" cy="449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306" b="1" dirty="0">
                <a:solidFill>
                  <a:srgbClr val="E9CA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общего и что различается в двух преобразованиях
</a:t>
            </a:r>
            <a:endParaRPr lang="en-US" sz="2306" dirty="0"/>
          </a:p>
        </p:txBody>
      </p:sp>
      <p:sp>
        <p:nvSpPr>
          <p:cNvPr id="5" name="Text 1"/>
          <p:cNvSpPr txBox="1"/>
          <p:nvPr/>
        </p:nvSpPr>
        <p:spPr>
          <a:xfrm>
            <a:off x="1365250" y="2614312"/>
            <a:ext cx="2365500" cy="1313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92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Диаграмма помогает удерживать общность (сохранение геометрических характеристик) и ключевое различие: центральная симметрия — поворот на 180°, осевая — отражение относительно оси.
</a:t>
            </a:r>
            <a:endParaRPr lang="en-US" sz="1292" dirty="0"/>
          </a:p>
        </p:txBody>
      </p:sp>
      <p:sp>
        <p:nvSpPr>
          <p:cNvPr id="6" name="Text 2"/>
          <p:cNvSpPr txBox="1"/>
          <p:nvPr/>
        </p:nvSpPr>
        <p:spPr>
          <a:xfrm>
            <a:off x="1365250" y="4004835"/>
            <a:ext cx="6283200" cy="31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33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Обобщение по школьному курсу геометрии (11 класс), метод сравнения — по определяющим признакам.
</a:t>
            </a:r>
            <a:endParaRPr lang="en-US" sz="1233" dirty="0"/>
          </a:p>
        </p:txBody>
      </p:sp>
      <p:sp>
        <p:nvSpPr>
          <p:cNvPr id="7" name="Text 3"/>
          <p:cNvSpPr txBox="1"/>
          <p:nvPr/>
        </p:nvSpPr>
        <p:spPr>
          <a:xfrm>
            <a:off x="1365250" y="1230375"/>
            <a:ext cx="2365500" cy="1313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17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Обе симметрии — движения плоскости: формы остаются теми же по размерам. Различие проявляется в том, как задаётся преобразование: точкой или прямой, а также в неподвижных элементах.
</a:t>
            </a:r>
            <a:endParaRPr lang="en-US" sz="1317" dirty="0"/>
          </a:p>
        </p:txBody>
      </p:sp>
      <p:sp>
        <p:nvSpPr>
          <p:cNvPr id="8" name="Text 4"/>
          <p:cNvSpPr txBox="1"/>
          <p:nvPr/>
        </p:nvSpPr>
        <p:spPr>
          <a:xfrm>
            <a:off x="8748200" y="4715500"/>
            <a:ext cx="304500" cy="371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79688"/>
              </a:lnSpc>
              <a:buNone/>
            </a:pPr>
            <a:r>
              <a:rPr lang="en-US" sz="1400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14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1261650" y="1099658"/>
            <a:ext cx="6629700" cy="2840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4375" b="1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Ключевые выводы по теме урока
</a:t>
            </a:r>
            <a:pPr algn="ctr" indent="0" marL="0">
              <a:lnSpc>
                <a:spcPct val="100000"/>
              </a:lnSpc>
              <a:buNone/>
            </a:pPr>
            <a:r>
              <a:rPr lang="en-US" sz="3329" b="1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712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Центральная симметрия задаётся точкой: каждая точка фигуры переходит на противоположную сторону центра на равное расстояние. Осевая симметрия задаётся прямой и строит зеркальный образ. Обе сохраняют длины, углы и форму, поэтому применяются в задачах, чертежах и координатных вычислениях.
</a:t>
            </a:r>
            <a:endParaRPr lang="en-US" sz="4375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2026-05-13T11:36:30Z</dcterms:created>
  <dcterms:modified xsi:type="dcterms:W3CDTF">2026-05-13T11:36:30Z</dcterms:modified>
</cp:coreProperties>
</file>