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png"/><Relationship Id="rId4" Type="http://schemas.openxmlformats.org/officeDocument/2006/relationships/image" Target="../media/image-15-4.jpeg"/><Relationship Id="rId5" Type="http://schemas.openxmlformats.org/officeDocument/2006/relationships/image" Target="../media/image-15-5.png"/><Relationship Id="rId6" Type="http://schemas.openxmlformats.org/officeDocument/2006/relationships/image" Target="../media/image-15-6.jpe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slideLayout" Target="../slideLayouts/slideLayout1.xml"/><Relationship Id="rId1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1032" y="909450"/>
            <a:ext cx="3225035" cy="33246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701450" y="2432550"/>
            <a:ext cx="3902400" cy="974400"/>
          </a:xfrm>
          <a:prstGeom prst="rect">
            <a:avLst/>
          </a:prstGeom>
          <a:noFill/>
          <a:ln/>
        </p:spPr>
        <p:txBody>
          <a:bodyPr wrap="square" lIns="0" tIns="0" rIns="0" bIns="0" rtlCol="0" anchor="t"/>
          <a:lstStyle/>
          <a:p>
            <a:pPr algn="l" indent="0" marL="0">
              <a:lnSpc>
                <a:spcPct val="90000"/>
              </a:lnSpc>
              <a:buNone/>
            </a:pPr>
            <a:r>
              <a:rPr lang="en-US" sz="2374" dirty="0">
                <a:solidFill>
                  <a:srgbClr val="362711"/>
                </a:solidFill>
                <a:latin typeface="Arial" pitchFamily="34" charset="0"/>
                <a:ea typeface="Arial" pitchFamily="34" charset="-122"/>
                <a:cs typeface="Arial" pitchFamily="34" charset="-120"/>
              </a:rPr>
              <a:t>Unit 1. In summer: слова, темы и речевые модели
</a:t>
            </a:r>
            <a:pPr algn="l" indent="0" marL="0">
              <a:lnSpc>
                <a:spcPct val="90000"/>
              </a:lnSpc>
              <a:buNone/>
            </a:pPr>
            <a:r>
              <a:rPr lang="en-US" sz="2374"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96" dirty="0">
                <a:solidFill>
                  <a:srgbClr val="362711"/>
                </a:solidFill>
                <a:latin typeface="Arial" pitchFamily="34" charset="0"/>
                <a:ea typeface="Arial" pitchFamily="34" charset="-122"/>
                <a:cs typeface="Arial" pitchFamily="34" charset="-120"/>
              </a:rPr>
              <a:t>Лето в английском: слова, фразы и простые модели речи.
</a:t>
            </a:r>
            <a:endParaRPr lang="en-US" sz="2374" dirty="0"/>
          </a:p>
        </p:txBody>
      </p:sp>
      <p:sp>
        <p:nvSpPr>
          <p:cNvPr id="6" name="Text 1"/>
          <p:cNvSpPr txBox="1"/>
          <p:nvPr/>
        </p:nvSpPr>
        <p:spPr>
          <a:xfrm>
            <a:off x="4701450" y="4215550"/>
            <a:ext cx="4130700" cy="623700"/>
          </a:xfrm>
          <a:prstGeom prst="rect">
            <a:avLst/>
          </a:prstGeom>
          <a:noFill/>
          <a:ln/>
        </p:spPr>
        <p:txBody>
          <a:bodyPr wrap="square" lIns="0" tIns="0" rIns="0" bIns="0" rtlCol="0" anchor="b"/>
          <a:lstStyle/>
          <a:p>
            <a:pPr algn="l" indent="0" marL="0">
              <a:lnSpc>
                <a:spcPct val="100000"/>
              </a:lnSpc>
              <a:buNone/>
            </a:pPr>
            <a:r>
              <a:rPr lang="en-US" sz="1100" dirty="0">
                <a:solidFill>
                  <a:srgbClr val="362711"/>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47450" y="933679"/>
            <a:ext cx="3506400" cy="332149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91775" y="2381075"/>
            <a:ext cx="3994500" cy="1934700"/>
          </a:xfrm>
          <a:prstGeom prst="rect">
            <a:avLst/>
          </a:prstGeom>
          <a:noFill/>
          <a:ln/>
        </p:spPr>
        <p:txBody>
          <a:bodyPr wrap="square" lIns="0" tIns="0" rIns="0" bIns="0" rtlCol="0" anchor="b"/>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Лето связано с каникулами, прогулками и поездками, поэтому детям легко говорить о знакомых ситуациях. Тема помогает описывать погоду, действия и впечатления простыми английскими предложениями.
</a:t>
            </a:r>
            <a:endParaRPr lang="en-US" sz="1200" dirty="0"/>
          </a:p>
        </p:txBody>
      </p:sp>
      <p:sp>
        <p:nvSpPr>
          <p:cNvPr id="7"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2</a:t>
            </a:r>
            <a:endParaRPr lang="en-US" sz="700" dirty="0"/>
          </a:p>
        </p:txBody>
      </p:sp>
      <p:sp>
        <p:nvSpPr>
          <p:cNvPr id="8" name="Text 2"/>
          <p:cNvSpPr txBox="1"/>
          <p:nvPr/>
        </p:nvSpPr>
        <p:spPr>
          <a:xfrm>
            <a:off x="491775" y="480000"/>
            <a:ext cx="3994500" cy="13845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Почему летняя тема важна в 5 классе
</a:t>
            </a:r>
            <a:endParaRPr lang="en-US" sz="2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531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Летние месяцы и основные признаки сезона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3</a:t>
            </a:r>
            <a:endParaRPr lang="en-US" sz="700" dirty="0"/>
          </a:p>
        </p:txBody>
      </p:sp>
      <p:sp>
        <p:nvSpPr>
          <p:cNvPr id="9" name="Text 2"/>
          <p:cNvSpPr txBox="1"/>
          <p:nvPr/>
        </p:nvSpPr>
        <p:spPr>
          <a:xfrm>
            <a:off x="468900" y="1604375"/>
            <a:ext cx="3317100" cy="9675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Три месяца лета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Лето включает June, July и August. Эти названия легко запоминаются, потому что они связаны с самым тёплым временем года и школьными каникулами.
</a:t>
            </a:r>
            <a:endParaRPr lang="en-US" sz="1200" dirty="0"/>
          </a:p>
        </p:txBody>
      </p:sp>
      <p:sp>
        <p:nvSpPr>
          <p:cNvPr id="10" name="Text 3"/>
          <p:cNvSpPr txBox="1"/>
          <p:nvPr/>
        </p:nvSpPr>
        <p:spPr>
          <a:xfrm>
            <a:off x="5272300" y="3055630"/>
            <a:ext cx="3317100" cy="9675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Короткие описания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Летние признаки удобно использовать в устной речи и письме. Например: It is warm. The sky is sunny. The trees are green. Such sentences подходят для 5 класса.
</a:t>
            </a:r>
            <a:endParaRPr lang="en-US" sz="1200" dirty="0"/>
          </a:p>
        </p:txBody>
      </p:sp>
      <p:sp>
        <p:nvSpPr>
          <p:cNvPr id="11" name="Text 4"/>
          <p:cNvSpPr txBox="1"/>
          <p:nvPr/>
        </p:nvSpPr>
        <p:spPr>
          <a:xfrm>
            <a:off x="468900" y="3043150"/>
            <a:ext cx="3317100" cy="9675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Признаки сезона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Для лета характерны long days, warm weather, sunshine, flowers and green trees. Эти слова помогают кратко описать природу и показать, почему лето отличается от других сезонов.
</a:t>
            </a:r>
            <a:endParaRPr lang="en-US" sz="1200" dirty="0"/>
          </a:p>
        </p:txBody>
      </p:sp>
      <p:sp>
        <p:nvSpPr>
          <p:cNvPr id="12" name="Text 5"/>
          <p:cNvSpPr txBox="1"/>
          <p:nvPr/>
        </p:nvSpPr>
        <p:spPr>
          <a:xfrm>
            <a:off x="5272300" y="1610625"/>
            <a:ext cx="3317100" cy="9675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Слова о погоде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В теме особенно полезны прилагательные hot, warm, sunny, cloudy, rainy и windy. С их помощью ученики могут составлять простые и точные предложения о летнем дне.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14000" y="1627448"/>
            <a:ext cx="4007700" cy="243035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53500" y="3709582"/>
            <a:ext cx="3400500" cy="460200"/>
          </a:xfrm>
          <a:prstGeom prst="rect">
            <a:avLst/>
          </a:prstGeom>
          <a:noFill/>
          <a:ln/>
        </p:spPr>
        <p:txBody>
          <a:bodyPr wrap="square" lIns="0" tIns="0" rIns="0" bIns="0" rtlCol="0" anchor="b"/>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Учебная иллюстрация для курса английского языка, без опросных данных
</a:t>
            </a:r>
            <a:endParaRPr lang="en-US" sz="1000" dirty="0"/>
          </a:p>
        </p:txBody>
      </p:sp>
      <p:sp>
        <p:nvSpPr>
          <p:cNvPr id="6" name="Text 1"/>
          <p:cNvSpPr txBox="1"/>
          <p:nvPr/>
        </p:nvSpPr>
        <p:spPr>
          <a:xfrm>
            <a:off x="5253500" y="1516757"/>
            <a:ext cx="3400500" cy="798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Диаграмма показывает привычные занятия детей в каникулярное время и помогает быстро увидеть, что активный отдых и общение занимают важное место.
</a:t>
            </a:r>
            <a:endParaRPr lang="en-US" sz="1100" dirty="0"/>
          </a:p>
        </p:txBody>
      </p:sp>
      <p:sp>
        <p:nvSpPr>
          <p:cNvPr id="7" name="Text 2"/>
          <p:cNvSpPr txBox="1"/>
          <p:nvPr/>
        </p:nvSpPr>
        <p:spPr>
          <a:xfrm>
            <a:off x="5253500" y="2516657"/>
            <a:ext cx="3400500" cy="846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Чаще всего школьники выбирают прогулки и игры, а спокойные занятия занимают меньшую долю. Лето в основном связано с движением и общением.
</a:t>
            </a:r>
            <a:endParaRPr lang="en-US" sz="1100" dirty="0"/>
          </a:p>
        </p:txBody>
      </p:sp>
      <p:sp>
        <p:nvSpPr>
          <p:cNvPr id="8" name="Text 3"/>
          <p:cNvSpPr txBox="1"/>
          <p:nvPr/>
        </p:nvSpPr>
        <p:spPr>
          <a:xfrm>
            <a:off x="491775" y="480000"/>
            <a:ext cx="82062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Что школьники чаще всего делают летом
</a:t>
            </a:r>
            <a:endParaRPr lang="en-US" sz="2600" dirty="0"/>
          </a:p>
        </p:txBody>
      </p:sp>
      <p:sp>
        <p:nvSpPr>
          <p:cNvPr id="9"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4</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1750" y="1157761"/>
            <a:ext cx="2681700" cy="1775579"/>
          </a:xfrm>
          <a:prstGeom prst="rect">
            <a:avLst/>
          </a:prstGeom>
        </p:spPr>
      </p:pic>
      <p:pic>
        <p:nvPicPr>
          <p:cNvPr id="4" name="Image 2" descr="preencoded.png">    </p:cNvPr>
          <p:cNvPicPr>
            <a:picLocks noChangeAspect="1"/>
          </p:cNvPicPr>
          <p:nvPr/>
        </p:nvPicPr>
        <p:blipFill>
          <a:blip r:embed="rId3"/>
          <a:stretch>
            <a:fillRect/>
          </a:stretch>
        </p:blipFill>
        <p:spPr>
          <a:xfrm>
            <a:off x="3254003" y="1157761"/>
            <a:ext cx="2681700" cy="1775579"/>
          </a:xfrm>
          <a:prstGeom prst="rect">
            <a:avLst/>
          </a:prstGeom>
        </p:spPr>
      </p:pic>
      <p:pic>
        <p:nvPicPr>
          <p:cNvPr id="5" name="Image 3" descr="preencoded.png">    </p:cNvPr>
          <p:cNvPicPr>
            <a:picLocks noChangeAspect="1"/>
          </p:cNvPicPr>
          <p:nvPr/>
        </p:nvPicPr>
        <p:blipFill>
          <a:blip r:embed="rId4"/>
          <a:stretch>
            <a:fillRect/>
          </a:stretch>
        </p:blipFill>
        <p:spPr>
          <a:xfrm>
            <a:off x="6016250" y="1157761"/>
            <a:ext cx="2681700" cy="177557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63475" y="4943400"/>
            <a:ext cx="305100" cy="8466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5</a:t>
            </a:r>
            <a:endParaRPr lang="en-US" sz="700" dirty="0"/>
          </a:p>
        </p:txBody>
      </p:sp>
      <p:sp>
        <p:nvSpPr>
          <p:cNvPr id="8" name="Text 1"/>
          <p:cNvSpPr txBox="1"/>
          <p:nvPr/>
        </p:nvSpPr>
        <p:spPr>
          <a:xfrm>
            <a:off x="491775" y="480000"/>
            <a:ext cx="8206200" cy="3603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Летняя погода и предметы, которые её показывают
</a:t>
            </a:r>
            <a:endParaRPr lang="en-US" sz="2600" dirty="0"/>
          </a:p>
        </p:txBody>
      </p:sp>
      <p:sp>
        <p:nvSpPr>
          <p:cNvPr id="9" name="Text 2"/>
          <p:cNvSpPr txBox="1"/>
          <p:nvPr/>
        </p:nvSpPr>
        <p:spPr>
          <a:xfrm>
            <a:off x="491775" y="3445725"/>
            <a:ext cx="2681700" cy="751800"/>
          </a:xfrm>
          <a:prstGeom prst="rect">
            <a:avLst/>
          </a:prstGeom>
          <a:noFill/>
          <a:ln/>
        </p:spPr>
        <p:txBody>
          <a:bodyPr wrap="square" lIns="0" tIns="0" rIns="0" bIns="0" rtlCol="0" anchor="t"/>
          <a:lstStyle/>
          <a:p>
            <a:pPr algn="l" indent="0" marL="0">
              <a:lnSpc>
                <a:spcPct val="115000"/>
              </a:lnSpc>
              <a:buNone/>
            </a:pPr>
            <a:r>
              <a:rPr lang="en-US" sz="998" dirty="0">
                <a:solidFill>
                  <a:srgbClr val="362711"/>
                </a:solidFill>
                <a:latin typeface="Arial" pitchFamily="34" charset="0"/>
                <a:ea typeface="Arial" pitchFamily="34" charset="-122"/>
                <a:cs typeface="Arial" pitchFamily="34" charset="-120"/>
              </a:rPr>
              <a:t>Яркое утро
</a:t>
            </a:r>
            <a:pPr algn="l" indent="0" marL="0">
              <a:lnSpc>
                <a:spcPct val="115000"/>
              </a:lnSpc>
              <a:buNone/>
            </a:pPr>
            <a:r>
              <a:rPr lang="en-US" sz="1075"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768" dirty="0">
                <a:solidFill>
                  <a:srgbClr val="362711"/>
                </a:solidFill>
                <a:latin typeface="Arial" pitchFamily="34" charset="0"/>
                <a:ea typeface="Arial" pitchFamily="34" charset="-122"/>
                <a:cs typeface="Arial" pitchFamily="34" charset="-120"/>
              </a:rPr>
              <a:t>Утром небо часто бывает blue, а солнце светит very brightly. Children go outdoors, enjoy the warm air and start the day with active games. Such a scene helps describe a typical summer morning in simple English.
</a:t>
            </a:r>
            <a:endParaRPr lang="en-US" sz="998" dirty="0"/>
          </a:p>
        </p:txBody>
      </p:sp>
      <p:sp>
        <p:nvSpPr>
          <p:cNvPr id="10" name="Text 3"/>
          <p:cNvSpPr txBox="1"/>
          <p:nvPr/>
        </p:nvSpPr>
        <p:spPr>
          <a:xfrm>
            <a:off x="3254000" y="3438000"/>
            <a:ext cx="2681700" cy="751800"/>
          </a:xfrm>
          <a:prstGeom prst="rect">
            <a:avLst/>
          </a:prstGeom>
          <a:noFill/>
          <a:ln/>
        </p:spPr>
        <p:txBody>
          <a:bodyPr wrap="square" lIns="0" tIns="0" rIns="0" bIns="0" rtlCol="0" anchor="t"/>
          <a:lstStyle/>
          <a:p>
            <a:pPr algn="l" indent="0" marL="0">
              <a:lnSpc>
                <a:spcPct val="115000"/>
              </a:lnSpc>
              <a:buNone/>
            </a:pPr>
            <a:r>
              <a:rPr lang="en-US" sz="998" dirty="0">
                <a:solidFill>
                  <a:srgbClr val="362711"/>
                </a:solidFill>
                <a:latin typeface="Arial" pitchFamily="34" charset="0"/>
                <a:ea typeface="Arial" pitchFamily="34" charset="-122"/>
                <a:cs typeface="Arial" pitchFamily="34" charset="-120"/>
              </a:rPr>
              <a:t>Короткий летний дождь
</a:t>
            </a:r>
            <a:pPr algn="l" indent="0" marL="0">
              <a:lnSpc>
                <a:spcPct val="115000"/>
              </a:lnSpc>
              <a:buNone/>
            </a:pPr>
            <a:r>
              <a:rPr lang="en-US" sz="1075"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768" dirty="0">
                <a:solidFill>
                  <a:srgbClr val="362711"/>
                </a:solidFill>
                <a:latin typeface="Arial" pitchFamily="34" charset="0"/>
                <a:ea typeface="Arial" pitchFamily="34" charset="-122"/>
                <a:cs typeface="Arial" pitchFamily="34" charset="-120"/>
              </a:rPr>
              <a:t>Sometimes the weather changes quickly, and a short rainy period begins. In the picture, an umbrella and clouds make the story clear, while grass and fresh air show that summer rain is usually brief and not cold.
</a:t>
            </a:r>
            <a:endParaRPr lang="en-US" sz="998" dirty="0"/>
          </a:p>
        </p:txBody>
      </p:sp>
      <p:sp>
        <p:nvSpPr>
          <p:cNvPr id="11" name="Text 4"/>
          <p:cNvSpPr txBox="1"/>
          <p:nvPr/>
        </p:nvSpPr>
        <p:spPr>
          <a:xfrm>
            <a:off x="6016225" y="3438000"/>
            <a:ext cx="2681700" cy="751800"/>
          </a:xfrm>
          <a:prstGeom prst="rect">
            <a:avLst/>
          </a:prstGeom>
          <a:noFill/>
          <a:ln/>
        </p:spPr>
        <p:txBody>
          <a:bodyPr wrap="square" lIns="0" tIns="0" rIns="0" bIns="0" rtlCol="0" anchor="t"/>
          <a:lstStyle/>
          <a:p>
            <a:pPr algn="l" indent="0" marL="0">
              <a:lnSpc>
                <a:spcPct val="115000"/>
              </a:lnSpc>
              <a:buNone/>
            </a:pPr>
            <a:r>
              <a:rPr lang="en-US" sz="998" dirty="0">
                <a:solidFill>
                  <a:srgbClr val="362711"/>
                </a:solidFill>
                <a:latin typeface="Arial" pitchFamily="34" charset="0"/>
                <a:ea typeface="Arial" pitchFamily="34" charset="-122"/>
                <a:cs typeface="Arial" pitchFamily="34" charset="-120"/>
              </a:rPr>
              <a:t>День на улице
</a:t>
            </a:r>
            <a:pPr algn="l" indent="0" marL="0">
              <a:lnSpc>
                <a:spcPct val="115000"/>
              </a:lnSpc>
              <a:buNone/>
            </a:pPr>
            <a:r>
              <a:rPr lang="en-US" sz="1075"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768" dirty="0">
                <a:solidFill>
                  <a:srgbClr val="362711"/>
                </a:solidFill>
                <a:latin typeface="Arial" pitchFamily="34" charset="0"/>
                <a:ea typeface="Arial" pitchFamily="34" charset="-122"/>
                <a:cs typeface="Arial" pitchFamily="34" charset="-120"/>
              </a:rPr>
              <a:t>On a hot day, children often carry a water bottle and stay near shade. The sun, the sky, the grass and people outside show a summer mood. This vocabulary helps students talk about weather and everyday life together.
</a:t>
            </a:r>
            <a:endParaRPr lang="en-US" sz="998"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041954" y="1394038"/>
            <a:ext cx="7060092" cy="2253000"/>
          </a:xfrm>
          <a:prstGeom prst="rect">
            <a:avLst/>
          </a:prstGeom>
        </p:spPr>
      </p:pic>
      <p:sp>
        <p:nvSpPr>
          <p:cNvPr id="4" name="Text 0"/>
          <p:cNvSpPr txBox="1"/>
          <p:nvPr/>
        </p:nvSpPr>
        <p:spPr>
          <a:xfrm>
            <a:off x="4791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Летняя одежда должна быть лёгкой, удобной и защищать от солнца. Это помогает детям чувствовать себя комфортно и безопасно на улице.
</a:t>
            </a:r>
            <a:endParaRPr lang="en-US" sz="1000" dirty="0"/>
          </a:p>
        </p:txBody>
      </p:sp>
      <p:sp>
        <p:nvSpPr>
          <p:cNvPr id="5" name="Text 1"/>
          <p:cNvSpPr txBox="1"/>
          <p:nvPr/>
        </p:nvSpPr>
        <p:spPr>
          <a:xfrm>
            <a:off x="540000" y="4644025"/>
            <a:ext cx="8064000" cy="230700"/>
          </a:xfrm>
          <a:prstGeom prst="rect">
            <a:avLst/>
          </a:prstGeom>
          <a:noFill/>
          <a:ln/>
        </p:spPr>
        <p:txBody>
          <a:bodyPr wrap="square" lIns="0" tIns="0" rIns="0" bIns="0" rtlCol="0" anchor="t"/>
          <a:lstStyle/>
          <a:p>
            <a:pPr algn="ctr" indent="0" marL="0">
              <a:lnSpc>
                <a:spcPct val="100000"/>
              </a:lnSpc>
              <a:buNone/>
            </a:pPr>
            <a:r>
              <a:rPr lang="en-US" sz="900" dirty="0">
                <a:solidFill>
                  <a:srgbClr val="362711"/>
                </a:solidFill>
                <a:latin typeface="Arial" pitchFamily="34" charset="0"/>
                <a:ea typeface="Arial" pitchFamily="34" charset="-122"/>
                <a:cs typeface="Arial" pitchFamily="34" charset="-120"/>
              </a:rPr>
              <a:t>Учебный материал для 5 класса
</a:t>
            </a:r>
            <a:endParaRPr lang="en-US" sz="900" dirty="0"/>
          </a:p>
        </p:txBody>
      </p:sp>
      <p:sp>
        <p:nvSpPr>
          <p:cNvPr id="6" name="Text 2"/>
          <p:cNvSpPr txBox="1"/>
          <p:nvPr/>
        </p:nvSpPr>
        <p:spPr>
          <a:xfrm>
            <a:off x="540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Таблица показывает, какие вещи помогают чувствовать себя комфортно в тёплую погоду и почему они нужны летом.
</a:t>
            </a:r>
            <a:endParaRPr lang="en-US" sz="1000" dirty="0"/>
          </a:p>
        </p:txBody>
      </p:sp>
      <p:sp>
        <p:nvSpPr>
          <p:cNvPr id="7" name="Text 3"/>
          <p:cNvSpPr txBox="1"/>
          <p:nvPr/>
        </p:nvSpPr>
        <p:spPr>
          <a:xfrm>
            <a:off x="491775" y="480000"/>
            <a:ext cx="8206200" cy="7338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Летняя одежда и её назначение
</a:t>
            </a:r>
            <a:endParaRPr lang="en-US" sz="2600" dirty="0"/>
          </a:p>
        </p:txBody>
      </p:sp>
      <p:sp>
        <p:nvSpPr>
          <p:cNvPr id="8"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6</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02475" y="1295870"/>
            <a:ext cx="364200" cy="291360"/>
          </a:xfrm>
          <a:prstGeom prst="rect">
            <a:avLst/>
          </a:prstGeom>
        </p:spPr>
      </p:pic>
      <p:pic>
        <p:nvPicPr>
          <p:cNvPr id="5" name="Image 3" descr="preencoded.png">    </p:cNvPr>
          <p:cNvPicPr>
            <a:picLocks noChangeAspect="1"/>
          </p:cNvPicPr>
          <p:nvPr/>
        </p:nvPicPr>
        <p:blipFill>
          <a:blip r:embed="rId4"/>
          <a:stretch>
            <a:fillRect/>
          </a:stretch>
        </p:blipFill>
        <p:spPr>
          <a:xfrm>
            <a:off x="3405769" y="1291100"/>
            <a:ext cx="338513" cy="300900"/>
          </a:xfrm>
          <a:prstGeom prst="rect">
            <a:avLst/>
          </a:prstGeom>
        </p:spPr>
      </p:pic>
      <p:pic>
        <p:nvPicPr>
          <p:cNvPr id="6" name="Image 4" descr="preencoded.png">    </p:cNvPr>
          <p:cNvPicPr>
            <a:picLocks noChangeAspect="1"/>
          </p:cNvPicPr>
          <p:nvPr/>
        </p:nvPicPr>
        <p:blipFill>
          <a:blip r:embed="rId5"/>
          <a:stretch>
            <a:fillRect/>
          </a:stretch>
        </p:blipFill>
        <p:spPr>
          <a:xfrm>
            <a:off x="6109425" y="1291100"/>
            <a:ext cx="300900" cy="300900"/>
          </a:xfrm>
          <a:prstGeom prst="rect">
            <a:avLst/>
          </a:prstGeom>
        </p:spPr>
      </p:pic>
      <p:pic>
        <p:nvPicPr>
          <p:cNvPr id="7" name="Image 5" descr="preencoded.png">    </p:cNvPr>
          <p:cNvPicPr>
            <a:picLocks noChangeAspect="1"/>
          </p:cNvPicPr>
          <p:nvPr/>
        </p:nvPicPr>
        <p:blipFill>
          <a:blip r:embed="rId6"/>
          <a:stretch>
            <a:fillRect/>
          </a:stretch>
        </p:blipFill>
        <p:spPr>
          <a:xfrm>
            <a:off x="715319" y="3055087"/>
            <a:ext cx="338513" cy="300900"/>
          </a:xfrm>
          <a:prstGeom prst="rect">
            <a:avLst/>
          </a:prstGeom>
        </p:spPr>
      </p:pic>
      <p:pic>
        <p:nvPicPr>
          <p:cNvPr id="8" name="Image 6" descr="preencoded.png">    </p:cNvPr>
          <p:cNvPicPr>
            <a:picLocks noChangeAspect="1"/>
          </p:cNvPicPr>
          <p:nvPr/>
        </p:nvPicPr>
        <p:blipFill>
          <a:blip r:embed="rId7"/>
          <a:stretch>
            <a:fillRect/>
          </a:stretch>
        </p:blipFill>
        <p:spPr>
          <a:xfrm>
            <a:off x="4750600" y="3059858"/>
            <a:ext cx="364200" cy="291360"/>
          </a:xfrm>
          <a:prstGeom prst="rect">
            <a:avLst/>
          </a:prstGeom>
        </p:spPr>
      </p:pic>
      <p:sp>
        <p:nvSpPr>
          <p:cNvPr id="9" name="Text 0"/>
          <p:cNvSpPr txBox="1"/>
          <p:nvPr/>
        </p:nvSpPr>
        <p:spPr>
          <a:xfrm>
            <a:off x="468900" y="480000"/>
            <a:ext cx="8206200" cy="4293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Летние занятия школьников
</a:t>
            </a:r>
            <a:endParaRPr lang="en-US" sz="2600" dirty="0"/>
          </a:p>
        </p:txBody>
      </p:sp>
      <p:sp>
        <p:nvSpPr>
          <p:cNvPr id="10"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7</a:t>
            </a:r>
            <a:endParaRPr lang="en-US" sz="700" dirty="0"/>
          </a:p>
        </p:txBody>
      </p:sp>
      <p:sp>
        <p:nvSpPr>
          <p:cNvPr id="11" name="Text 2"/>
          <p:cNvSpPr txBox="1"/>
          <p:nvPr/>
        </p:nvSpPr>
        <p:spPr>
          <a:xfrm>
            <a:off x="702475" y="1819300"/>
            <a:ext cx="2351400" cy="837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Летом дети often ride bikes in the yard, in the park or near home. This activity is popular because it is active, fun and easy to describe with the verb ride.
</a:t>
            </a:r>
            <a:endParaRPr lang="en-US" sz="1000" dirty="0"/>
          </a:p>
        </p:txBody>
      </p:sp>
      <p:sp>
        <p:nvSpPr>
          <p:cNvPr id="12" name="Text 3"/>
          <p:cNvSpPr txBox="1"/>
          <p:nvPr/>
        </p:nvSpPr>
        <p:spPr>
          <a:xfrm>
            <a:off x="1169725" y="1289775"/>
            <a:ext cx="1884300" cy="300900"/>
          </a:xfrm>
          <a:prstGeom prst="rect">
            <a:avLst/>
          </a:prstGeom>
          <a:noFill/>
          <a:ln/>
        </p:spPr>
        <p:txBody>
          <a:bodyPr wrap="square" lIns="0" tIns="0" rIns="0" bIns="0" rtlCol="0" anchor="ctr"/>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Езда на велосипеде
</a:t>
            </a:r>
            <a:endParaRPr lang="en-US" sz="1200" dirty="0"/>
          </a:p>
        </p:txBody>
      </p:sp>
      <p:sp>
        <p:nvSpPr>
          <p:cNvPr id="13" name="Text 4"/>
          <p:cNvSpPr txBox="1"/>
          <p:nvPr/>
        </p:nvSpPr>
        <p:spPr>
          <a:xfrm>
            <a:off x="3392925" y="1819300"/>
            <a:ext cx="2351400" cy="837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Swimming is one of the most typical summer activities. Pupils can say I can swim or We go swimming, which makes this topic useful for short Present Simple sentences.
</a:t>
            </a:r>
            <a:endParaRPr lang="en-US" sz="1000" dirty="0"/>
          </a:p>
        </p:txBody>
      </p:sp>
      <p:sp>
        <p:nvSpPr>
          <p:cNvPr id="14" name="Text 5"/>
          <p:cNvSpPr txBox="1"/>
          <p:nvPr/>
        </p:nvSpPr>
        <p:spPr>
          <a:xfrm>
            <a:off x="3860175" y="1289775"/>
            <a:ext cx="1884300" cy="300900"/>
          </a:xfrm>
          <a:prstGeom prst="rect">
            <a:avLst/>
          </a:prstGeom>
          <a:noFill/>
          <a:ln/>
        </p:spPr>
        <p:txBody>
          <a:bodyPr wrap="square" lIns="0" tIns="0" rIns="0" bIns="0" rtlCol="0" anchor="ctr"/>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Плавание
</a:t>
            </a:r>
            <a:endParaRPr lang="en-US" sz="1200" dirty="0"/>
          </a:p>
        </p:txBody>
      </p:sp>
      <p:sp>
        <p:nvSpPr>
          <p:cNvPr id="15" name="Text 6"/>
          <p:cNvSpPr txBox="1"/>
          <p:nvPr/>
        </p:nvSpPr>
        <p:spPr>
          <a:xfrm>
            <a:off x="6077775" y="1819300"/>
            <a:ext cx="2351400" cy="837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Children play football or badminton with friends and classmates. These games are easy to include in a story about free time, especially when the sentence begins with We play.
</a:t>
            </a:r>
            <a:endParaRPr lang="en-US" sz="1000" dirty="0"/>
          </a:p>
        </p:txBody>
      </p:sp>
      <p:sp>
        <p:nvSpPr>
          <p:cNvPr id="16" name="Text 7"/>
          <p:cNvSpPr txBox="1"/>
          <p:nvPr/>
        </p:nvSpPr>
        <p:spPr>
          <a:xfrm>
            <a:off x="6545025" y="1289775"/>
            <a:ext cx="1884300" cy="300900"/>
          </a:xfrm>
          <a:prstGeom prst="rect">
            <a:avLst/>
          </a:prstGeom>
          <a:noFill/>
          <a:ln/>
        </p:spPr>
        <p:txBody>
          <a:bodyPr wrap="square" lIns="0" tIns="0" rIns="0" bIns="0" rtlCol="0" anchor="ctr"/>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Игры с мячом
</a:t>
            </a:r>
            <a:endParaRPr lang="en-US" sz="1200" dirty="0"/>
          </a:p>
        </p:txBody>
      </p:sp>
      <p:sp>
        <p:nvSpPr>
          <p:cNvPr id="17" name="Text 8"/>
          <p:cNvSpPr txBox="1"/>
          <p:nvPr/>
        </p:nvSpPr>
        <p:spPr>
          <a:xfrm>
            <a:off x="1169725" y="3036775"/>
            <a:ext cx="3191700" cy="300900"/>
          </a:xfrm>
          <a:prstGeom prst="rect">
            <a:avLst/>
          </a:prstGeom>
          <a:noFill/>
          <a:ln/>
        </p:spPr>
        <p:txBody>
          <a:bodyPr wrap="square" lIns="0" tIns="0" rIns="0" bIns="0" rtlCol="0" anchor="ctr"/>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Чтение на отдыхе
</a:t>
            </a:r>
            <a:endParaRPr lang="en-US" sz="1200" dirty="0"/>
          </a:p>
        </p:txBody>
      </p:sp>
      <p:sp>
        <p:nvSpPr>
          <p:cNvPr id="18" name="Text 9"/>
          <p:cNvSpPr txBox="1"/>
          <p:nvPr/>
        </p:nvSpPr>
        <p:spPr>
          <a:xfrm>
            <a:off x="702475" y="3542500"/>
            <a:ext cx="3647700" cy="837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Some школьники read books in the shade or at home after active games. This calmer activity balances the theme and shows that summer can be both energetic and quiet.
</a:t>
            </a:r>
            <a:endParaRPr lang="en-US" sz="1000" dirty="0"/>
          </a:p>
        </p:txBody>
      </p:sp>
      <p:sp>
        <p:nvSpPr>
          <p:cNvPr id="19" name="Text 10"/>
          <p:cNvSpPr txBox="1"/>
          <p:nvPr/>
        </p:nvSpPr>
        <p:spPr>
          <a:xfrm>
            <a:off x="4750600" y="3566200"/>
            <a:ext cx="3647700" cy="8133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Many children spend summer days with family, visit grandparents and help at home. Such actions are important because they connect leisure time with everyday family life.
</a:t>
            </a:r>
            <a:endParaRPr lang="en-US" sz="1000" dirty="0"/>
          </a:p>
        </p:txBody>
      </p:sp>
      <p:sp>
        <p:nvSpPr>
          <p:cNvPr id="20" name="Text 11"/>
          <p:cNvSpPr txBox="1"/>
          <p:nvPr/>
        </p:nvSpPr>
        <p:spPr>
          <a:xfrm>
            <a:off x="5218375" y="3049201"/>
            <a:ext cx="3180000" cy="300900"/>
          </a:xfrm>
          <a:prstGeom prst="rect">
            <a:avLst/>
          </a:prstGeom>
          <a:noFill/>
          <a:ln/>
        </p:spPr>
        <p:txBody>
          <a:bodyPr wrap="square" lIns="0" tIns="0" rIns="0" bIns="0" rtlCol="0" anchor="ctr"/>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Время с семьёй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53150" y="1960991"/>
            <a:ext cx="7855800" cy="247576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1290550"/>
            <a:ext cx="8084700" cy="3363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Последовательность отражает типичный день в тёплую погоду и показывает основные летние действия.
</a:t>
            </a:r>
            <a:endParaRPr lang="en-US" sz="1100" dirty="0"/>
          </a:p>
        </p:txBody>
      </p:sp>
      <p:sp>
        <p:nvSpPr>
          <p:cNvPr id="6" name="Text 1"/>
          <p:cNvSpPr txBox="1"/>
          <p:nvPr/>
        </p:nvSpPr>
        <p:spPr>
          <a:xfrm>
            <a:off x="540000" y="480000"/>
            <a:ext cx="80847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Как проходит летний день школьника
</a:t>
            </a:r>
            <a:endParaRPr lang="en-US" sz="2600" dirty="0"/>
          </a:p>
        </p:txBody>
      </p:sp>
      <p:sp>
        <p:nvSpPr>
          <p:cNvPr id="7" name="Text 2"/>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8</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776234" y="1220200"/>
            <a:ext cx="2827482" cy="3475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68900" y="480000"/>
            <a:ext cx="8206200" cy="6315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Лето в городе и за городом
</a:t>
            </a:r>
            <a:endParaRPr lang="en-US" sz="2600" dirty="0"/>
          </a:p>
        </p:txBody>
      </p:sp>
      <p:sp>
        <p:nvSpPr>
          <p:cNvPr id="9"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9</a:t>
            </a:r>
            <a:endParaRPr lang="en-US" sz="700" dirty="0"/>
          </a:p>
        </p:txBody>
      </p:sp>
      <p:sp>
        <p:nvSpPr>
          <p:cNvPr id="10" name="Text 2"/>
          <p:cNvSpPr txBox="1"/>
          <p:nvPr/>
        </p:nvSpPr>
        <p:spPr>
          <a:xfrm>
            <a:off x="672750" y="2212220"/>
            <a:ext cx="4982400" cy="5979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Природа рядом
</a:t>
            </a:r>
            <a:pPr algn="l" indent="0" marL="0">
              <a:lnSpc>
                <a:spcPct val="115000"/>
              </a:lnSpc>
              <a:buNone/>
            </a:pPr>
            <a:r>
              <a:rPr lang="en-US" sz="3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За городом лето часто проходит near a river, in a forest or in a garden. Здесь больше пространства, зелени и тишины, поэтому отдых кажется более спокойным.
</a:t>
            </a:r>
            <a:endParaRPr lang="en-US" sz="1200" dirty="0"/>
          </a:p>
        </p:txBody>
      </p:sp>
      <p:sp>
        <p:nvSpPr>
          <p:cNvPr id="11" name="Text 3"/>
          <p:cNvSpPr txBox="1"/>
          <p:nvPr/>
        </p:nvSpPr>
        <p:spPr>
          <a:xfrm>
            <a:off x="672750" y="3077342"/>
            <a:ext cx="4982400" cy="5979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Дача и деревня
</a:t>
            </a:r>
            <a:pPr algn="l" indent="0" marL="0">
              <a:lnSpc>
                <a:spcPct val="115000"/>
              </a:lnSpc>
              <a:buNone/>
            </a:pPr>
            <a:r>
              <a:rPr lang="en-US" sz="3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Many families visit a dacha or stay in a village during the holidays. This setting gives children a chance to help at home, pick berries and spend more time outdoors.
</a:t>
            </a:r>
            <a:endParaRPr lang="en-US" sz="1200" dirty="0"/>
          </a:p>
        </p:txBody>
      </p:sp>
      <p:sp>
        <p:nvSpPr>
          <p:cNvPr id="12" name="Text 4"/>
          <p:cNvSpPr txBox="1"/>
          <p:nvPr/>
        </p:nvSpPr>
        <p:spPr>
          <a:xfrm>
            <a:off x="672750" y="1369450"/>
            <a:ext cx="4982400" cy="597900"/>
          </a:xfrm>
          <a:prstGeom prst="rect">
            <a:avLst/>
          </a:prstGeom>
          <a:noFill/>
          <a:ln/>
        </p:spPr>
        <p:txBody>
          <a:bodyPr wrap="square" lIns="0" tIns="0" rIns="0" bIns="0" rtlCol="0" anchor="ctr"/>
          <a:lstStyle/>
          <a:p>
            <a:pPr algn="l" indent="0" marL="0">
              <a:lnSpc>
                <a:spcPct val="115000"/>
              </a:lnSpc>
              <a:buNone/>
            </a:pPr>
            <a:r>
              <a:rPr lang="en-US" sz="1187" b="1" dirty="0">
                <a:solidFill>
                  <a:srgbClr val="362711"/>
                </a:solidFill>
                <a:latin typeface="Arial" pitchFamily="34" charset="0"/>
                <a:ea typeface="Arial" pitchFamily="34" charset="-122"/>
                <a:cs typeface="Arial" pitchFamily="34" charset="-120"/>
              </a:rPr>
              <a:t>Городские места
</a:t>
            </a:r>
            <a:pPr algn="l" indent="0" marL="0">
              <a:lnSpc>
                <a:spcPct val="115000"/>
              </a:lnSpc>
              <a:buNone/>
            </a:pPr>
            <a:r>
              <a:rPr lang="en-US" sz="297"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989" dirty="0">
                <a:solidFill>
                  <a:srgbClr val="362711"/>
                </a:solidFill>
                <a:latin typeface="Arial" pitchFamily="34" charset="0"/>
                <a:ea typeface="Arial" pitchFamily="34" charset="-122"/>
                <a:cs typeface="Arial" pitchFamily="34" charset="-120"/>
              </a:rPr>
              <a:t>В городе дети гуляют in parks, on playgrounds and near fountains. Такие места удобны для коротких прогулок, встреч с друзьями и спокойного отдыха после уроков.
</a:t>
            </a:r>
            <a:endParaRPr lang="en-US" sz="1187" dirty="0"/>
          </a:p>
        </p:txBody>
      </p:sp>
      <p:sp>
        <p:nvSpPr>
          <p:cNvPr id="13" name="Text 5"/>
          <p:cNvSpPr txBox="1"/>
          <p:nvPr/>
        </p:nvSpPr>
        <p:spPr>
          <a:xfrm>
            <a:off x="672750" y="3942471"/>
            <a:ext cx="4982400" cy="597900"/>
          </a:xfrm>
          <a:prstGeom prst="rect">
            <a:avLst/>
          </a:prstGeom>
          <a:noFill/>
          <a:ln/>
        </p:spPr>
        <p:txBody>
          <a:bodyPr wrap="square" lIns="0" tIns="0" rIns="0" bIns="0" rtlCol="0" anchor="ctr"/>
          <a:lstStyle/>
          <a:p>
            <a:pPr algn="l" indent="0" marL="0">
              <a:lnSpc>
                <a:spcPct val="115000"/>
              </a:lnSpc>
              <a:buNone/>
            </a:pPr>
            <a:r>
              <a:rPr lang="en-US" sz="1091" b="1" dirty="0">
                <a:solidFill>
                  <a:srgbClr val="362711"/>
                </a:solidFill>
                <a:latin typeface="Arial" pitchFamily="34" charset="0"/>
                <a:ea typeface="Arial" pitchFamily="34" charset="-122"/>
                <a:cs typeface="Arial" pitchFamily="34" charset="-120"/>
              </a:rPr>
              <a:t>Разный отдых
</a:t>
            </a:r>
            <a:pPr algn="l" indent="0" marL="0">
              <a:lnSpc>
                <a:spcPct val="115000"/>
              </a:lnSpc>
              <a:buNone/>
            </a:pPr>
            <a:r>
              <a:rPr lang="en-US" sz="273"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909" dirty="0">
                <a:solidFill>
                  <a:srgbClr val="362711"/>
                </a:solidFill>
                <a:latin typeface="Arial" pitchFamily="34" charset="0"/>
                <a:ea typeface="Arial" pitchFamily="34" charset="-122"/>
                <a:cs typeface="Arial" pitchFamily="34" charset="-120"/>
              </a:rPr>
              <a:t>City and countryside offer different summer experiences, but both are useful for learning English words like park, beach, forest, river and garden. Students can compare them in simple sentences.
</a:t>
            </a:r>
            <a:endParaRPr lang="en-US" sz="109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14000" y="1627448"/>
            <a:ext cx="4007700" cy="243035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53500" y="3709582"/>
            <a:ext cx="3400500" cy="460200"/>
          </a:xfrm>
          <a:prstGeom prst="rect">
            <a:avLst/>
          </a:prstGeom>
          <a:noFill/>
          <a:ln/>
        </p:spPr>
        <p:txBody>
          <a:bodyPr wrap="square" lIns="0" tIns="0" rIns="0" bIns="0" rtlCol="0" anchor="b"/>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Учебная иллюстрация для курса английского языка, без статистического источника
</a:t>
            </a:r>
            <a:endParaRPr lang="en-US" sz="1000" dirty="0"/>
          </a:p>
        </p:txBody>
      </p:sp>
      <p:sp>
        <p:nvSpPr>
          <p:cNvPr id="6" name="Text 1"/>
          <p:cNvSpPr txBox="1"/>
          <p:nvPr/>
        </p:nvSpPr>
        <p:spPr>
          <a:xfrm>
            <a:off x="5253500" y="1516757"/>
            <a:ext cx="3400500" cy="798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Эти продукты часто появляются летом свежими и особенно хорошо подходят для разговоров о вкусе, цвете и пользе еды.
</a:t>
            </a:r>
            <a:endParaRPr lang="en-US" sz="1100" dirty="0"/>
          </a:p>
        </p:txBody>
      </p:sp>
      <p:sp>
        <p:nvSpPr>
          <p:cNvPr id="7" name="Text 2"/>
          <p:cNvSpPr txBox="1"/>
          <p:nvPr/>
        </p:nvSpPr>
        <p:spPr>
          <a:xfrm>
            <a:off x="5253500" y="2516657"/>
            <a:ext cx="3400500" cy="846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Самыми заметными летними продуктами выглядят strawberry и watermelon. Остальные фрукты и ягоды тоже хорошо связаны с тёплым сезоном и здоровым питанием.
</a:t>
            </a:r>
            <a:endParaRPr lang="en-US" sz="1100" dirty="0"/>
          </a:p>
        </p:txBody>
      </p:sp>
      <p:sp>
        <p:nvSpPr>
          <p:cNvPr id="8" name="Text 3"/>
          <p:cNvSpPr txBox="1"/>
          <p:nvPr/>
        </p:nvSpPr>
        <p:spPr>
          <a:xfrm>
            <a:off x="491775" y="480000"/>
            <a:ext cx="82062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Летние фрукты и ягоды
</a:t>
            </a:r>
            <a:endParaRPr lang="en-US" sz="2600" dirty="0"/>
          </a:p>
        </p:txBody>
      </p:sp>
      <p:sp>
        <p:nvSpPr>
          <p:cNvPr id="9"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10</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89370" y="1309125"/>
            <a:ext cx="2380061" cy="3357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68900" y="480000"/>
            <a:ext cx="8206200" cy="6075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Летние поездки и отдых с семьёй
</a:t>
            </a:r>
            <a:endParaRPr lang="en-US" sz="2600" dirty="0"/>
          </a:p>
        </p:txBody>
      </p:sp>
      <p:sp>
        <p:nvSpPr>
          <p:cNvPr id="9"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11</a:t>
            </a:r>
            <a:endParaRPr lang="en-US" sz="700" dirty="0"/>
          </a:p>
        </p:txBody>
      </p:sp>
      <p:sp>
        <p:nvSpPr>
          <p:cNvPr id="10" name="Text 2"/>
          <p:cNvSpPr txBox="1"/>
          <p:nvPr/>
        </p:nvSpPr>
        <p:spPr>
          <a:xfrm>
            <a:off x="720350" y="1626725"/>
            <a:ext cx="2410200" cy="1155900"/>
          </a:xfrm>
          <a:prstGeom prst="rect">
            <a:avLst/>
          </a:prstGeom>
          <a:noFill/>
          <a:ln/>
        </p:spPr>
        <p:txBody>
          <a:bodyPr wrap="square" lIns="0" tIns="0" rIns="0" bIns="0" rtlCol="0" anchor="t"/>
          <a:lstStyle/>
          <a:p>
            <a:pPr algn="l" indent="0" marL="0">
              <a:lnSpc>
                <a:spcPct val="115000"/>
              </a:lnSpc>
              <a:buNone/>
            </a:pPr>
            <a:r>
              <a:rPr lang="en-US" sz="1070" b="1" dirty="0">
                <a:solidFill>
                  <a:srgbClr val="362711"/>
                </a:solidFill>
                <a:latin typeface="Arial" pitchFamily="34" charset="0"/>
                <a:ea typeface="Arial" pitchFamily="34" charset="-122"/>
                <a:cs typeface="Arial" pitchFamily="34" charset="-120"/>
              </a:rPr>
              <a:t>Куда едут летом
</a:t>
            </a:r>
            <a:pPr algn="l" indent="0" marL="0">
              <a:lnSpc>
                <a:spcPct val="115000"/>
              </a:lnSpc>
              <a:buNone/>
            </a:pPr>
            <a:r>
              <a:rPr lang="en-US" sz="624"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70" dirty="0">
                <a:solidFill>
                  <a:srgbClr val="362711"/>
                </a:solidFill>
                <a:latin typeface="Arial" pitchFamily="34" charset="0"/>
                <a:ea typeface="Arial" pitchFamily="34" charset="-122"/>
                <a:cs typeface="Arial" pitchFamily="34" charset="-120"/>
              </a:rPr>
              <a:t>Летом семьи часто выбирают поездки к морю, в другой город, в деревню или в лагерь. Такие путешествия помогают увидеть новые места и провести время вместе.
</a:t>
            </a:r>
            <a:endParaRPr lang="en-US" sz="1070" dirty="0"/>
          </a:p>
        </p:txBody>
      </p:sp>
      <p:sp>
        <p:nvSpPr>
          <p:cNvPr id="11" name="Text 3"/>
          <p:cNvSpPr txBox="1"/>
          <p:nvPr/>
        </p:nvSpPr>
        <p:spPr>
          <a:xfrm>
            <a:off x="720350" y="3386413"/>
            <a:ext cx="2410200" cy="11559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Как добираются
</a:t>
            </a:r>
            <a:pPr algn="l" indent="0" marL="0">
              <a:lnSpc>
                <a:spcPct val="115000"/>
              </a:lnSpc>
              <a:buNone/>
            </a:pPr>
            <a:r>
              <a:rPr lang="en-US" sz="7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Летом дети слышат и называют слова train, bus, car и journey. Эти слова помогают рассказать, каким транспортом семья едет в отпуск или к родственникам.
</a:t>
            </a:r>
            <a:endParaRPr lang="en-US" sz="1200" dirty="0"/>
          </a:p>
        </p:txBody>
      </p:sp>
      <p:sp>
        <p:nvSpPr>
          <p:cNvPr id="12" name="Text 4"/>
          <p:cNvSpPr txBox="1"/>
          <p:nvPr/>
        </p:nvSpPr>
        <p:spPr>
          <a:xfrm>
            <a:off x="6043250" y="3386413"/>
            <a:ext cx="2410200" cy="1155900"/>
          </a:xfrm>
          <a:prstGeom prst="rect">
            <a:avLst/>
          </a:prstGeom>
          <a:noFill/>
          <a:ln/>
        </p:spPr>
        <p:txBody>
          <a:bodyPr wrap="square" lIns="0" tIns="0" rIns="0" bIns="0" rtlCol="0" anchor="t"/>
          <a:lstStyle/>
          <a:p>
            <a:pPr algn="l" indent="0" marL="0">
              <a:lnSpc>
                <a:spcPct val="115000"/>
              </a:lnSpc>
              <a:buNone/>
            </a:pPr>
            <a:r>
              <a:rPr lang="en-US" sz="1043" b="1" dirty="0">
                <a:solidFill>
                  <a:srgbClr val="362711"/>
                </a:solidFill>
                <a:latin typeface="Arial" pitchFamily="34" charset="0"/>
                <a:ea typeface="Arial" pitchFamily="34" charset="-122"/>
                <a:cs typeface="Arial" pitchFamily="34" charset="-120"/>
              </a:rPr>
              <a:t>С кем отдыхают
</a:t>
            </a:r>
            <a:pPr algn="l" indent="0" marL="0">
              <a:lnSpc>
                <a:spcPct val="115000"/>
              </a:lnSpc>
              <a:buNone/>
            </a:pPr>
            <a:r>
              <a:rPr lang="en-US" sz="608"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43" dirty="0">
                <a:solidFill>
                  <a:srgbClr val="362711"/>
                </a:solidFill>
                <a:latin typeface="Arial" pitchFamily="34" charset="0"/>
                <a:ea typeface="Arial" pitchFamily="34" charset="-122"/>
                <a:cs typeface="Arial" pitchFamily="34" charset="-120"/>
              </a:rPr>
              <a:t>Часто школьники проводят каникулы с родителями, бабушкой и дедушкой или друзьями семьи. Такие ситуации удобно описывать простыми предложениями: We visit our grandparents. We travel with family.
</a:t>
            </a:r>
            <a:endParaRPr lang="en-US" sz="1043" dirty="0"/>
          </a:p>
        </p:txBody>
      </p:sp>
      <p:sp>
        <p:nvSpPr>
          <p:cNvPr id="13" name="Text 5"/>
          <p:cNvSpPr txBox="1"/>
          <p:nvPr/>
        </p:nvSpPr>
        <p:spPr>
          <a:xfrm>
            <a:off x="6043250" y="1626725"/>
            <a:ext cx="2410200" cy="11559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Что берут с собой
</a:t>
            </a:r>
            <a:pPr algn="l" indent="0" marL="0">
              <a:lnSpc>
                <a:spcPct val="115000"/>
              </a:lnSpc>
              <a:buNone/>
            </a:pPr>
            <a:r>
              <a:rPr lang="en-US" sz="7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Для поездки нужны ticket, suitcase, вода, удобная одежда и необходимые вещи. Ученики запоминают короткие фразы: We go by train. We stay at a hotel.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000" y="1879187"/>
            <a:ext cx="4374900" cy="1743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362275" y="3523900"/>
            <a:ext cx="3335700" cy="405600"/>
          </a:xfrm>
          <a:prstGeom prst="rect">
            <a:avLst/>
          </a:prstGeom>
          <a:noFill/>
          <a:ln/>
        </p:spPr>
        <p:txBody>
          <a:bodyPr wrap="square" lIns="0" tIns="0" rIns="0" bIns="0" rtlCol="0" anchor="t"/>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Обобщение правил летней безопасности для школьников
</a:t>
            </a:r>
            <a:endParaRPr lang="en-US" sz="1000" dirty="0"/>
          </a:p>
        </p:txBody>
      </p:sp>
      <p:sp>
        <p:nvSpPr>
          <p:cNvPr id="7" name="Text 1"/>
          <p:cNvSpPr txBox="1"/>
          <p:nvPr/>
        </p:nvSpPr>
        <p:spPr>
          <a:xfrm>
            <a:off x="5362225" y="1792000"/>
            <a:ext cx="3335700" cy="6531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Таблица показывает, какие опасности встречаются летом и какие действия помогают их избежать.
</a:t>
            </a:r>
            <a:endParaRPr lang="en-US" sz="1100" dirty="0"/>
          </a:p>
        </p:txBody>
      </p:sp>
      <p:sp>
        <p:nvSpPr>
          <p:cNvPr id="8" name="Text 2"/>
          <p:cNvSpPr txBox="1"/>
          <p:nvPr/>
        </p:nvSpPr>
        <p:spPr>
          <a:xfrm>
            <a:off x="5362225" y="2689225"/>
            <a:ext cx="3335700" cy="5928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Летом важно защищаться от солнца, не подходить к воде без взрослых, быть внимательным на дороге и не уходить в лес одному.
</a:t>
            </a:r>
            <a:endParaRPr lang="en-US" sz="1100" dirty="0"/>
          </a:p>
        </p:txBody>
      </p:sp>
      <p:sp>
        <p:nvSpPr>
          <p:cNvPr id="9" name="Text 3"/>
          <p:cNvSpPr txBox="1"/>
          <p:nvPr/>
        </p:nvSpPr>
        <p:spPr>
          <a:xfrm>
            <a:off x="491775" y="480000"/>
            <a:ext cx="8206200" cy="8466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Правила безопасности летом
</a:t>
            </a:r>
            <a:endParaRPr lang="en-US" sz="2600" dirty="0"/>
          </a:p>
        </p:txBody>
      </p:sp>
      <p:sp>
        <p:nvSpPr>
          <p:cNvPr id="10"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12</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2061025"/>
            <a:ext cx="1798200" cy="2158500"/>
          </a:xfrm>
          <a:prstGeom prst="rect">
            <a:avLst/>
          </a:prstGeom>
          <a:noFill/>
          <a:ln/>
        </p:spPr>
        <p:txBody>
          <a:bodyPr wrap="square" lIns="0" tIns="0" rIns="0" bIns="0" rtlCol="0" anchor="t"/>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1 июня — День защиты детей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Начало лета связано с детскими праздниками и мероприятиями для семей. В городах проходят концерты, игры и прогулки на свежем воздухе.
</a:t>
            </a:r>
            <a:endParaRPr lang="en-US" sz="1300" dirty="0"/>
          </a:p>
        </p:txBody>
      </p:sp>
      <p:sp>
        <p:nvSpPr>
          <p:cNvPr id="8" name="Text 1"/>
          <p:cNvSpPr txBox="1"/>
          <p:nvPr/>
        </p:nvSpPr>
        <p:spPr>
          <a:xfrm>
            <a:off x="2495875" y="2061025"/>
            <a:ext cx="1816500" cy="2158500"/>
          </a:xfrm>
          <a:prstGeom prst="rect">
            <a:avLst/>
          </a:prstGeom>
          <a:noFill/>
          <a:ln/>
        </p:spPr>
        <p:txBody>
          <a:bodyPr wrap="square" lIns="0" tIns="0" rIns="0" bIns="0" rtlCol="0" anchor="t"/>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12 июня — День России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этот день во многих городах организуют торжества, музыку, флаги и праздничные программы. Это удобная тема для коротких описаний на английском.
</a:t>
            </a:r>
            <a:endParaRPr lang="en-US" sz="1300" dirty="0"/>
          </a:p>
        </p:txBody>
      </p:sp>
      <p:sp>
        <p:nvSpPr>
          <p:cNvPr id="9" name="Text 2"/>
          <p:cNvSpPr txBox="1"/>
          <p:nvPr/>
        </p:nvSpPr>
        <p:spPr>
          <a:xfrm>
            <a:off x="4511425" y="2061025"/>
            <a:ext cx="1798200" cy="2158500"/>
          </a:xfrm>
          <a:prstGeom prst="rect">
            <a:avLst/>
          </a:prstGeom>
          <a:noFill/>
          <a:ln/>
        </p:spPr>
        <p:txBody>
          <a:bodyPr wrap="square" lIns="0" tIns="0" rIns="0" bIns="0" rtlCol="0" anchor="t"/>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Июнь — школьные выпускные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конце учебного года проходят выпускные, классные встречи и фотосессии. Учащиеся говорят о celebration, music, flowers и happy people.
</a:t>
            </a:r>
            <a:endParaRPr lang="en-US" sz="1300" dirty="0"/>
          </a:p>
        </p:txBody>
      </p:sp>
      <p:sp>
        <p:nvSpPr>
          <p:cNvPr id="10" name="Text 3"/>
          <p:cNvSpPr txBox="1"/>
          <p:nvPr/>
        </p:nvSpPr>
        <p:spPr>
          <a:xfrm>
            <a:off x="6526975" y="2061025"/>
            <a:ext cx="1798200" cy="2158500"/>
          </a:xfrm>
          <a:prstGeom prst="rect">
            <a:avLst/>
          </a:prstGeom>
          <a:noFill/>
          <a:ln/>
        </p:spPr>
        <p:txBody>
          <a:bodyPr wrap="square" lIns="0" tIns="0" rIns="0" bIns="0" rtlCol="0" anchor="t"/>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Лето — семейные праздники и фестивали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течение каникул семьи отмечают дни рождения, ездят на концерты и фестивали, гуляют в парках и посещают outdoor events.
</a:t>
            </a:r>
            <a:endParaRPr lang="en-US" sz="1300" dirty="0"/>
          </a:p>
        </p:txBody>
      </p:sp>
      <p:sp>
        <p:nvSpPr>
          <p:cNvPr id="11" name="Text 4"/>
          <p:cNvSpPr txBox="1"/>
          <p:nvPr/>
        </p:nvSpPr>
        <p:spPr>
          <a:xfrm>
            <a:off x="468900" y="480000"/>
            <a:ext cx="8206200" cy="7518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Летние праздники и важные даты
</a:t>
            </a:r>
            <a:endParaRPr lang="en-US" sz="2600" dirty="0"/>
          </a:p>
        </p:txBody>
      </p:sp>
      <p:sp>
        <p:nvSpPr>
          <p:cNvPr id="12" name="Text 5"/>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13</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14000" y="1627448"/>
            <a:ext cx="4007700" cy="243035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53500" y="3709582"/>
            <a:ext cx="3400500" cy="460200"/>
          </a:xfrm>
          <a:prstGeom prst="rect">
            <a:avLst/>
          </a:prstGeom>
          <a:noFill/>
          <a:ln/>
        </p:spPr>
        <p:txBody>
          <a:bodyPr wrap="square" lIns="0" tIns="0" rIns="0" bIns="0" rtlCol="0" anchor="b"/>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Учебное обобщение признаков сезона; сравнительная схема для 5 класса
</a:t>
            </a:r>
            <a:endParaRPr lang="en-US" sz="1000" dirty="0"/>
          </a:p>
        </p:txBody>
      </p:sp>
      <p:sp>
        <p:nvSpPr>
          <p:cNvPr id="6" name="Text 1"/>
          <p:cNvSpPr txBox="1"/>
          <p:nvPr/>
        </p:nvSpPr>
        <p:spPr>
          <a:xfrm>
            <a:off x="5253500" y="1516757"/>
            <a:ext cx="3400500" cy="798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Летние месяцы заметно выделяются по продолжительности светлого времени суток. Дети быстрее замечают ранний рассвет и поздний закат во время каникул.
</a:t>
            </a:r>
            <a:endParaRPr lang="en-US" sz="1100" dirty="0"/>
          </a:p>
        </p:txBody>
      </p:sp>
      <p:sp>
        <p:nvSpPr>
          <p:cNvPr id="7" name="Text 2"/>
          <p:cNvSpPr txBox="1"/>
          <p:nvPr/>
        </p:nvSpPr>
        <p:spPr>
          <a:xfrm>
            <a:off x="5253500" y="2516657"/>
            <a:ext cx="3400500" cy="846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В июне и июле день длиннее, чем весной и осенью, поэтому летом остаётся больше времени для прогулок, игр и поездок.
</a:t>
            </a:r>
            <a:endParaRPr lang="en-US" sz="1100" dirty="0"/>
          </a:p>
        </p:txBody>
      </p:sp>
      <p:sp>
        <p:nvSpPr>
          <p:cNvPr id="8" name="Text 3"/>
          <p:cNvSpPr txBox="1"/>
          <p:nvPr/>
        </p:nvSpPr>
        <p:spPr>
          <a:xfrm>
            <a:off x="491775" y="480000"/>
            <a:ext cx="82062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Как меняется длина дня летом
</a:t>
            </a:r>
            <a:endParaRPr lang="en-US" sz="2600" dirty="0"/>
          </a:p>
        </p:txBody>
      </p:sp>
      <p:sp>
        <p:nvSpPr>
          <p:cNvPr id="9"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14</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255150" y="1157700"/>
            <a:ext cx="2679407" cy="2531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017397" y="1157700"/>
            <a:ext cx="2679407" cy="2531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91750" y="1158347"/>
            <a:ext cx="2681700" cy="2529807"/>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863475" y="4943400"/>
            <a:ext cx="305100" cy="8466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15</a:t>
            </a:r>
            <a:endParaRPr lang="en-US" sz="700" dirty="0"/>
          </a:p>
        </p:txBody>
      </p:sp>
      <p:sp>
        <p:nvSpPr>
          <p:cNvPr id="10" name="Text 1"/>
          <p:cNvSpPr txBox="1"/>
          <p:nvPr/>
        </p:nvSpPr>
        <p:spPr>
          <a:xfrm>
            <a:off x="491775" y="480000"/>
            <a:ext cx="8206200" cy="3603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Летняя природа в рассказах и картинках
</a:t>
            </a:r>
            <a:endParaRPr lang="en-US" sz="2600" dirty="0"/>
          </a:p>
        </p:txBody>
      </p:sp>
      <p:sp>
        <p:nvSpPr>
          <p:cNvPr id="11" name="Text 2"/>
          <p:cNvSpPr txBox="1"/>
          <p:nvPr/>
        </p:nvSpPr>
        <p:spPr>
          <a:xfrm>
            <a:off x="3254000" y="3887392"/>
            <a:ext cx="2681700" cy="626400"/>
          </a:xfrm>
          <a:prstGeom prst="rect">
            <a:avLst/>
          </a:prstGeom>
          <a:noFill/>
          <a:ln/>
        </p:spPr>
        <p:txBody>
          <a:bodyPr wrap="square" lIns="0" tIns="0" rIns="0" bIns="0" rtlCol="0" anchor="t"/>
          <a:lstStyle/>
          <a:p>
            <a:pPr algn="l" indent="0" marL="0">
              <a:lnSpc>
                <a:spcPct val="115000"/>
              </a:lnSpc>
              <a:buNone/>
            </a:pPr>
            <a:r>
              <a:rPr lang="en-US" sz="1002" dirty="0">
                <a:solidFill>
                  <a:srgbClr val="362711"/>
                </a:solidFill>
                <a:latin typeface="Arial" pitchFamily="34" charset="0"/>
                <a:ea typeface="Arial" pitchFamily="34" charset="-122"/>
                <a:cs typeface="Arial" pitchFamily="34" charset="-120"/>
              </a:rPr>
              <a:t>Цветы на лугу
</a:t>
            </a:r>
            <a:pPr algn="l" indent="0" marL="0">
              <a:lnSpc>
                <a:spcPct val="115000"/>
              </a:lnSpc>
              <a:buNone/>
            </a:pPr>
            <a:r>
              <a:rPr lang="en-US" sz="616"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771" dirty="0">
                <a:solidFill>
                  <a:srgbClr val="362711"/>
                </a:solidFill>
                <a:latin typeface="Arial" pitchFamily="34" charset="0"/>
                <a:ea typeface="Arial" pitchFamily="34" charset="-122"/>
                <a:cs typeface="Arial" pitchFamily="34" charset="-120"/>
              </a:rPr>
              <a:t>На летнем лугу цветут разные flowers, а вокруг них летают butterflies и bees. Такая картина помогает показать, как nature становится живой, красочной и полной движения.
</a:t>
            </a:r>
            <a:endParaRPr lang="en-US" sz="1002" dirty="0"/>
          </a:p>
        </p:txBody>
      </p:sp>
      <p:sp>
        <p:nvSpPr>
          <p:cNvPr id="12" name="Text 3"/>
          <p:cNvSpPr txBox="1"/>
          <p:nvPr/>
        </p:nvSpPr>
        <p:spPr>
          <a:xfrm>
            <a:off x="6016225" y="3887392"/>
            <a:ext cx="2681700" cy="626400"/>
          </a:xfrm>
          <a:prstGeom prst="rect">
            <a:avLst/>
          </a:prstGeom>
          <a:noFill/>
          <a:ln/>
        </p:spPr>
        <p:txBody>
          <a:bodyPr wrap="square" lIns="0" tIns="0" rIns="0" bIns="0" rtlCol="0" anchor="t"/>
          <a:lstStyle/>
          <a:p>
            <a:pPr algn="l" indent="0" marL="0">
              <a:lnSpc>
                <a:spcPct val="115000"/>
              </a:lnSpc>
              <a:buNone/>
            </a:pPr>
            <a:r>
              <a:rPr lang="en-US" sz="990" dirty="0">
                <a:solidFill>
                  <a:srgbClr val="362711"/>
                </a:solidFill>
                <a:latin typeface="Arial" pitchFamily="34" charset="0"/>
                <a:ea typeface="Arial" pitchFamily="34" charset="-122"/>
                <a:cs typeface="Arial" pitchFamily="34" charset="-120"/>
              </a:rPr>
              <a:t>Ягоды и птицы в лесу
</a:t>
            </a:r>
            <a:pPr algn="l" indent="0" marL="0">
              <a:lnSpc>
                <a:spcPct val="115000"/>
              </a:lnSpc>
              <a:buNone/>
            </a:pPr>
            <a:r>
              <a:rPr lang="en-US" sz="609"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762" dirty="0">
                <a:solidFill>
                  <a:srgbClr val="362711"/>
                </a:solidFill>
                <a:latin typeface="Arial" pitchFamily="34" charset="0"/>
                <a:ea typeface="Arial" pitchFamily="34" charset="-122"/>
                <a:cs typeface="Arial" pitchFamily="34" charset="-120"/>
              </a:rPr>
              <a:t>В лесу летом можно увидеть berries, птиц и насекомых. Солнечный свет проходит сквозь ветви, а зелёные деревья создают прохладную тень для отдыха и наблюдений.
</a:t>
            </a:r>
            <a:endParaRPr lang="en-US" sz="990" dirty="0"/>
          </a:p>
        </p:txBody>
      </p:sp>
      <p:sp>
        <p:nvSpPr>
          <p:cNvPr id="13" name="Text 4"/>
          <p:cNvSpPr txBox="1"/>
          <p:nvPr/>
        </p:nvSpPr>
        <p:spPr>
          <a:xfrm>
            <a:off x="491775" y="3893828"/>
            <a:ext cx="2681700" cy="626400"/>
          </a:xfrm>
          <a:prstGeom prst="rect">
            <a:avLst/>
          </a:prstGeom>
          <a:noFill/>
          <a:ln/>
        </p:spPr>
        <p:txBody>
          <a:bodyPr wrap="square" lIns="0" tIns="0" rIns="0" bIns="0" rtlCol="0" anchor="t"/>
          <a:lstStyle/>
          <a:p>
            <a:pPr algn="l" indent="0" marL="0">
              <a:lnSpc>
                <a:spcPct val="115000"/>
              </a:lnSpc>
              <a:buNone/>
            </a:pPr>
            <a:r>
              <a:rPr lang="en-US" sz="939" dirty="0">
                <a:solidFill>
                  <a:srgbClr val="362711"/>
                </a:solidFill>
                <a:latin typeface="Arial" pitchFamily="34" charset="0"/>
                <a:ea typeface="Arial" pitchFamily="34" charset="-122"/>
                <a:cs typeface="Arial" pitchFamily="34" charset="-120"/>
              </a:rPr>
              <a:t>Зелёный парк после дождя
</a:t>
            </a:r>
            <a:pPr algn="l" indent="0" marL="0">
              <a:lnSpc>
                <a:spcPct val="115000"/>
              </a:lnSpc>
              <a:buNone/>
            </a:pPr>
            <a:r>
              <a:rPr lang="en-US" sz="578"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723" dirty="0">
                <a:solidFill>
                  <a:srgbClr val="362711"/>
                </a:solidFill>
                <a:latin typeface="Arial" pitchFamily="34" charset="0"/>
                <a:ea typeface="Arial" pitchFamily="34" charset="-122"/>
                <a:cs typeface="Arial" pitchFamily="34" charset="-120"/>
              </a:rPr>
              <a:t>Летом парк выглядит особенно ярко: трава остаётся зелёной, а на деревьях много свежих листьев. После короткого дождя воздух становится чистым, и дети охотно гуляют по дорожкам.
</a:t>
            </a:r>
            <a:endParaRPr lang="en-US" sz="939"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13562" y="1471725"/>
            <a:ext cx="168600" cy="1686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461350" y="1473492"/>
            <a:ext cx="185700" cy="16506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36787" y="1471725"/>
            <a:ext cx="147525" cy="1686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705012" y="3222195"/>
            <a:ext cx="185700" cy="14856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461350" y="3222195"/>
            <a:ext cx="185700" cy="148560"/>
          </a:xfrm>
          <a:prstGeom prst="rect">
            <a:avLst/>
          </a:prstGeom>
        </p:spPr>
      </p:pic>
      <p:sp>
        <p:nvSpPr>
          <p:cNvPr id="13" name="Text 0"/>
          <p:cNvSpPr txBox="1"/>
          <p:nvPr/>
        </p:nvSpPr>
        <p:spPr>
          <a:xfrm>
            <a:off x="468900" y="480000"/>
            <a:ext cx="8206200" cy="6681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Полезная лексика для темы In summer
</a:t>
            </a:r>
            <a:endParaRPr lang="en-US" sz="2600" dirty="0"/>
          </a:p>
        </p:txBody>
      </p:sp>
      <p:sp>
        <p:nvSpPr>
          <p:cNvPr id="14"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16</a:t>
            </a:r>
            <a:endParaRPr lang="en-US" sz="700" dirty="0"/>
          </a:p>
        </p:txBody>
      </p:sp>
      <p:sp>
        <p:nvSpPr>
          <p:cNvPr id="15" name="Text 2"/>
          <p:cNvSpPr txBox="1"/>
          <p:nvPr/>
        </p:nvSpPr>
        <p:spPr>
          <a:xfrm>
            <a:off x="600300" y="1860450"/>
            <a:ext cx="2403900" cy="1028100"/>
          </a:xfrm>
          <a:prstGeom prst="rect">
            <a:avLst/>
          </a:prstGeom>
          <a:noFill/>
          <a:ln/>
        </p:spPr>
        <p:txBody>
          <a:bodyPr wrap="square" lIns="0" tIns="0" rIns="0" bIns="0" rtlCol="0" anchor="t"/>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Время года и погода
</a:t>
            </a:r>
            <a:pPr algn="l" indent="0" marL="0">
              <a:lnSpc>
                <a:spcPct val="115000"/>
              </a:lnSpc>
              <a:buNone/>
            </a:pPr>
            <a:r>
              <a:rPr lang="en-US" sz="8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Слова summer, weather, sun, heat и shade помогают описывать летний день. С их помощью легко сказать, какая погода стоит и где приятно отдыхать.
</a:t>
            </a:r>
            <a:endParaRPr lang="en-US" sz="1200" dirty="0"/>
          </a:p>
        </p:txBody>
      </p:sp>
      <p:sp>
        <p:nvSpPr>
          <p:cNvPr id="16" name="Text 3"/>
          <p:cNvSpPr txBox="1"/>
          <p:nvPr/>
        </p:nvSpPr>
        <p:spPr>
          <a:xfrm>
            <a:off x="3356649" y="1860450"/>
            <a:ext cx="2403900" cy="1028100"/>
          </a:xfrm>
          <a:prstGeom prst="rect">
            <a:avLst/>
          </a:prstGeom>
          <a:noFill/>
          <a:ln/>
        </p:spPr>
        <p:txBody>
          <a:bodyPr wrap="square" lIns="0" tIns="0" rIns="0" bIns="0" rtlCol="0" anchor="t"/>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Отдых на природе
</a:t>
            </a:r>
            <a:pPr algn="l" indent="0" marL="0">
              <a:lnSpc>
                <a:spcPct val="115000"/>
              </a:lnSpc>
              <a:buNone/>
            </a:pPr>
            <a:r>
              <a:rPr lang="en-US" sz="8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Лексика trip, sea, river, forest, camp и beach нужна для рассказа о поездках и прогулках. Эти слова часто встречаются в теме летних каникул.
</a:t>
            </a:r>
            <a:endParaRPr lang="en-US" sz="1200" dirty="0"/>
          </a:p>
        </p:txBody>
      </p:sp>
      <p:sp>
        <p:nvSpPr>
          <p:cNvPr id="17" name="Text 4"/>
          <p:cNvSpPr txBox="1"/>
          <p:nvPr/>
        </p:nvSpPr>
        <p:spPr>
          <a:xfrm>
            <a:off x="6112999" y="1860450"/>
            <a:ext cx="2403900" cy="1028100"/>
          </a:xfrm>
          <a:prstGeom prst="rect">
            <a:avLst/>
          </a:prstGeom>
          <a:noFill/>
          <a:ln/>
        </p:spPr>
        <p:txBody>
          <a:bodyPr wrap="square" lIns="0" tIns="0" rIns="0" bIns="0" rtlCol="0" anchor="t"/>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Еда и напитки
</a:t>
            </a:r>
            <a:pPr algn="l" indent="0" marL="0">
              <a:lnSpc>
                <a:spcPct val="115000"/>
              </a:lnSpc>
              <a:buNone/>
            </a:pPr>
            <a:r>
              <a:rPr lang="en-US" sz="8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Слова picnic, ice cream и water подходят для описания летнего отдыха. Они помогают говорить о том, что берут с собой на прогулку или в дорогу.
</a:t>
            </a:r>
            <a:endParaRPr lang="en-US" sz="1200" dirty="0"/>
          </a:p>
        </p:txBody>
      </p:sp>
      <p:sp>
        <p:nvSpPr>
          <p:cNvPr id="18" name="Text 5"/>
          <p:cNvSpPr txBox="1"/>
          <p:nvPr/>
        </p:nvSpPr>
        <p:spPr>
          <a:xfrm>
            <a:off x="600300" y="3600900"/>
            <a:ext cx="2403900" cy="1028100"/>
          </a:xfrm>
          <a:prstGeom prst="rect">
            <a:avLst/>
          </a:prstGeom>
          <a:noFill/>
          <a:ln/>
        </p:spPr>
        <p:txBody>
          <a:bodyPr wrap="square" lIns="0" tIns="0" rIns="0" bIns="0" rtlCol="0" anchor="t"/>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Одежда
</a:t>
            </a:r>
            <a:pPr algn="l" indent="0" marL="0">
              <a:lnSpc>
                <a:spcPct val="115000"/>
              </a:lnSpc>
              <a:buNone/>
            </a:pPr>
            <a:r>
              <a:rPr lang="en-US" sz="8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Слова clothes и hat связаны с выбором удобной одежды. Летом особенно важны лёгкие вещи, которые подходят для жаркой и солнечной погоды.
</a:t>
            </a:r>
            <a:endParaRPr lang="en-US" sz="1200" dirty="0"/>
          </a:p>
        </p:txBody>
      </p:sp>
      <p:sp>
        <p:nvSpPr>
          <p:cNvPr id="19" name="Text 6"/>
          <p:cNvSpPr txBox="1"/>
          <p:nvPr/>
        </p:nvSpPr>
        <p:spPr>
          <a:xfrm>
            <a:off x="3356649" y="3600900"/>
            <a:ext cx="2403900" cy="1028100"/>
          </a:xfrm>
          <a:prstGeom prst="rect">
            <a:avLst/>
          </a:prstGeom>
          <a:noFill/>
          <a:ln/>
        </p:spPr>
        <p:txBody>
          <a:bodyPr wrap="square" lIns="0" tIns="0" rIns="0" bIns="0" rtlCol="0" anchor="t"/>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Общее впечатление
</a:t>
            </a:r>
            <a:pPr algn="l" indent="0" marL="0">
              <a:lnSpc>
                <a:spcPct val="115000"/>
              </a:lnSpc>
              <a:buNone/>
            </a:pPr>
            <a:r>
              <a:rPr lang="en-US" sz="8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Слово fun и выражение summer holidays помогают передать настроение темы. Они часто встречаются в коротких рассказах о семье, друзьях и активном отдыхе.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53150" y="1960991"/>
            <a:ext cx="7855800" cy="247576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1290550"/>
            <a:ext cx="8084700" cy="3363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Последовательность показывает типичный порядок действий перед путешествием, лагерем или поездкой к родственникам.
</a:t>
            </a:r>
            <a:endParaRPr lang="en-US" sz="1100" dirty="0"/>
          </a:p>
        </p:txBody>
      </p:sp>
      <p:sp>
        <p:nvSpPr>
          <p:cNvPr id="6" name="Text 1"/>
          <p:cNvSpPr txBox="1"/>
          <p:nvPr/>
        </p:nvSpPr>
        <p:spPr>
          <a:xfrm>
            <a:off x="540000" y="480000"/>
            <a:ext cx="80847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Подготовка к летней поездке
</a:t>
            </a:r>
            <a:endParaRPr lang="en-US" sz="2600" dirty="0"/>
          </a:p>
        </p:txBody>
      </p:sp>
      <p:sp>
        <p:nvSpPr>
          <p:cNvPr id="7" name="Text 2"/>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17</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745358" y="1394038"/>
            <a:ext cx="5653284" cy="2253000"/>
          </a:xfrm>
          <a:prstGeom prst="rect">
            <a:avLst/>
          </a:prstGeom>
        </p:spPr>
      </p:pic>
      <p:sp>
        <p:nvSpPr>
          <p:cNvPr id="4" name="Text 0"/>
          <p:cNvSpPr txBox="1"/>
          <p:nvPr/>
        </p:nvSpPr>
        <p:spPr>
          <a:xfrm>
            <a:off x="4791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Лето отличается тёплой погодой и лёгкой одеждой, поэтому именно в этот сезон особенно удобно гулять, путешествовать и наблюдать природу.
</a:t>
            </a:r>
            <a:endParaRPr lang="en-US" sz="1000" dirty="0"/>
          </a:p>
        </p:txBody>
      </p:sp>
      <p:sp>
        <p:nvSpPr>
          <p:cNvPr id="5" name="Text 1"/>
          <p:cNvSpPr txBox="1"/>
          <p:nvPr/>
        </p:nvSpPr>
        <p:spPr>
          <a:xfrm>
            <a:off x="540000" y="4644025"/>
            <a:ext cx="8064000" cy="230700"/>
          </a:xfrm>
          <a:prstGeom prst="rect">
            <a:avLst/>
          </a:prstGeom>
          <a:noFill/>
          <a:ln/>
        </p:spPr>
        <p:txBody>
          <a:bodyPr wrap="square" lIns="0" tIns="0" rIns="0" bIns="0" rtlCol="0" anchor="t"/>
          <a:lstStyle/>
          <a:p>
            <a:pPr algn="ctr" indent="0" marL="0">
              <a:lnSpc>
                <a:spcPct val="100000"/>
              </a:lnSpc>
              <a:buNone/>
            </a:pPr>
            <a:r>
              <a:rPr lang="en-US" sz="900" dirty="0">
                <a:solidFill>
                  <a:srgbClr val="362711"/>
                </a:solidFill>
                <a:latin typeface="Arial" pitchFamily="34" charset="0"/>
                <a:ea typeface="Arial" pitchFamily="34" charset="-122"/>
                <a:cs typeface="Arial" pitchFamily="34" charset="-120"/>
              </a:rPr>
              <a:t>Сравнительная характеристика времён года для школьного курса английского языка
</a:t>
            </a:r>
            <a:endParaRPr lang="en-US" sz="900" dirty="0"/>
          </a:p>
        </p:txBody>
      </p:sp>
      <p:sp>
        <p:nvSpPr>
          <p:cNvPr id="6" name="Text 2"/>
          <p:cNvSpPr txBox="1"/>
          <p:nvPr/>
        </p:nvSpPr>
        <p:spPr>
          <a:xfrm>
            <a:off x="540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Таблица помогает сравнить лето с другими сезонами по простым признакам, которые легко описать на английском языке.
</a:t>
            </a:r>
            <a:endParaRPr lang="en-US" sz="1000" dirty="0"/>
          </a:p>
        </p:txBody>
      </p:sp>
      <p:sp>
        <p:nvSpPr>
          <p:cNvPr id="7" name="Text 3"/>
          <p:cNvSpPr txBox="1"/>
          <p:nvPr/>
        </p:nvSpPr>
        <p:spPr>
          <a:xfrm>
            <a:off x="491775" y="480000"/>
            <a:ext cx="8206200" cy="7338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Лето и другие времена года
</a:t>
            </a:r>
            <a:endParaRPr lang="en-US" sz="2600" dirty="0"/>
          </a:p>
        </p:txBody>
      </p:sp>
      <p:sp>
        <p:nvSpPr>
          <p:cNvPr id="8"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18</a:t>
            </a:r>
            <a:endParaRPr lang="en-US" sz="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34550" y="1648500"/>
            <a:ext cx="3296400" cy="946500"/>
          </a:xfrm>
          <a:prstGeom prst="rect">
            <a:avLst/>
          </a:prstGeom>
          <a:noFill/>
          <a:ln/>
        </p:spPr>
        <p:txBody>
          <a:bodyPr wrap="square" lIns="0" tIns="0" rIns="0" bIns="0" rtlCol="0" anchor="t"/>
          <a:lstStyle/>
          <a:p>
            <a:pPr algn="l" indent="0" marL="0">
              <a:lnSpc>
                <a:spcPct val="115000"/>
              </a:lnSpc>
              <a:buNone/>
            </a:pPr>
            <a:r>
              <a:rPr lang="en-US" sz="1160" b="1" dirty="0">
                <a:solidFill>
                  <a:srgbClr val="362711"/>
                </a:solidFill>
                <a:latin typeface="Arial" pitchFamily="34" charset="0"/>
                <a:ea typeface="Arial" pitchFamily="34" charset="-122"/>
                <a:cs typeface="Arial" pitchFamily="34" charset="-120"/>
              </a:rPr>
              <a:t>Начните с сезона
</a:t>
            </a:r>
            <a:pPr algn="l" indent="0" marL="0">
              <a:lnSpc>
                <a:spcPct val="115000"/>
              </a:lnSpc>
              <a:buNone/>
            </a:pPr>
            <a:r>
              <a:rPr lang="en-US" sz="677"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60" dirty="0">
                <a:solidFill>
                  <a:srgbClr val="362711"/>
                </a:solidFill>
                <a:latin typeface="Arial" pitchFamily="34" charset="0"/>
                <a:ea typeface="Arial" pitchFamily="34" charset="-122"/>
                <a:cs typeface="Arial" pitchFamily="34" charset="-120"/>
              </a:rPr>
              <a:t>Сначала назовите время года одним простым предложением. Подойдут модели It is summer или Summer is my favourite season, если вы хотите сразу обозначить тему.
</a:t>
            </a:r>
            <a:endParaRPr lang="en-US" sz="1160" dirty="0"/>
          </a:p>
        </p:txBody>
      </p:sp>
      <p:sp>
        <p:nvSpPr>
          <p:cNvPr id="8" name="Text 1"/>
          <p:cNvSpPr txBox="1"/>
          <p:nvPr/>
        </p:nvSpPr>
        <p:spPr>
          <a:xfrm>
            <a:off x="5132850" y="1648500"/>
            <a:ext cx="3296400" cy="946500"/>
          </a:xfrm>
          <a:prstGeom prst="rect">
            <a:avLst/>
          </a:prstGeom>
          <a:noFill/>
          <a:ln/>
        </p:spPr>
        <p:txBody>
          <a:bodyPr wrap="square" lIns="0" tIns="0" rIns="0" bIns="0" rtlCol="0" anchor="t"/>
          <a:lstStyle/>
          <a:p>
            <a:pPr algn="l" indent="0" marL="0">
              <a:lnSpc>
                <a:spcPct val="115000"/>
              </a:lnSpc>
              <a:buNone/>
            </a:pPr>
            <a:r>
              <a:rPr lang="en-US" sz="1160" b="1" dirty="0">
                <a:solidFill>
                  <a:srgbClr val="362711"/>
                </a:solidFill>
                <a:latin typeface="Arial" pitchFamily="34" charset="0"/>
                <a:ea typeface="Arial" pitchFamily="34" charset="-122"/>
                <a:cs typeface="Arial" pitchFamily="34" charset="-120"/>
              </a:rPr>
              <a:t>Опишите погоду
</a:t>
            </a:r>
            <a:pPr algn="l" indent="0" marL="0">
              <a:lnSpc>
                <a:spcPct val="115000"/>
              </a:lnSpc>
              <a:buNone/>
            </a:pPr>
            <a:r>
              <a:rPr lang="en-US" sz="677"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60" dirty="0">
                <a:solidFill>
                  <a:srgbClr val="362711"/>
                </a:solidFill>
                <a:latin typeface="Arial" pitchFamily="34" charset="0"/>
                <a:ea typeface="Arial" pitchFamily="34" charset="-122"/>
                <a:cs typeface="Arial" pitchFamily="34" charset="-120"/>
              </a:rPr>
              <a:t>Затем добавьте короткую фразу о погоде: The weather is sunny, It is hot, или It is warm. Такие предложения легко запомнить и правильно произнести.
</a:t>
            </a:r>
            <a:endParaRPr lang="en-US" sz="1160" dirty="0"/>
          </a:p>
        </p:txBody>
      </p:sp>
      <p:sp>
        <p:nvSpPr>
          <p:cNvPr id="9" name="Text 2"/>
          <p:cNvSpPr txBox="1"/>
          <p:nvPr/>
        </p:nvSpPr>
        <p:spPr>
          <a:xfrm>
            <a:off x="534675" y="3261450"/>
            <a:ext cx="3296400" cy="946500"/>
          </a:xfrm>
          <a:prstGeom prst="rect">
            <a:avLst/>
          </a:prstGeom>
          <a:noFill/>
          <a:ln/>
        </p:spPr>
        <p:txBody>
          <a:bodyPr wrap="square" lIns="0" tIns="0" rIns="0" bIns="0" rtlCol="0" anchor="t"/>
          <a:lstStyle/>
          <a:p>
            <a:pPr algn="l" indent="0" marL="0">
              <a:lnSpc>
                <a:spcPct val="115000"/>
              </a:lnSpc>
              <a:buNone/>
            </a:pPr>
            <a:r>
              <a:rPr lang="en-US" sz="1166" b="1" dirty="0">
                <a:solidFill>
                  <a:srgbClr val="362711"/>
                </a:solidFill>
                <a:latin typeface="Arial" pitchFamily="34" charset="0"/>
                <a:ea typeface="Arial" pitchFamily="34" charset="-122"/>
                <a:cs typeface="Arial" pitchFamily="34" charset="-120"/>
              </a:rPr>
              <a:t>Скажите о действиях
</a:t>
            </a:r>
            <a:pPr algn="l" indent="0" marL="0">
              <a:lnSpc>
                <a:spcPct val="115000"/>
              </a:lnSpc>
              <a:buNone/>
            </a:pPr>
            <a:r>
              <a:rPr lang="en-US" sz="68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66" dirty="0">
                <a:solidFill>
                  <a:srgbClr val="362711"/>
                </a:solidFill>
                <a:latin typeface="Arial" pitchFamily="34" charset="0"/>
                <a:ea typeface="Arial" pitchFamily="34" charset="-122"/>
                <a:cs typeface="Arial" pitchFamily="34" charset="-120"/>
              </a:rPr>
              <a:t>После этого напишите, что вы делаете летом: We go to the park, We swim, We play with friends. Так рассказ становится живым и понятным.
</a:t>
            </a:r>
            <a:endParaRPr lang="en-US" sz="1166" dirty="0"/>
          </a:p>
        </p:txBody>
      </p:sp>
      <p:sp>
        <p:nvSpPr>
          <p:cNvPr id="10" name="Text 3"/>
          <p:cNvSpPr txBox="1"/>
          <p:nvPr/>
        </p:nvSpPr>
        <p:spPr>
          <a:xfrm>
            <a:off x="5132850" y="3261450"/>
            <a:ext cx="3296400" cy="946500"/>
          </a:xfrm>
          <a:prstGeom prst="rect">
            <a:avLst/>
          </a:prstGeom>
          <a:noFill/>
          <a:ln/>
        </p:spPr>
        <p:txBody>
          <a:bodyPr wrap="square" lIns="0" tIns="0" rIns="0" bIns="0" rtlCol="0" anchor="t"/>
          <a:lstStyle/>
          <a:p>
            <a:pPr algn="l" indent="0" marL="0">
              <a:lnSpc>
                <a:spcPct val="115000"/>
              </a:lnSpc>
              <a:buNone/>
            </a:pPr>
            <a:r>
              <a:rPr lang="en-US" sz="1160" b="1" dirty="0">
                <a:solidFill>
                  <a:srgbClr val="362711"/>
                </a:solidFill>
                <a:latin typeface="Arial" pitchFamily="34" charset="0"/>
                <a:ea typeface="Arial" pitchFamily="34" charset="-122"/>
                <a:cs typeface="Arial" pitchFamily="34" charset="-120"/>
              </a:rPr>
              <a:t>Закончите личным мнением
</a:t>
            </a:r>
            <a:pPr algn="l" indent="0" marL="0">
              <a:lnSpc>
                <a:spcPct val="115000"/>
              </a:lnSpc>
              <a:buNone/>
            </a:pPr>
            <a:r>
              <a:rPr lang="en-US" sz="677"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60" dirty="0">
                <a:solidFill>
                  <a:srgbClr val="362711"/>
                </a:solidFill>
                <a:latin typeface="Arial" pitchFamily="34" charset="0"/>
                <a:ea typeface="Arial" pitchFamily="34" charset="-122"/>
                <a:cs typeface="Arial" pitchFamily="34" charset="-120"/>
              </a:rPr>
              <a:t>В конце обязательно выразите отношение к лету. Подходят фразы I like summer because I can swim и I like summer because I spend time with my friends.
</a:t>
            </a:r>
            <a:endParaRPr lang="en-US" sz="1160" dirty="0"/>
          </a:p>
        </p:txBody>
      </p:sp>
      <p:sp>
        <p:nvSpPr>
          <p:cNvPr id="11" name="Text 4"/>
          <p:cNvSpPr txBox="1"/>
          <p:nvPr/>
        </p:nvSpPr>
        <p:spPr>
          <a:xfrm>
            <a:off x="468900" y="480000"/>
            <a:ext cx="8206200" cy="429300"/>
          </a:xfrm>
          <a:prstGeom prst="rect">
            <a:avLst/>
          </a:prstGeom>
          <a:noFill/>
          <a:ln/>
        </p:spPr>
        <p:txBody>
          <a:bodyPr wrap="square" lIns="0" tIns="0" rIns="0" bIns="0" rtlCol="0" anchor="t"/>
          <a:lstStyle/>
          <a:p>
            <a:pPr algn="ctr" indent="0" marL="0">
              <a:lnSpc>
                <a:spcPct val="90000"/>
              </a:lnSpc>
              <a:buNone/>
            </a:pPr>
            <a:r>
              <a:rPr lang="en-US" sz="2587" dirty="0">
                <a:solidFill>
                  <a:srgbClr val="362711"/>
                </a:solidFill>
                <a:latin typeface="Arial" pitchFamily="34" charset="0"/>
                <a:ea typeface="Arial" pitchFamily="34" charset="-122"/>
                <a:cs typeface="Arial" pitchFamily="34" charset="-120"/>
              </a:rPr>
              <a:t>Как составить короткий рассказ о лете на английском
</a:t>
            </a:r>
            <a:endParaRPr lang="en-US" sz="2587" dirty="0"/>
          </a:p>
        </p:txBody>
      </p:sp>
      <p:sp>
        <p:nvSpPr>
          <p:cNvPr id="12" name="Text 5"/>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19</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40000" y="2038875"/>
            <a:ext cx="8032800" cy="24159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Unit 1. In summer: что мы освоили
</a:t>
            </a:r>
            <a:pPr algn="l" indent="0" marL="0">
              <a:lnSpc>
                <a:spcPct val="90000"/>
              </a:lnSpc>
              <a:buNone/>
            </a:pPr>
            <a:r>
              <a:rPr lang="en-US" sz="26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Раздел помог запомнить летние слова, отработать простые модели и научиться говорить о каникулах, погоде, поездках и безопасности. Теперь можно уверенно строить короткие рассказы о лете.
</a:t>
            </a:r>
            <a:endParaRPr lang="en-US" sz="2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2026-05-30T12:29:21Z</dcterms:created>
  <dcterms:modified xsi:type="dcterms:W3CDTF">2026-05-30T12:29:21Z</dcterms:modified>
</cp:coreProperties>
</file>