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64" y="0"/>
            <a:ext cx="41087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0000" y="1680150"/>
            <a:ext cx="41544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и взаимосвязи в мире животных: ключевые темы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4590075" y="3832150"/>
            <a:ext cx="41544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разнообразия и связей более 1,5 миллионов видов животных по планете.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эволюционировали миллионы лет, освоив все экосистемы. Они играют ключевую роль в поддержании баланса и круговороте веществ, обеспечивая жизнедеятельность планеты.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значение животного многообразия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749358"/>
            <a:ext cx="3650100" cy="13188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2164808"/>
            <a:ext cx="3650100" cy="13188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300" y="3580258"/>
            <a:ext cx="3650100" cy="131888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53350" y="11534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Беспозвоночные: обширная и разнородная группа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беспозвоночным относятся насекомые, моллюски и ракообразные. У них отсутствует позвоночник, и их тела имеют разные варианты строения и функций, что отражает разнообразие адаптаций.
</a:t>
            </a:r>
            <a:endParaRPr lang="en-US" sz="953" dirty="0"/>
          </a:p>
        </p:txBody>
      </p:sp>
      <p:sp>
        <p:nvSpPr>
          <p:cNvPr id="10" name="Text 2"/>
          <p:cNvSpPr txBox="1"/>
          <p:nvPr/>
        </p:nvSpPr>
        <p:spPr>
          <a:xfrm>
            <a:off x="4153350" y="256890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Позвоночные: внутренний скелет и сложные 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Позвоночные животные имеют внутренний скелет с позвоночником, различные покровы тела — шерсть, перья, чешую — и специализированные органы, что позволяет им эффективно адаптироваться к разным условиям.
</a:t>
            </a:r>
            <a:endParaRPr lang="en-US" sz="953" dirty="0"/>
          </a:p>
        </p:txBody>
      </p:sp>
      <p:sp>
        <p:nvSpPr>
          <p:cNvPr id="11" name="Text 3"/>
          <p:cNvSpPr txBox="1"/>
          <p:nvPr/>
        </p:nvSpPr>
        <p:spPr>
          <a:xfrm>
            <a:off x="4153350" y="39843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как основа понимания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на беспозвоночных и позвоночных позволяет систематизировать знание о животных и проследить эволюционные связи межу разными группами и их особенностями.
</a:t>
            </a:r>
            <a:endParaRPr lang="en-US" sz="953" dirty="0"/>
          </a:p>
        </p:txBody>
      </p:sp>
      <p:sp>
        <p:nvSpPr>
          <p:cNvPr id="12" name="Text 4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животных и их признаки
</a:t>
            </a:r>
            <a:endParaRPr lang="en-US" sz="2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900" y="834828"/>
            <a:ext cx="3623400" cy="12950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575" y="2175343"/>
            <a:ext cx="3623400" cy="12950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0575" y="3518078"/>
            <a:ext cx="3623400" cy="129508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320175" y="1035151"/>
            <a:ext cx="4327800" cy="9326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тела насекомых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насекомого состоит из трёх частей: головы, груди и брюшка, оснащённых шестью ногами и зачастую крыльями. Это строение способствует их мобильности и приспособленности.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321850" y="2375681"/>
            <a:ext cx="4327800" cy="93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Свыше миллиона видов насекомых, включая жука-оленя, пчелу и бабочку, обитают в различных средах, играя важную роль в опылении и пищевых цепях.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321850" y="3718401"/>
            <a:ext cx="4327800" cy="9326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насекомых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насекомые опыляют цветы, обеспечивая воспроизводство растений, а также служат пищей для других животных, поддерживая экосистемные связи.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05400" y="288925"/>
            <a:ext cx="8142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Удивительный мир насекомых: строение и разнообразие
</a:t>
            </a:r>
            <a:endParaRPr lang="en-US" sz="2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749358"/>
            <a:ext cx="3650100" cy="13188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2164808"/>
            <a:ext cx="3650100" cy="13188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300" y="3580258"/>
            <a:ext cx="3650100" cy="131888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53350" y="11534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и 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Моллюски насчитывают примерно 85 тысяч видов с мягким телом; многие покрыты раковинами, как улитки и мидии, в то время как осьминоги и кальмары раковину утратили.
</a:t>
            </a:r>
            <a:endParaRPr lang="en-US" sz="953" dirty="0"/>
          </a:p>
        </p:txBody>
      </p:sp>
      <p:sp>
        <p:nvSpPr>
          <p:cNvPr id="10" name="Text 2"/>
          <p:cNvSpPr txBox="1"/>
          <p:nvPr/>
        </p:nvSpPr>
        <p:spPr>
          <a:xfrm>
            <a:off x="4153350" y="256890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животные живут как в воде, так и на суше, успешно приспосабливаясь к различным жизненным условиям и влияя на экосистемы.
</a:t>
            </a:r>
            <a:endParaRPr lang="en-US" sz="953" dirty="0"/>
          </a:p>
        </p:txBody>
      </p:sp>
      <p:sp>
        <p:nvSpPr>
          <p:cNvPr id="11" name="Text 3"/>
          <p:cNvSpPr txBox="1"/>
          <p:nvPr/>
        </p:nvSpPr>
        <p:spPr>
          <a:xfrm>
            <a:off x="4153350" y="39843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 природы и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Моллюски участвуют в формировании почв, очищают воду и являются важной пищей для других животных и человека.
</a:t>
            </a:r>
            <a:endParaRPr lang="en-US" sz="953" dirty="0"/>
          </a:p>
        </p:txBody>
      </p:sp>
      <p:sp>
        <p:nvSpPr>
          <p:cNvPr id="12" name="Text 4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Моллюски: формы, среда обитания и значение
</a:t>
            </a:r>
            <a:endParaRPr lang="en-US" sz="2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900" y="834828"/>
            <a:ext cx="3623400" cy="12950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575" y="2175343"/>
            <a:ext cx="3623400" cy="12950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0575" y="3518078"/>
            <a:ext cx="3623400" cy="129508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320175" y="1035151"/>
            <a:ext cx="4327800" cy="9326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Ракообразные обладают твёрдым панцирем, двумя парами усиков и клешнями, которые помогают добывать пищу и защищаться.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321850" y="2375681"/>
            <a:ext cx="4327800" cy="93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и обитание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70 тысяч видов, включая речного рака, омара и креветку, преимущественно водные организмы, встречающиеся в океанах и пресных водах.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321850" y="3718401"/>
            <a:ext cx="4327800" cy="9326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Ракообразные служат пищей для рыб и птиц, а также участвуют в очистке воды, фильтруя органические вещества.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05400" y="288925"/>
            <a:ext cx="8142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Ракообразные: строение и экологическая роль
</a:t>
            </a:r>
            <a:endParaRPr lang="en-US" sz="2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2181" y="1162275"/>
            <a:ext cx="301388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98525" y="1162275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01613" y="1162275"/>
            <a:ext cx="200925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37725" y="1162275"/>
            <a:ext cx="267900" cy="2679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251050"/>
            <a:ext cx="87954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строения и разнообразие позвоночных
</a:t>
            </a:r>
            <a:endParaRPr lang="en-US" sz="2100" dirty="0"/>
          </a:p>
        </p:txBody>
      </p:sp>
      <p:sp>
        <p:nvSpPr>
          <p:cNvPr id="13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4" name="Text 2"/>
          <p:cNvSpPr txBox="1"/>
          <p:nvPr/>
        </p:nvSpPr>
        <p:spPr>
          <a:xfrm>
            <a:off x="3905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и опора тела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внутреннего скелета с позвоночником обеспечивает прочность и свободу движения животных.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25601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Кожные покровы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Позвоночные покрыты различными покровами — чешуей у рыб, перьями у птиц, шерстью у млекопитающих.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47297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Различные способы размножения — от кладки яиц до живорождения — помогают адаптироваться к разным условиям.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8993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Среды обитания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Возможность освоения суши, воды и воздуха благодаря приспособлениям для жизни в различных экосистемах.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и рыбы доминируют по количеству видов, отражая адаптивный успех в разных условиях среды.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разнообразие у насекомых и рыб обусловлено их эволюционной гибкостью и многочисленными адаптациями.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справочники, 2023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животных разных групп
</a:t>
            </a:r>
            <a:endParaRPr lang="en-US" sz="2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25" y="1865399"/>
            <a:ext cx="3832800" cy="183185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Среды обитания различных групп животных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среды, где обитают разные группы животных и их адаптивные стратегии.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адаптируются к разнообразным средам, развивая миграции, смену окраски и поведенческие особенности.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исследования, 2023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749358"/>
            <a:ext cx="3650100" cy="13188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2164808"/>
            <a:ext cx="3650100" cy="13188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300" y="3580258"/>
            <a:ext cx="3650100" cy="131888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53350" y="11534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Слон — гигант на суше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крупный сухопутный млекопитающий, слон отличается мощным телом, сложным социальным поведением и уникальной памятью.
</a:t>
            </a:r>
            <a:endParaRPr lang="en-US" sz="953" dirty="0"/>
          </a:p>
        </p:txBody>
      </p:sp>
      <p:sp>
        <p:nvSpPr>
          <p:cNvPr id="10" name="Text 2"/>
          <p:cNvSpPr txBox="1"/>
          <p:nvPr/>
        </p:nvSpPr>
        <p:spPr>
          <a:xfrm>
            <a:off x="4153350" y="256890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Летучая мышь — единственный летающий млекопитающий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Обладает крыльями из кожистой перепонки и использует эхолокацию для ориентировки в темноте, что отличает её среди млекопитающих.
</a:t>
            </a:r>
            <a:endParaRPr lang="en-US" sz="953" dirty="0"/>
          </a:p>
        </p:txBody>
      </p:sp>
      <p:sp>
        <p:nvSpPr>
          <p:cNvPr id="11" name="Text 3"/>
          <p:cNvSpPr txBox="1"/>
          <p:nvPr/>
        </p:nvSpPr>
        <p:spPr>
          <a:xfrm>
            <a:off x="4153350" y="39843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 — гигант морей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большое животное планеты, кит приспособлен к жизни в воде благодаря обтекаемой форме тела и мощным плавникам.
</a:t>
            </a:r>
            <a:endParaRPr lang="en-US" sz="953" dirty="0"/>
          </a:p>
        </p:txBody>
      </p:sp>
      <p:sp>
        <p:nvSpPr>
          <p:cNvPr id="12" name="Text 4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Млекопитающие: особенности и примеры
</a:t>
            </a:r>
            <a:endParaRPr lang="en-US" sz="2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900" y="834828"/>
            <a:ext cx="3623400" cy="12950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575" y="2175343"/>
            <a:ext cx="3623400" cy="12950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0575" y="3518078"/>
            <a:ext cx="3623400" cy="129508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320175" y="1035151"/>
            <a:ext cx="4327800" cy="9326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рыб в пресных и морских водах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обитают как в пресноводных водоёмах, так и в океанах. Их формы и размеры варьируются от крошечных гуппи до гигантских акул, приспособленных к различным условиям обитания.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321850" y="2375681"/>
            <a:ext cx="4327800" cy="93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строения рыб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рыб — жабры для дыхания под водой, плавники для движения и обтекаемое тело, покрытое чешуёй. Такая структура помогает им эффективно передвигаться и добывать пищу.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321850" y="3718401"/>
            <a:ext cx="4327800" cy="9326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рыб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служат важным звеном в пищевых сетях, являясь добычей для птиц и млекопитающих. Они также обеспечивают человека питанием и экономической выгодой благодаря рыбной ловле.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05400" y="288925"/>
            <a:ext cx="8142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Позвоночные: рыбы
</a:t>
            </a:r>
            <a:endParaRPr lang="en-US" sz="2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749358"/>
            <a:ext cx="3650100" cy="13188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2164808"/>
            <a:ext cx="3650100" cy="13188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300" y="3580258"/>
            <a:ext cx="3650100" cy="131888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53350" y="11534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птиц к полёту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обладают лёгким скелетом и перьями, что облегчает полёт. Их клювы и формы тела различаются в зависимости от рациона и среды обитания.
</a:t>
            </a:r>
            <a:endParaRPr lang="en-US" sz="953" dirty="0"/>
          </a:p>
        </p:txBody>
      </p:sp>
      <p:sp>
        <p:nvSpPr>
          <p:cNvPr id="10" name="Text 2"/>
          <p:cNvSpPr txBox="1"/>
          <p:nvPr/>
        </p:nvSpPr>
        <p:spPr>
          <a:xfrm>
            <a:off x="4153350" y="256890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птиц и их среда обитания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населяют самые разные экосистемы — от густых лесов до ледяных тундр и жарких пустынь. Разные виды приспособились к уникальным условиям природы.
</a:t>
            </a:r>
            <a:endParaRPr lang="en-US" sz="953" dirty="0"/>
          </a:p>
        </p:txBody>
      </p:sp>
      <p:sp>
        <p:nvSpPr>
          <p:cNvPr id="11" name="Text 3"/>
          <p:cNvSpPr txBox="1"/>
          <p:nvPr/>
        </p:nvSpPr>
        <p:spPr>
          <a:xfrm>
            <a:off x="4153350" y="39843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поведения и размножения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птицы известны своими миграциями на большие расстояния, а также заботой о птенцах. Они строят гнёзда и часто демонстрируют сложное социальное поведение.
</a:t>
            </a:r>
            <a:endParaRPr lang="en-US" sz="953" dirty="0"/>
          </a:p>
        </p:txBody>
      </p:sp>
      <p:sp>
        <p:nvSpPr>
          <p:cNvPr id="12" name="Text 4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Позвоночные: птицы
</a:t>
            </a:r>
            <a:endParaRPr lang="en-US" sz="2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900" y="834828"/>
            <a:ext cx="3623400" cy="12950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575" y="2175343"/>
            <a:ext cx="3623400" cy="12950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0575" y="3518078"/>
            <a:ext cx="3623400" cy="129508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320175" y="1035151"/>
            <a:ext cx="4327800" cy="9326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рептилий в 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Рептилии включают крокодилов, змей, черепах и ящериц, каждая группа приспособлена к определённым условиям жизни и обладает уникальными поведенческими чертами.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321850" y="2375681"/>
            <a:ext cx="4327800" cy="93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физиологии рептилий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кожа покрыта прочной чешуёй, которая помогает защититься от потери влаги. Холоднокровность позволяет экономить энергию, но требует внешних источников тепла.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321850" y="3718401"/>
            <a:ext cx="4327800" cy="9326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 жизненный цикл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рептилий откладывает яйца на суше, где развивается потомство. Некоторые виды демонстрируют заботу о потомстве, охраняя кладки или даже молодых особей.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05400" y="288925"/>
            <a:ext cx="8142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Позвоночные: рептилии
</a:t>
            </a:r>
            <a:endParaRPr lang="en-US" sz="2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749358"/>
            <a:ext cx="3650100" cy="13188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2164808"/>
            <a:ext cx="3650100" cy="13188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300" y="3580258"/>
            <a:ext cx="3650100" cy="131888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53350" y="11534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воде и на суше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Амфибии проводят значительную часть жизни во влажной среде, используя кожу и лёгкие для дыхания. Их цикл включает метаморфоз от воды к суше.
</a:t>
            </a:r>
            <a:endParaRPr lang="en-US" sz="953" dirty="0"/>
          </a:p>
        </p:txBody>
      </p:sp>
      <p:sp>
        <p:nvSpPr>
          <p:cNvPr id="10" name="Text 2"/>
          <p:cNvSpPr txBox="1"/>
          <p:nvPr/>
        </p:nvSpPr>
        <p:spPr>
          <a:xfrm>
            <a:off x="4153350" y="256890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амфибий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Лягушки, тритоны и саламандры — примеры амфибий, каждый с особенностями в строении и поведении, позволяющими выживать в различных климатических условиях.
</a:t>
            </a:r>
            <a:endParaRPr lang="en-US" sz="953" dirty="0"/>
          </a:p>
        </p:txBody>
      </p:sp>
      <p:sp>
        <p:nvSpPr>
          <p:cNvPr id="11" name="Text 3"/>
          <p:cNvSpPr txBox="1"/>
          <p:nvPr/>
        </p:nvSpPr>
        <p:spPr>
          <a:xfrm>
            <a:off x="4153350" y="39843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размножения амфибий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Яйца амфибий развиваются в воде, где личинки (головастики) проходят стадию развития перед переходом на сушу. Это важная адаптация для их выживания.
</a:t>
            </a:r>
            <a:endParaRPr lang="en-US" sz="953" dirty="0"/>
          </a:p>
        </p:txBody>
      </p:sp>
      <p:sp>
        <p:nvSpPr>
          <p:cNvPr id="12" name="Text 4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Позвоночные: амфибии
</a:t>
            </a:r>
            <a:endParaRPr lang="en-US" sz="2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пищевой цепи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энергии от растений к хищникам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00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проявляется в борьбе за пищу или территорию, например, лисица и волк могут соперничать за схожые ресурсы в одной среде обитания.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Взаимоотношения между животными: типы и примеры
</a:t>
            </a:r>
            <a:endParaRPr lang="en-US" sz="2100" dirty="0"/>
          </a:p>
        </p:txBody>
      </p:sp>
      <p:sp>
        <p:nvSpPr>
          <p:cNvPr id="6" name="Text 2"/>
          <p:cNvSpPr txBox="1"/>
          <p:nvPr/>
        </p:nvSpPr>
        <p:spPr>
          <a:xfrm>
            <a:off x="2584042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Хищничество — один организм охотится на другого, как волк, который охотится на зайца, обеспечивая баланс численности видов в экосистеме.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751171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 — взаимовыгодное сотрудничество, например, муравьи защищают тлю, а сами получают сладкие выделения в обмен на охрану.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18325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Паразитизм выражается в использовании одного организма за счёт другого, как блохи, которые питаются кровью собак, снижая их здоровье.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900" y="834828"/>
            <a:ext cx="3623400" cy="12950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575" y="2175343"/>
            <a:ext cx="3623400" cy="12950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0575" y="3518078"/>
            <a:ext cx="3623400" cy="129508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320175" y="1035151"/>
            <a:ext cx="4327800" cy="9326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Рыба-клоун и актиния: защита и укрытие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Рыба-клоун живёт среди щупалец актинии, которые защищают её от хищников. Взамен рыба отпугивает хищных рыб, создавая взаимовыгодные условия для обоих.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321850" y="2375681"/>
            <a:ext cx="4327800" cy="93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Птицы-волоклюи и крупные млекопитающие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птицы сидят на спинах крупных животных и питаются паразитами, улучшая здоровье хозяина. Такое сотрудничество повышает выживаемость обоих видов.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321850" y="3718401"/>
            <a:ext cx="4327800" cy="9326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 и тля: взаимная польза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 охраняют тлю от хищников и перемещают их к новым растениям, взамен получая сладкий сок тли, что способствует развитию обоих видов.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05400" y="288925"/>
            <a:ext cx="8142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Симбиотические отношения в животном мире
</a:t>
            </a:r>
            <a:endParaRPr lang="en-US" sz="2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0457" y="357350"/>
            <a:ext cx="3356936" cy="341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8125" y="1618700"/>
            <a:ext cx="4085700" cy="119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вырубает леса, что ведёт к утрате среды обитания многих видов, например ягуаров в Амазонии. Это снижает биоразнообразие и ослабляет экосистемы.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58125" y="3655275"/>
            <a:ext cx="4085700" cy="119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Браконьерство и загрязнение вод влияют на численность редких видов, таких как амурский тигр и рыбы. Создаются заповедники и запрещается охота для защиты природы.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74300" y="251050"/>
            <a:ext cx="50550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деятельности человека на животных
</a:t>
            </a:r>
            <a:endParaRPr lang="en-US" sz="21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575" y="3000681"/>
            <a:ext cx="8666400" cy="190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и исчезающие виды животных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067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 включает более 4 000 видов, находящихся под угрозой исчезновения. Среди них дальневосточный леопард и снежный барс, требующие охраны и внимания.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87402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сохранения этих животных создаются национальные парки и международные программы, направленные на восстановление популяций и предотвращение утраты видов.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0341" y="208425"/>
            <a:ext cx="4380518" cy="468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3700" y="586450"/>
            <a:ext cx="3882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животного мира — залог устойчивости природы
</a:t>
            </a:r>
            <a:endParaRPr lang="en-US" sz="1575" dirty="0"/>
          </a:p>
        </p:txBody>
      </p:sp>
      <p:sp>
        <p:nvSpPr>
          <p:cNvPr id="6" name="Text 1"/>
          <p:cNvSpPr txBox="1"/>
          <p:nvPr/>
        </p:nvSpPr>
        <p:spPr>
          <a:xfrm>
            <a:off x="423700" y="2035825"/>
            <a:ext cx="3470700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Биологическое разнообразие поддерживает баланс экосистем и обеспечивает обмен энергией и веществами. Ответственное отношение к животным помогает сохранить планету для будущих поколений.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2026-05-09T15:39:51Z</dcterms:created>
  <dcterms:modified xsi:type="dcterms:W3CDTF">2026-05-09T15:39:51Z</dcterms:modified>
</cp:coreProperties>
</file>