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мировой научной мысли: от первых наблюдений к современной науке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древних практик к проверяемым теориям: наука объясняла мир и меняла жизнь людей.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история науки важна для понимания всемирной истории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рождалась из насущных задач: от земледельческого календаря до навигации и медицины. Со временем знание стало самостоятельной общественной силой, ускоряя технику, промышленность и образование. В XX–XXI веках оно определяет и экономику, и политику через международные проекты.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665" y="1353524"/>
            <a:ext cx="240975" cy="275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652" y="2193607"/>
            <a:ext cx="261000" cy="26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652" y="3052567"/>
            <a:ext cx="261000" cy="208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9652" y="3859342"/>
            <a:ext cx="261000" cy="261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древних цивилизаций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10909" y="1285179"/>
            <a:ext cx="31011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и астрономия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Египет и Месопотамия создавали календарные системы и вели наблюдения за небом. Эти знания помогали земледелию планировать сезоны и обеспечивали управленцам точность и порядок.
</a:t>
            </a:r>
            <a:endParaRPr lang="en-US" sz="738" dirty="0"/>
          </a:p>
        </p:txBody>
      </p:sp>
      <p:sp>
        <p:nvSpPr>
          <p:cNvPr id="15" name="Text 3"/>
          <p:cNvSpPr txBox="1"/>
          <p:nvPr/>
        </p:nvSpPr>
        <p:spPr>
          <a:xfrm>
            <a:off x="1110909" y="2118051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геометрия для задач государства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формировалась как инструмент: измерения земли, строительство сооружений и планирование работ требовали вычислений. Так накапливались методы, которые постепенно превращались в более строгие правила.
</a:t>
            </a:r>
            <a:endParaRPr lang="en-US" sz="738" dirty="0"/>
          </a:p>
        </p:txBody>
      </p:sp>
      <p:sp>
        <p:nvSpPr>
          <p:cNvPr id="16" name="Text 4"/>
          <p:cNvSpPr txBox="1"/>
          <p:nvPr/>
        </p:nvSpPr>
        <p:spPr>
          <a:xfrm>
            <a:off x="1110909" y="2950922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Шестидесятеричная система Вавилона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Вавилонские учёные развивали шестидесятеричное счисление. Следы этой системы сохранились в современных единицах времени и углов, напоминая о долговечности математических традиций.
</a:t>
            </a:r>
            <a:endParaRPr lang="en-US" sz="738" dirty="0"/>
          </a:p>
        </p:txBody>
      </p:sp>
      <p:sp>
        <p:nvSpPr>
          <p:cNvPr id="17" name="Text 5"/>
          <p:cNvSpPr txBox="1"/>
          <p:nvPr/>
        </p:nvSpPr>
        <p:spPr>
          <a:xfrm>
            <a:off x="1110909" y="3783797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Китая и Индии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Китае развивали медицину и наблюдения за небом, поддерживая и технические изобретения вроде компаса. В Индии сформировались десятичная запись и понятие нуля — важнейший вклад в мировую математику.
</a:t>
            </a:r>
            <a:endParaRPr lang="en-US" sz="73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Античная философия и первые научные модели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Древней Греции природные явления пытались объяснять рационально, а не мифологически. Это укрепило привычку спорить аргументами и искать причины, которые можно проверить рассуждением.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Демокрит развивал атомистические представления, а Аристотель систематизировал логику и описывал живую природу. Их идеи помогли связать наблюдения с общими принципами и правилами мышления.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Евклид заложил основы геометрии как стройной системы доказательств. Архимед связал математику с механикой и плаванием тел, показывая, что точные расчёты работают в реальных задачах.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Античная наука закрепила традицию поиска закономерностей: не просто «как устроено», а «почему именно так». Это стало фундаментом того, как Европа позже формировала научное мышление.
</a:t>
            </a:r>
            <a:endParaRPr lang="en-US" sz="9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Исламский мир как хранитель и продолжатель античных знаний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49500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наследия и новые исследования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VIII–XIII веках в Багдаде, Кордове, Дамаске и Самарканде развивались алгебра, астрономия, медицина, география и оптика. Ученые опирались на античные тексты и одновременно совершенствовали методы их изучения и применения.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42175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знаний и влияние на Европу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Аль-Хорезми систематизировал алгебру, Ибн аль-Хайсам исследовал законы света и зрения, а Ибн Сина создал медицинский труд. Этот корпус знаний не только сохранялся, но и активно распространялся, включая средневековую Европу.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научной мысли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институциональной науке усилил роль университетов, лабораторий и журналов, делая результаты проверяемыми широкой научной аудиторией.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позднее период, тем заметнее опора на коллективные формы работы и международный обмен. Это превращает открытия из редких событий в устойчивую систему.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4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по периодам: точных количественных данных в источнике нет.
</a:t>
            </a:r>
            <a:endParaRPr lang="en-US" sz="68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революция XVII века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00" y="153090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 веке менялся сам способ познания: научные выводы всё чаще опирались на эксперимент, измерение и математические формулировки. Знание стало требовать воспроизводимой проверки.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224037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Коперник предложил гелиоцентрическую модель, сместив центр описания мира. Важно, что идея требовала согласования с наблюдениями и стимулировала уточнение методов измерений.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564100" y="2953537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Галилео Галилей показал силу наблюдения и опыта, защищая новые представления о движении. Иоганн Кеплер затем сформулировал законы движения планет, связав данные с обобщающими правилами.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564100" y="3673702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Исаак Ньютон создал целостную систему классической механики и закон всемирного тяготения. В этот период окончательно укрепилось понимание научного закона как проверяемого утверждения.
</a:t>
            </a:r>
            <a:endParaRPr lang="en-US" sz="9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научное знание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исследования: наблюдение → проверка → публикация и уточнение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и культ разума в XVIII веке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Академии как «узлы обмена» идеями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Академии наук в Париже, Лондоне, Петербурге и других городах действовали как постоянные площадки для дискуссий. Там сравнивали методы, обсуждали результаты и согласовывали стандарты научной работы. Так научный разговор становился общественным.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энциклопедия превращала знания в систему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Просвещения заключалась в том, что знания можно собрать и упорядочить, чтобы ими пользовались все образованные люди. Энциклопедисты, объединённые вокруг Дени Дидро и Жана д’Аламбера, стремились связать разрозненные сведения в единую картину мира.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Разум, образование и опыт как двигатель прогресса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Просветители рассматривали разум, образование и опыт как инструменты улучшения общества. Это меняло культуру: на первый план выходили обучение, аргументация и проверка, а авторитет природы становился ближе к повседневным решениям людей.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2923" y="1467950"/>
            <a:ext cx="3358154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Учёные, изменившие мировую науку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ключевые вклады и то, как разные эпохи соединяются общим движением научной мысли.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развивается через цепочку взаимосвязанных идей: открытия в разных странах и дисциплинах укрепляют друг друга и меняют методы исследования.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данным из заданного описания с перечислением учёных и вкладов.
</a:t>
            </a:r>
            <a:endParaRPr lang="en-US" sz="7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867" y="1361586"/>
            <a:ext cx="244200" cy="2170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80199" y="1341119"/>
            <a:ext cx="225750" cy="2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4870" y="3105254"/>
            <a:ext cx="244200" cy="244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70974" y="3105251"/>
            <a:ext cx="244200" cy="244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07074" y="1372421"/>
            <a:ext cx="244200" cy="19536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век: наука и индустриальная революция
</a:t>
            </a:r>
            <a:endParaRPr lang="en-US" sz="22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564103" y="179507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Технологический разгон промышленности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производство стало напрямую зависеть от научных знаний: паровые установки, железные дороги и химическая промышленность требовали измерений, расчётов и стандартизации процессов.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2900196" y="1795113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 и электромагнетизм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 Фарадея и последующая формализация Максвелла связали электричество и магнетизм в единую теорию, сделав возможными генераторы, связь и новые отрасли приборостроения.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564100" y="3552348"/>
            <a:ext cx="1879500" cy="11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Микробиология и медицина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Пастер и Кох показали роль микроорганизмов в болезнях, опираясь на эксперимент и воспроизводимость. Так развивались гигиена, диагностика и подходы к профилактике инфекций.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2900196" y="355233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металлообработки и масштабирование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способы обработки металлов, расчёты прочности и материаловедение позволили строить быстрее и надёжнее. Научные открытия стали быстро превращаться в серийные технологии и массовое производство.
</a:t>
            </a:r>
            <a:endParaRPr lang="en-US" sz="788" dirty="0"/>
          </a:p>
        </p:txBody>
      </p:sp>
      <p:sp>
        <p:nvSpPr>
          <p:cNvPr id="20" name="Text 6"/>
          <p:cNvSpPr txBox="1"/>
          <p:nvPr/>
        </p:nvSpPr>
        <p:spPr>
          <a:xfrm>
            <a:off x="5236296" y="179508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 как точная дисциплина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Лавуазье заложил основы современной химии через доказательное понимание состава веществ. Это ускорило создание лабораторных методик и контроль качества в промышленности.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научной активности в XIX–XX веках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проявлялся не только в количестве работ, но и в инфраструктуре: лабораториях, отделениях университетов, учреждениях финансирования и развитии журналов как канала проверки идей.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в XIX–XX веках указывает на переход к институциональной науке: результаты всё чаще производились в коллективной среде и быстрее становились общим знанием.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тенденций по историческим публикациям и базам библиометрики; точные значения зависят от методики (условный индекс, без претензии на абсолютные числа).
</a:t>
            </a:r>
            <a:endParaRPr lang="en-US" sz="6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в физике и космологии XX века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относительности Эйнштейна изменила понимание пространства и времени: гравитация стала проявлением геометрии, а не «силой по Ньютону», что по-новому описало движение тел и космические процессы.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Квантовая механика объяснила поведение атомов и частиц, где классические представления ломаются. Это позволило связать наблюдения с вероятностными закономерностями и построить язык современной микрофизики.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атомного ядра, рентгеновского излучения и свидетельства расширения Вселенной показали многоуровневое устройство материи. На их основе сформировались ядерная энергетика, электроника и астрофизика.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Биология, генетика и медицина в XX веке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микробиологии, вакцин и антибиотиков снизило смертность от многих инфекций. Массовая вакцинация, лабораторная диагностика и хирургические методы сделали лечение эффективнее, а молекулярная биология расширила её возможности.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Ключевым событием стало открытие структуры ДНК в 1953 году Уотсоном и Криком: оно связало наследственность с молекулярной организацией. Дальше генетика стала основой предсказуемых механизмов передачи признаков.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научного открытия к технологии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передачи идеи в практику: от проверки до внедрения и эффекта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652" y="1360724"/>
            <a:ext cx="261000" cy="261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552" y="2054532"/>
            <a:ext cx="261000" cy="208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9602" y="2710630"/>
            <a:ext cx="261000" cy="232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6877" y="3356617"/>
            <a:ext cx="206550" cy="275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9652" y="4031517"/>
            <a:ext cx="261000" cy="261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институты и международное сотрудничество
</a:t>
            </a:r>
            <a:endParaRPr lang="en-US" sz="22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1110900" y="1285175"/>
            <a:ext cx="31011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Институты как «двигатели» знаний
</a:t>
            </a:r>
            <a:pPr algn="l" indent="0" marL="0">
              <a:lnSpc>
                <a:spcPct val="115000"/>
              </a:lnSpc>
              <a:buNone/>
            </a:pPr>
            <a:r>
              <a:rPr lang="en-US" sz="4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наука опирается на университеты, академии и исследовательские центры. Они формируют команды, инфраструктуру лабораторий и долгие исследовательские программы, без которых открытия редко доводятся до практики.
</a:t>
            </a:r>
            <a:endParaRPr lang="en-US" sz="707" dirty="0"/>
          </a:p>
        </p:txBody>
      </p:sp>
      <p:sp>
        <p:nvSpPr>
          <p:cNvPr id="17" name="Text 3"/>
          <p:cNvSpPr txBox="1"/>
          <p:nvPr/>
        </p:nvSpPr>
        <p:spPr>
          <a:xfrm>
            <a:off x="1110900" y="1952877"/>
            <a:ext cx="31008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Коллаборации и обмен данными
</a:t>
            </a:r>
            <a:pPr algn="l" indent="0" marL="0">
              <a:lnSpc>
                <a:spcPct val="115000"/>
              </a:lnSpc>
              <a:buNone/>
            </a:pPr>
            <a:r>
              <a:rPr lang="en-US" sz="4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проекты — например, CERN, спутниковые миссии и геномные исследования — объединяют специалистов из разных стран. Эффективность растёт за счёт обмена данными и единых протоколов измерений.
</a:t>
            </a:r>
            <a:endParaRPr lang="en-US" sz="707" dirty="0"/>
          </a:p>
        </p:txBody>
      </p:sp>
      <p:sp>
        <p:nvSpPr>
          <p:cNvPr id="18" name="Text 4"/>
          <p:cNvSpPr txBox="1"/>
          <p:nvPr/>
        </p:nvSpPr>
        <p:spPr>
          <a:xfrm>
            <a:off x="1110900" y="2620577"/>
            <a:ext cx="31008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Гранты и устойчивое финансирование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Грантовые фонды помогают поддерживать эксперименты, публикации и оборудование. Стабильное финансирование уменьшает зависимость результатов от случайных циклов и обеспечивает планирование исследований.
</a:t>
            </a:r>
            <a:endParaRPr lang="en-US" sz="707" dirty="0"/>
          </a:p>
        </p:txBody>
      </p:sp>
      <p:sp>
        <p:nvSpPr>
          <p:cNvPr id="19" name="Text 5"/>
          <p:cNvSpPr txBox="1"/>
          <p:nvPr/>
        </p:nvSpPr>
        <p:spPr>
          <a:xfrm>
            <a:off x="1110900" y="3288279"/>
            <a:ext cx="31008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Рецензирование и открытые результаты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Публикации в научных журналах и система рецензирования повышают проверяемость. Открытый доступ к данным и методикам ускоряет воспроизводимость и снижает риск ошибок.
</a:t>
            </a:r>
            <a:endParaRPr lang="en-US" sz="738" dirty="0"/>
          </a:p>
        </p:txBody>
      </p:sp>
      <p:sp>
        <p:nvSpPr>
          <p:cNvPr id="20" name="Text 6"/>
          <p:cNvSpPr txBox="1"/>
          <p:nvPr/>
        </p:nvSpPr>
        <p:spPr>
          <a:xfrm>
            <a:off x="1110900" y="3955981"/>
            <a:ext cx="31008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научное сообщество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сообщество действует как единая система: разные национальные школы взаимодействуют через конференции, совместные статьи и стандарты. Так формируется проверяемая общая картина мира.
</a:t>
            </a:r>
            <a:endParaRPr lang="en-US" sz="71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342" y="1681875"/>
            <a:ext cx="2952516" cy="201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вызовы и научные ответы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4660908" y="1760438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области науки превращают знания в решения проблем планетарного масштаба.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660900" y="2793329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случаях наука работает как «инструмент перевода» проблем в измеримые параметры: строятся модели, разрабатываются технологии и затем уточняются правила их применения.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4150" y="3814425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направлениям современной науки и их практическим приложениям в публичных научно-образовательных обзорах; конкретные показатели зависят от методики оценки.
</a:t>
            </a:r>
            <a:endParaRPr lang="en-US" sz="6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XXI века: междисциплинарные направления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Пересечения дисциплин заметны в прикладных задачах: алгоритмы помогают диагностировать, материалы повышают эффективность устройств, а спутниковые наблюдения связывают данные с моделями среды.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фокуса показывает приоритет прикладного эффекта при сохранении научной глубины: устойчивые результаты возникают на стыке методов и данных из разных областей.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Условительная структура приоритетов по темам современных исследований и программ; точные доли не являются статистикой и отражают качественное распределение интереса.
</a:t>
            </a:r>
            <a:endParaRPr lang="en-US" sz="6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Этика, риски и ответственность науки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прогресс создаёт новые возможности и новые угрозы: от разработки оружия массового поражения до биологических рисков. Поэтому важны контроль процедур, оценка последствий и ограничения доступа к опасным знаниям.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вызовы тоже реальны: манипуляции данными и цифровое неравенство способны искажать решения. Отсюда — акцент на проверяемости результатов, прозрачности методик и защите персональных данных.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наука опирается на академическую честность и ответственность исследователей перед обществом. История XX века показала, что открытия могут служить и во благо, и во вред — значит, нужны правила и международная координация.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наука как непрерывное переосмысление мира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мировой науки — от практических наблюдений к системе эксперимента, теории, институтов и технологий. Каждая эпоха меняла представления и повседневность, а дальнейшее развитие опирается на сотрудничество, критическое мышление, образование и этику.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2026-05-12T22:23:48Z</dcterms:created>
  <dcterms:modified xsi:type="dcterms:W3CDTF">2026-05-12T22:23:48Z</dcterms:modified>
</cp:coreProperties>
</file>