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jpe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image" Target="../media/image-18-6.jpe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8875" y="199993"/>
            <a:ext cx="8745300" cy="47569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5550" y="3872250"/>
            <a:ext cx="6161400" cy="10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 костные рыбы
</a:t>
            </a:r>
            <a:endParaRPr lang="en-US" sz="2300" dirty="0"/>
          </a:p>
        </p:txBody>
      </p:sp>
      <p:sp>
        <p:nvSpPr>
          <p:cNvPr id="6" name="Text 1"/>
          <p:cNvSpPr txBox="1"/>
          <p:nvPr/>
        </p:nvSpPr>
        <p:spPr>
          <a:xfrm>
            <a:off x="343837" y="3213975"/>
            <a:ext cx="4060200" cy="49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разнообразные позвоночные водоёмов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6190250" y="246950"/>
            <a:ext cx="2737800" cy="27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5927" y="403000"/>
            <a:ext cx="4206797" cy="4342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4375" y="520850"/>
            <a:ext cx="4034100" cy="19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Костные рыбы: успех в воде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434375" y="2762250"/>
            <a:ext cx="3957300" cy="18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30 тысяч видов костных рыб освоили моря, реки и озёра. Их древняя группа существует сотни миллионов лет и включает привычных нам сельдь, щуку, окуня, карася, лосося и треску.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8289025" y="74925"/>
            <a:ext cx="7215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8600" y="520850"/>
            <a:ext cx="3486000" cy="196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класса костных рыб
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4701086" y="787216"/>
            <a:ext cx="4024500" cy="4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костной рыбы обычно разделено на голову, туловище и хвост. Такое строение помогает распределять функции: захват пищи, работу внутренних органов и активное плавание.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701061" y="552916"/>
            <a:ext cx="4024500" cy="21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отдела тела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701086" y="1638323"/>
            <a:ext cx="4024500" cy="4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Внутренний скелет у этих животных образован костной тканью. Он служит опорой телу, защищает внутренние органы и даёт прочную основу для прикрепления мышц.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4701061" y="1404023"/>
            <a:ext cx="4024500" cy="21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Костный скелет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4701086" y="2489429"/>
            <a:ext cx="4024500" cy="4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Кислород рыбы получают с помощью жабр, через которые проходит вода. В жаберных лепестках газообмен идёт быстро, поэтому рыба может дышать под водой.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4701061" y="2255129"/>
            <a:ext cx="4024500" cy="21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Жаберное дыхание
</a:t>
            </a:r>
            <a:endParaRPr lang="en-US" sz="1000" dirty="0"/>
          </a:p>
        </p:txBody>
      </p:sp>
      <p:sp>
        <p:nvSpPr>
          <p:cNvPr id="16" name="Text 8"/>
          <p:cNvSpPr txBox="1"/>
          <p:nvPr/>
        </p:nvSpPr>
        <p:spPr>
          <a:xfrm>
            <a:off x="4701086" y="3340535"/>
            <a:ext cx="4024500" cy="4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Плавники помогают удерживать равновесие, поворачивать и продвигаться вперёд. Кожа многих видов покрыта чешуёй и слизью, что уменьшает трение и защищает тело.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4701061" y="3106235"/>
            <a:ext cx="4024500" cy="21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Плавники и чешуя
</a:t>
            </a:r>
            <a:endParaRPr lang="en-US" sz="1000" dirty="0"/>
          </a:p>
        </p:txBody>
      </p:sp>
      <p:sp>
        <p:nvSpPr>
          <p:cNvPr id="18" name="Text 10"/>
          <p:cNvSpPr txBox="1"/>
          <p:nvPr/>
        </p:nvSpPr>
        <p:spPr>
          <a:xfrm>
            <a:off x="4701086" y="4191641"/>
            <a:ext cx="4024500" cy="4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многих костных рыб есть плавательный пузырь. Он помогает менять глубину без лишних затрат энергии и поддерживает плавучесть при неподвижном положении.
</a:t>
            </a:r>
            <a:endParaRPr lang="en-US" sz="1000" dirty="0"/>
          </a:p>
        </p:txBody>
      </p:sp>
      <p:sp>
        <p:nvSpPr>
          <p:cNvPr id="19" name="Text 11"/>
          <p:cNvSpPr txBox="1"/>
          <p:nvPr/>
        </p:nvSpPr>
        <p:spPr>
          <a:xfrm>
            <a:off x="4701061" y="3957341"/>
            <a:ext cx="4024500" cy="21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Плавательный пузырь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025" y="1620373"/>
            <a:ext cx="4268100" cy="313855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8600" y="520850"/>
            <a:ext cx="7948500" cy="8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тела и среда обитания
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4895258" y="1814328"/>
            <a:ext cx="3773100" cy="1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и обтекаемость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895258" y="2059988"/>
            <a:ext cx="3773100" cy="4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Обтекаемое тело уменьшает сопротивление воды, поэтому рыба двигается легче и быстрее. Особенно это важно для видов, которые постоянно преследуют добычу или избегают хищников.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4895258" y="3898628"/>
            <a:ext cx="3773100" cy="1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со средой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895258" y="4144288"/>
            <a:ext cx="3773100" cy="4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тела помогает понять, где живёт рыба: в быстром течении, в спокойном озере или в открытом море. Внешний вид всегда связан с образом жизни.
</a:t>
            </a:r>
            <a:endParaRPr lang="en-US" sz="900" dirty="0"/>
          </a:p>
        </p:txBody>
      </p:sp>
      <p:sp>
        <p:nvSpPr>
          <p:cNvPr id="14" name="Text 6"/>
          <p:cNvSpPr txBox="1"/>
          <p:nvPr/>
        </p:nvSpPr>
        <p:spPr>
          <a:xfrm>
            <a:off x="4895258" y="2856478"/>
            <a:ext cx="3773100" cy="1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формы — разные условия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4895258" y="3102138"/>
            <a:ext cx="3773100" cy="4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быстро плавающих рыб тело вытянутое и веретенообразное, а у донных видов чаще более широкое и уплощённое. Такая форма удобна для жизни на дне.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2267" y="1651000"/>
            <a:ext cx="4296165" cy="289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1150" y="520850"/>
            <a:ext cx="7911300" cy="7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костных рыб по образу жизни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291150" y="4779150"/>
            <a:ext cx="4298400" cy="2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22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схема; условное распределение групп для наглядности
</a:t>
            </a:r>
            <a:endParaRPr lang="en-US" sz="1122" dirty="0"/>
          </a:p>
        </p:txBody>
      </p:sp>
      <p:sp>
        <p:nvSpPr>
          <p:cNvPr id="9" name="Text 3"/>
          <p:cNvSpPr txBox="1"/>
          <p:nvPr/>
        </p:nvSpPr>
        <p:spPr>
          <a:xfrm>
            <a:off x="4931350" y="1854519"/>
            <a:ext cx="3731700" cy="10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Костные рыбы занимают почти все водные места обитания, поэтому их образ жизни очень разный: от охоты в толще воды до жизни у дна.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931350" y="3318765"/>
            <a:ext cx="3731700" cy="10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подчёркивает, что разнообразие способов питания связано с освоением разных участков водоёма.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13300" y="1813923"/>
            <a:ext cx="511200" cy="454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13300" y="3411644"/>
            <a:ext cx="511200" cy="511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69891" y="1779644"/>
            <a:ext cx="392218" cy="52295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37206" y="3405765"/>
            <a:ext cx="457588" cy="522958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291150" y="520850"/>
            <a:ext cx="7935900" cy="8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Покровы и защита тела
</a:t>
            </a:r>
            <a:endParaRPr lang="en-US" sz="2700" dirty="0"/>
          </a:p>
        </p:txBody>
      </p:sp>
      <p:sp>
        <p:nvSpPr>
          <p:cNvPr id="12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13" name="Text 2"/>
          <p:cNvSpPr txBox="1"/>
          <p:nvPr/>
        </p:nvSpPr>
        <p:spPr>
          <a:xfrm>
            <a:off x="5417450" y="1780565"/>
            <a:ext cx="3282900" cy="5211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Чешуя рядами
</a:t>
            </a:r>
            <a:endParaRPr lang="en-US" sz="1600" dirty="0"/>
          </a:p>
        </p:txBody>
      </p:sp>
      <p:sp>
        <p:nvSpPr>
          <p:cNvPr id="14" name="Text 3"/>
          <p:cNvSpPr txBox="1"/>
          <p:nvPr/>
        </p:nvSpPr>
        <p:spPr>
          <a:xfrm>
            <a:off x="4813300" y="2366769"/>
            <a:ext cx="3886800" cy="7055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Чешуя расположена упорядоченными рядами и растёт вместе с рыбой. Она укрепляет покровы и помогает оценивать возраст по годовым кольцам.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5417450" y="3406686"/>
            <a:ext cx="3282900" cy="5211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Костные пластинки
</a:t>
            </a:r>
            <a:endParaRPr lang="en-US" sz="1600" dirty="0"/>
          </a:p>
        </p:txBody>
      </p:sp>
      <p:sp>
        <p:nvSpPr>
          <p:cNvPr id="16" name="Text 5"/>
          <p:cNvSpPr txBox="1"/>
          <p:nvPr/>
        </p:nvSpPr>
        <p:spPr>
          <a:xfrm>
            <a:off x="4813300" y="3992891"/>
            <a:ext cx="3886800" cy="7055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Дополнительную защиту могут давать костные пластинки или утолщённые участки кожи. Они особенно полезны у видов, живущих среди камней, растений или на дне.
</a:t>
            </a:r>
            <a:endParaRPr lang="en-US" sz="1300" dirty="0"/>
          </a:p>
        </p:txBody>
      </p:sp>
      <p:sp>
        <p:nvSpPr>
          <p:cNvPr id="17" name="Text 6"/>
          <p:cNvSpPr txBox="1"/>
          <p:nvPr/>
        </p:nvSpPr>
        <p:spPr>
          <a:xfrm>
            <a:off x="1114550" y="1780565"/>
            <a:ext cx="3282900" cy="5211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Слизистый слой
</a:t>
            </a:r>
            <a:endParaRPr lang="en-US" sz="1600" dirty="0"/>
          </a:p>
        </p:txBody>
      </p:sp>
      <p:sp>
        <p:nvSpPr>
          <p:cNvPr id="18" name="Text 7"/>
          <p:cNvSpPr txBox="1"/>
          <p:nvPr/>
        </p:nvSpPr>
        <p:spPr>
          <a:xfrm>
            <a:off x="510400" y="2366769"/>
            <a:ext cx="3886800" cy="7055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Слизь покрывает тело тонкой плёнкой, снижает трение при плавании и помогает защищать кожу от бактерий, грибков и мелких повреждений.
</a:t>
            </a:r>
            <a:endParaRPr lang="en-US" sz="1300" dirty="0"/>
          </a:p>
        </p:txBody>
      </p:sp>
      <p:sp>
        <p:nvSpPr>
          <p:cNvPr id="19" name="Text 8"/>
          <p:cNvSpPr txBox="1"/>
          <p:nvPr/>
        </p:nvSpPr>
        <p:spPr>
          <a:xfrm>
            <a:off x="1114550" y="3406686"/>
            <a:ext cx="3282900" cy="5211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Колючие плавники
</a:t>
            </a:r>
            <a:endParaRPr lang="en-US" sz="1600" dirty="0"/>
          </a:p>
        </p:txBody>
      </p:sp>
      <p:sp>
        <p:nvSpPr>
          <p:cNvPr id="20" name="Text 9"/>
          <p:cNvSpPr txBox="1"/>
          <p:nvPr/>
        </p:nvSpPr>
        <p:spPr>
          <a:xfrm>
            <a:off x="510400" y="3992891"/>
            <a:ext cx="3886800" cy="7055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некоторых видов лучи плавников становятся острыми и жёсткими. Такие колючки делают рыбу менее уязвимой для хищников и осложняют её захват.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1150" y="2254013"/>
            <a:ext cx="4298400" cy="14222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1150" y="520850"/>
            <a:ext cx="7911300" cy="7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отделы тела и их функции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772600" y="4536075"/>
            <a:ext cx="4122900" cy="2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931350" y="1723976"/>
            <a:ext cx="3731700" cy="109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части тела костной рыбы связаны с разными жизненными задачами: питанием, движением и поддержанием плавучести.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4931350" y="3113435"/>
            <a:ext cx="3731700" cy="109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тела напрямую связано с жизнью в воде: каждый отдел выполняет свою часть работы.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7183" y="1705200"/>
            <a:ext cx="8592535" cy="3244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1150" y="520850"/>
            <a:ext cx="8604600" cy="7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рыба дышит и движется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291150" y="1333975"/>
            <a:ext cx="8604600" cy="3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9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 материалам школьного курса биологии: путь воды через жабры и последовательность плавания
</a:t>
            </a:r>
            <a:endParaRPr lang="en-US" sz="1359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34375" y="4140525"/>
            <a:ext cx="3957300" cy="48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анатомии костных рыб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8289025" y="74925"/>
            <a:ext cx="7215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4870525" y="932975"/>
            <a:ext cx="3624300" cy="1541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6700" dirty="0"/>
          </a:p>
        </p:txBody>
      </p:sp>
      <p:sp>
        <p:nvSpPr>
          <p:cNvPr id="6" name="Text 3"/>
          <p:cNvSpPr txBox="1"/>
          <p:nvPr/>
        </p:nvSpPr>
        <p:spPr>
          <a:xfrm>
            <a:off x="4905025" y="2713000"/>
            <a:ext cx="3555300" cy="17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важные функции выполняет плавательный пузырь у многих костных рыб.
</a:t>
            </a:r>
            <a:endParaRPr lang="en-US" sz="1800" dirty="0"/>
          </a:p>
        </p:txBody>
      </p:sp>
      <p:sp>
        <p:nvSpPr>
          <p:cNvPr id="7" name="Text 4"/>
          <p:cNvSpPr txBox="1"/>
          <p:nvPr/>
        </p:nvSpPr>
        <p:spPr>
          <a:xfrm>
            <a:off x="434375" y="520850"/>
            <a:ext cx="3869100" cy="17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 помогает удерживаться на нужной глубине и у некоторых видов участвует в восприятии колебаний воды.
</a:t>
            </a:r>
            <a:endParaRPr lang="en-US" sz="2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2267" y="1651000"/>
            <a:ext cx="4296165" cy="289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1150" y="520850"/>
            <a:ext cx="7911300" cy="7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костных рыб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291150" y="4779150"/>
            <a:ext cx="4298400" cy="2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6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схема; условные значения для сравнения групп питания
</a:t>
            </a:r>
            <a:endParaRPr lang="en-US" sz="1106" dirty="0"/>
          </a:p>
        </p:txBody>
      </p:sp>
      <p:sp>
        <p:nvSpPr>
          <p:cNvPr id="9" name="Text 3"/>
          <p:cNvSpPr txBox="1"/>
          <p:nvPr/>
        </p:nvSpPr>
        <p:spPr>
          <a:xfrm>
            <a:off x="4931350" y="1854519"/>
            <a:ext cx="3731700" cy="10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 костных рыб зависит от строения рта, зубов и места обитания. Даже внутри одного водоёма рядом могут жить виды с разными способами питания.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931350" y="3318765"/>
            <a:ext cx="3731700" cy="10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хищных и всеядных форм показывает, что костные рыбы успешно используют разные пищевые ресурсы.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418" y="1660055"/>
            <a:ext cx="2573700" cy="168899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92568" y="1660055"/>
            <a:ext cx="2573700" cy="168899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78893" y="1660055"/>
            <a:ext cx="2573700" cy="168899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1150" y="520850"/>
            <a:ext cx="7935900" cy="8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передвижения в воде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440193" y="3887525"/>
            <a:ext cx="2484300" cy="8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Карась не спешит: его движения плавные, а повороты — аккуратные. Он как будто «подруливает» грудными и брюшными плавниками, удерживая равновесие и легко меняя направление даже в спокойной воде пруда или озера.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440193" y="3410575"/>
            <a:ext cx="24843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Медленный ход и точные манёвры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3329855" y="3887525"/>
            <a:ext cx="2484300" cy="8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Тунец движется иначе — быстро и мощно. Волнообразные сокращения мышц проходят от головы к хвосту, а сильный хвостовой плавник создаёт основной толчок, позволяя рыбе развивать высокую скорость в открытом море.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3329855" y="3410575"/>
            <a:ext cx="24843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Скорость, которой управляет тело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6219505" y="3887525"/>
            <a:ext cx="2484300" cy="8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Плавники выполняют разные задачи: одни помогают держать курс, другие — не переворачиваться и снижать скорость. Благодаря этому костные рыбы могут одинаково уверенно плыть в толще воды, у дна и среди водных растений.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6219505" y="3410575"/>
            <a:ext cx="24843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Плавники как система управления
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1150" y="520850"/>
            <a:ext cx="4742100" cy="149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размножения и развития костных рыб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49225" y="3598499"/>
            <a:ext cx="1799547" cy="11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Взрослые рыбы выбирают подходящее место и откладывают икру в воду. У большинства видов оплодотворение происходит снаружи, поэтому встреча яйцеклеток и сперматозоидов зависит от условий среды.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2725" y="2965525"/>
            <a:ext cx="1799547" cy="56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Нерест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7001800" y="2320999"/>
            <a:ext cx="1799547" cy="11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Подросший мальок постепенно превращается в молодую рыбу, а затем во взрослую особь. Когда наступает половое созревание, цикл может начаться снова.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7005300" y="1688025"/>
            <a:ext cx="1799547" cy="56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Мальок и взрослая рыба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4817608" y="2820649"/>
            <a:ext cx="1799547" cy="11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икры выходит личинка с желточным мешком. Сначала она питается запасом желтка, а затем начинает самостоятельно добывать мелкую пищу и расти.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4821108" y="2187675"/>
            <a:ext cx="1799547" cy="56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Личинка
</a:t>
            </a:r>
            <a:endParaRPr lang="en-US" sz="1200" dirty="0"/>
          </a:p>
        </p:txBody>
      </p:sp>
      <p:sp>
        <p:nvSpPr>
          <p:cNvPr id="15" name="Text 8"/>
          <p:cNvSpPr txBox="1"/>
          <p:nvPr/>
        </p:nvSpPr>
        <p:spPr>
          <a:xfrm>
            <a:off x="2633417" y="3204474"/>
            <a:ext cx="1799547" cy="11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Икринки защищены оболочкой и содержат запас питательных веществ. Их обычно очень много, потому что в природе далеко не все потомки доживают до следующего этапа.
</a:t>
            </a:r>
            <a:endParaRPr lang="en-US" sz="1000" dirty="0"/>
          </a:p>
        </p:txBody>
      </p:sp>
      <p:sp>
        <p:nvSpPr>
          <p:cNvPr id="16" name="Text 9"/>
          <p:cNvSpPr txBox="1"/>
          <p:nvPr/>
        </p:nvSpPr>
        <p:spPr>
          <a:xfrm>
            <a:off x="2636917" y="2571500"/>
            <a:ext cx="1799547" cy="56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Икра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7183" y="1705200"/>
            <a:ext cx="8592535" cy="3244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1150" y="520850"/>
            <a:ext cx="8604600" cy="7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костной рыбы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291150" y="1333975"/>
            <a:ext cx="8604600" cy="3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стадий развития от взрослой особи до нового поколения
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8818" y="357420"/>
            <a:ext cx="3720809" cy="294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8600" y="3404475"/>
            <a:ext cx="3637200" cy="126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Приспособления к разным условиям жизни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211D1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12" name="Text 2"/>
          <p:cNvSpPr txBox="1"/>
          <p:nvPr/>
        </p:nvSpPr>
        <p:spPr>
          <a:xfrm>
            <a:off x="4704300" y="920105"/>
            <a:ext cx="4148400" cy="1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Глубоководные рыбы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4704300" y="1136497"/>
            <a:ext cx="4148400" cy="37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темноте и при большом давлении помогают мягкое тело, редкие движения и чувствительные органы. Такие рыбы экономят силы и нередко имеют вытянутую форму, удобную для жизни на глубине.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4704300" y="1599130"/>
            <a:ext cx="4148400" cy="1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Полярные виды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4704300" y="1815522"/>
            <a:ext cx="4148400" cy="37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холодной воде важны особенности, которые позволяют не замерзать и сохранять активность. У таких рыб изменяются обмен веществ и строение тела, а также усиливается защита от переохлаждения.
</a:t>
            </a:r>
            <a:endParaRPr lang="en-US" sz="900" dirty="0"/>
          </a:p>
        </p:txBody>
      </p:sp>
      <p:sp>
        <p:nvSpPr>
          <p:cNvPr id="16" name="Text 6"/>
          <p:cNvSpPr txBox="1"/>
          <p:nvPr/>
        </p:nvSpPr>
        <p:spPr>
          <a:xfrm>
            <a:off x="4704300" y="2278155"/>
            <a:ext cx="4148400" cy="1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Речные обитатели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4704300" y="2494547"/>
            <a:ext cx="4148400" cy="37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быстрых реках рыбе нужно удерживаться в потоке. Поэтому у многих видов тело более обтекаемое, а плавники помогают точно маневрировать между камнями, растениями и участками течения.
</a:t>
            </a:r>
            <a:endParaRPr lang="en-US" sz="900" dirty="0"/>
          </a:p>
        </p:txBody>
      </p:sp>
      <p:sp>
        <p:nvSpPr>
          <p:cNvPr id="18" name="Text 8"/>
          <p:cNvSpPr txBox="1"/>
          <p:nvPr/>
        </p:nvSpPr>
        <p:spPr>
          <a:xfrm>
            <a:off x="4704300" y="2957180"/>
            <a:ext cx="4148400" cy="1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Защитная окраска
</a:t>
            </a:r>
            <a:endParaRPr lang="en-US" sz="1100" dirty="0"/>
          </a:p>
        </p:txBody>
      </p:sp>
      <p:sp>
        <p:nvSpPr>
          <p:cNvPr id="19" name="Text 9"/>
          <p:cNvSpPr txBox="1"/>
          <p:nvPr/>
        </p:nvSpPr>
        <p:spPr>
          <a:xfrm>
            <a:off x="4704300" y="3173572"/>
            <a:ext cx="4148400" cy="37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Окраска помогает скрываться от врагов и подкрадываться к добыче. У одних рыб спина темнее, а брюшко светлее, у других рисунок на теле сливается с дном, водорослями или песком.
</a:t>
            </a:r>
            <a:endParaRPr lang="en-US" sz="900" dirty="0"/>
          </a:p>
        </p:txBody>
      </p:sp>
      <p:sp>
        <p:nvSpPr>
          <p:cNvPr id="20" name="Text 10"/>
          <p:cNvSpPr txBox="1"/>
          <p:nvPr/>
        </p:nvSpPr>
        <p:spPr>
          <a:xfrm>
            <a:off x="4704300" y="3636205"/>
            <a:ext cx="4148400" cy="1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Боковая линия и рот
</a:t>
            </a:r>
            <a:endParaRPr lang="en-US" sz="1100" dirty="0"/>
          </a:p>
        </p:txBody>
      </p:sp>
      <p:sp>
        <p:nvSpPr>
          <p:cNvPr id="21" name="Text 11"/>
          <p:cNvSpPr txBox="1"/>
          <p:nvPr/>
        </p:nvSpPr>
        <p:spPr>
          <a:xfrm>
            <a:off x="4704300" y="3852597"/>
            <a:ext cx="4148400" cy="37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Боковая линия улавливает колебания воды и помогает ориентироваться без зрительного контакта. Разная форма рта связана с питанием: ловить добычу, собирать корм со дна или фильтровать воду.
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97225" y="2556064"/>
            <a:ext cx="4298400" cy="108092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1150" y="520850"/>
            <a:ext cx="7911300" cy="7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костных и хрящевых рыб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4597225" y="4779150"/>
            <a:ext cx="4298400" cy="2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 «Класс Костные рыбы»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23500" y="1672425"/>
            <a:ext cx="37317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чем два класса рыб отличаются по строению и внешнему виду.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523500" y="3358125"/>
            <a:ext cx="37317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Костные рыбы имеют более защищённое строение жабр и обычно плавательный пузырь, а у хрящевых рыб эти признаки отсутствуют.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2267" y="1651000"/>
            <a:ext cx="4296165" cy="289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1150" y="520850"/>
            <a:ext cx="7911300" cy="7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костных рыб для человека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291150" y="4779150"/>
            <a:ext cx="4298400" cy="2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52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схема по учебному материалу, без точных статистических данных
</a:t>
            </a:r>
            <a:endParaRPr lang="en-US" sz="952" dirty="0"/>
          </a:p>
        </p:txBody>
      </p:sp>
      <p:sp>
        <p:nvSpPr>
          <p:cNvPr id="9" name="Text 3"/>
          <p:cNvSpPr txBox="1"/>
          <p:nvPr/>
        </p:nvSpPr>
        <p:spPr>
          <a:xfrm>
            <a:off x="4931350" y="1854519"/>
            <a:ext cx="3731700" cy="10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направления значения рыб связаны между собой: от питания людей до наблюдения за состоянием водоёмов и поддержания природного равновесия.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931350" y="3318765"/>
            <a:ext cx="3731700" cy="10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Наибольшую роль занимают питание и участие в экосистемах, но практическая ценность рыб также важна для науки и хозяйства.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13300" y="1847694"/>
            <a:ext cx="511200" cy="511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13300" y="3447288"/>
            <a:ext cx="511200" cy="511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10400" y="1876094"/>
            <a:ext cx="511200" cy="454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37231" y="3441438"/>
            <a:ext cx="457538" cy="522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1150" y="520850"/>
            <a:ext cx="7853400" cy="78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и необычные представители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5417450" y="1842765"/>
            <a:ext cx="3282900" cy="5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Рыба-луна
</a:t>
            </a:r>
            <a:endParaRPr lang="en-US" sz="1600" dirty="0"/>
          </a:p>
        </p:txBody>
      </p:sp>
      <p:sp>
        <p:nvSpPr>
          <p:cNvPr id="12" name="Text 3"/>
          <p:cNvSpPr txBox="1"/>
          <p:nvPr/>
        </p:nvSpPr>
        <p:spPr>
          <a:xfrm>
            <a:off x="4813300" y="2428970"/>
            <a:ext cx="3886800" cy="70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Рыба-луна имеет очень округлое, сжатое с боков тело и выглядит почти как большой диск. Она плавает медленно, но хорошо приспособлена к жизни в открытом море.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5417450" y="3442358"/>
            <a:ext cx="3282900" cy="5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Латимерия
</a:t>
            </a:r>
            <a:endParaRPr lang="en-US" sz="1600" dirty="0"/>
          </a:p>
        </p:txBody>
      </p:sp>
      <p:sp>
        <p:nvSpPr>
          <p:cNvPr id="14" name="Text 5"/>
          <p:cNvSpPr txBox="1"/>
          <p:nvPr/>
        </p:nvSpPr>
        <p:spPr>
          <a:xfrm>
            <a:off x="4813300" y="4028563"/>
            <a:ext cx="3886800" cy="70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Латимерия долго считалась вымершей, пока её не обнаружили в 1938 году. Это редкий пример древней группы рыб, сохранившейся до наших дней почти без заметных изменений.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1114550" y="1842765"/>
            <a:ext cx="3282900" cy="5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Морской конёк
</a:t>
            </a:r>
            <a:endParaRPr lang="en-US" sz="1600" dirty="0"/>
          </a:p>
        </p:txBody>
      </p:sp>
      <p:sp>
        <p:nvSpPr>
          <p:cNvPr id="16" name="Text 7"/>
          <p:cNvSpPr txBox="1"/>
          <p:nvPr/>
        </p:nvSpPr>
        <p:spPr>
          <a:xfrm>
            <a:off x="510400" y="2428970"/>
            <a:ext cx="3886800" cy="70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морского конька напоминает шахматную фигурку, а плывёт он почти вертикально. При этом хвост помогает удерживаться за водоросли, что необычно для рыб.
</a:t>
            </a:r>
            <a:endParaRPr lang="en-US" sz="1300" dirty="0"/>
          </a:p>
        </p:txBody>
      </p:sp>
      <p:sp>
        <p:nvSpPr>
          <p:cNvPr id="17" name="Text 8"/>
          <p:cNvSpPr txBox="1"/>
          <p:nvPr/>
        </p:nvSpPr>
        <p:spPr>
          <a:xfrm>
            <a:off x="1114550" y="3442358"/>
            <a:ext cx="3282900" cy="5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Электрический угорь
</a:t>
            </a:r>
            <a:endParaRPr lang="en-US" sz="1600" dirty="0"/>
          </a:p>
        </p:txBody>
      </p:sp>
      <p:sp>
        <p:nvSpPr>
          <p:cNvPr id="18" name="Text 9"/>
          <p:cNvSpPr txBox="1"/>
          <p:nvPr/>
        </p:nvSpPr>
        <p:spPr>
          <a:xfrm>
            <a:off x="510400" y="4028563"/>
            <a:ext cx="3886800" cy="70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Электрический угорь способен создавать электрические разряды, которые используются для защиты и охоты. Такое приспособление помогает ему находить добычу в мутной воде.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1202" y="1646525"/>
            <a:ext cx="1935710" cy="1466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8007" y="1647314"/>
            <a:ext cx="4077900" cy="195532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01202" y="3345938"/>
            <a:ext cx="1935710" cy="1466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86225" y="520850"/>
            <a:ext cx="7941000" cy="8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рыб и чистота водоемов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6679032" y="2183050"/>
            <a:ext cx="2054100" cy="8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воду попадают отходы и лишние вещества, рыбы теряют подходящие условия для жизни. Особенно страдают икринки и молодь, которые чувствительны к нехватке кислорода и изменению среды.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6679032" y="1706100"/>
            <a:ext cx="20541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водоём загрязняется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433932" y="4134575"/>
            <a:ext cx="3950700" cy="6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прозрачном водоёме больше кислорода, свет проникает глубже, а растения могут нормально расти. Для рыб это означает больше укрытий, корма и мест для развития икры и мальков.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433932" y="3660802"/>
            <a:ext cx="39507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Чистая вода — безопасный дом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6679032" y="3882475"/>
            <a:ext cx="2054100" cy="8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Помогают правила рыболовства, защита нерестилищ и бережное отношение к водной растительности. Когда люди сохраняют берега и чистоту воды, рыбы получают шанс успешно размножаться и восстанавливать численность.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6679032" y="3405525"/>
            <a:ext cx="20541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сохранить популяции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91150" y="520850"/>
            <a:ext cx="7935900" cy="8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Костные рыбы в экосистемах
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4800900" y="1930621"/>
            <a:ext cx="3394990" cy="31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Добыча для животных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800900" y="2331421"/>
            <a:ext cx="3831065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Сами рыбы становятся пищей для птиц, выдр, тюленей и других животных. Это делает их важной частью природного баланса и переносит энергию от воды к наземным обитателям.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800900" y="3441050"/>
            <a:ext cx="3394990" cy="31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Индикатор состояния воды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800900" y="3841850"/>
            <a:ext cx="3831065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рыб в водоёме зависит от чистоты воды, наличия корма и мест размножения. Поэтому состояние их популяций часто показывает, насколько экосистема здорова и стабильна.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465850" y="1930621"/>
            <a:ext cx="3394990" cy="31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Уровень питания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465850" y="2331421"/>
            <a:ext cx="3831065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костные рыбы питаются планктоном, другие — насекомыми, моллюсками или мелкой рыбой. Поэтому они занимают разные звенья пищевых цепей и связывают между собой многие организмы водоёма.
</a:t>
            </a:r>
            <a:endParaRPr lang="en-US" sz="1100" dirty="0"/>
          </a:p>
        </p:txBody>
      </p:sp>
      <p:sp>
        <p:nvSpPr>
          <p:cNvPr id="16" name="Text 8"/>
          <p:cNvSpPr txBox="1"/>
          <p:nvPr/>
        </p:nvSpPr>
        <p:spPr>
          <a:xfrm>
            <a:off x="465850" y="3441050"/>
            <a:ext cx="3394990" cy="31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Регуляция численности
</a:t>
            </a:r>
            <a:endParaRPr lang="en-US" sz="1400" dirty="0"/>
          </a:p>
        </p:txBody>
      </p:sp>
      <p:sp>
        <p:nvSpPr>
          <p:cNvPr id="17" name="Text 9"/>
          <p:cNvSpPr txBox="1"/>
          <p:nvPr/>
        </p:nvSpPr>
        <p:spPr>
          <a:xfrm>
            <a:off x="465850" y="3841850"/>
            <a:ext cx="3831065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рыб становится слишком много или слишком мало, меняется вся система. Их численность влияет на количество водных организмов и помогает поддерживать устойчивость экосистем.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85350" y="1794050"/>
            <a:ext cx="6885900" cy="108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костные рыбы так успешны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802100" y="3631975"/>
            <a:ext cx="6123000" cy="8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Костные рыбы смогли освоить почти все водоёмы благодаря удачному строению тела и разнообразию способов жизни. Их изучение помогает понимать природу, беречь воду и сохранять важные пищевые ресурсы.
</a:t>
            </a:r>
            <a:endParaRPr lang="en-US" sz="1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2026-05-31T20:05:06Z</dcterms:created>
  <dcterms:modified xsi:type="dcterms:W3CDTF">2026-05-31T20:05:06Z</dcterms:modified>
</cp:coreProperties>
</file>