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67550" y="2201687"/>
            <a:ext cx="7721700" cy="2661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64050" y="413425"/>
            <a:ext cx="72159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Видообразование: ключ к эволюции и разнообразию жизни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происхождения видов раскрывает механизмы эволюции и формирования биоразнообразия.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2450" y="4775100"/>
            <a:ext cx="4259100" cy="36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3517" y="182500"/>
            <a:ext cx="3340167" cy="4737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2750" y="481475"/>
            <a:ext cx="44721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DB3F3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научного понимания видообразования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92750" y="1964113"/>
            <a:ext cx="2905500" cy="23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Дарвин и Уоллес отметили постепенное формирование новых видов через накопление различий в изолированных популяциях. Эти открытия заложили фундамент биологической науки и объяснили разнообразие жизни на Земле.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4925" y="1153344"/>
            <a:ext cx="2727900" cy="1862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47225" y="1153344"/>
            <a:ext cx="2727900" cy="186211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1050" y="1153344"/>
            <a:ext cx="2727900" cy="186211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705150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ниша и ареал
</a:t>
            </a:r>
            <a:pPr algn="l" indent="0" marL="0">
              <a:lnSpc>
                <a:spcPct val="100000"/>
              </a:lnSpc>
              <a:buNone/>
            </a:pPr>
            <a:r>
              <a:rPr lang="en-US" sz="9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вид занимает уникальную экологическую нишу и распространён в определённом географическом ареале. Эти характеристики важны для понимания его эволюционной адаптации.
</a:t>
            </a:r>
            <a:endParaRPr lang="en-US" sz="959" dirty="0"/>
          </a:p>
        </p:txBody>
      </p:sp>
      <p:sp>
        <p:nvSpPr>
          <p:cNvPr id="12" name="Text 2"/>
          <p:cNvSpPr txBox="1"/>
          <p:nvPr/>
        </p:nvSpPr>
        <p:spPr>
          <a:xfrm>
            <a:off x="6529025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видов
</a:t>
            </a:r>
            <a:pPr algn="l" indent="0" marL="0">
              <a:lnSpc>
                <a:spcPct val="100000"/>
              </a:lnSpc>
              <a:buNone/>
            </a:pPr>
            <a:r>
              <a:rPr lang="en-US" sz="9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(Homo sapiens), серый волк (Canis lupus) и ель европейская (Picea abies) иллюстрируют разнообразие форм, функций и биологических особенностей, объединённых понятием вида.
</a:t>
            </a:r>
            <a:endParaRPr lang="en-US" sz="979" dirty="0"/>
          </a:p>
        </p:txBody>
      </p:sp>
      <p:sp>
        <p:nvSpPr>
          <p:cNvPr id="13" name="Text 3"/>
          <p:cNvSpPr txBox="1"/>
          <p:nvPr/>
        </p:nvSpPr>
        <p:spPr>
          <a:xfrm>
            <a:off x="881275" y="3261000"/>
            <a:ext cx="17631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Критерии вида
</a:t>
            </a:r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объединяет особей, схожих по внешним и генетическим признакам, способных к скрещиванию и образованию плодовитого потомства. Это основа биологической систематики и эволюционного анализа.
</a:t>
            </a:r>
            <a:endParaRPr lang="en-US" sz="909" dirty="0"/>
          </a:p>
        </p:txBody>
      </p:sp>
      <p:sp>
        <p:nvSpPr>
          <p:cNvPr id="14" name="Text 4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и особенности биологического вида
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Суть видообразования и его роль в эволюции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Видообразование — процесс появления новых видов из исходной популяции посредством накопления наследственных изменений и генетических мутаций.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38162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Отбор, как естественный, так и искусственный, способствует закреплению адаптивных признаков и появлению репродуктивных барьеров между группами.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13615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видообразования увеличивается таксономическое и экологическое разнообразие, обеспечивая устойчивость и динамику экосистем.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Дарвин объяснил видообразование постепенным накоплением изменений под влиянием естественного отбора и условий среды, подчёркивая роль адаптации.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570325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Синтетическая теория эволюции связала генетические мутации и рекомбинацию с механизмами популяционной генетики, включая дрейф генов и изоляцию.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7793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данных разных дисциплин позволило детально объяснить генетическую вариативность и динамику видов во времени и пространстве.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9862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изучения генной структуры подтверждают сложность и многообразие процессов, ведущих к видообразованию.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Дарвина и современная эволюционная синтез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1757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условия и факторы, влияющие на видообразование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810050"/>
            <a:ext cx="2207100" cy="112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 изменчивость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и накопление мутаций, рекомбинаций и миграций создаёт генетическую основу для эволюционных изменений.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857950" y="1943900"/>
            <a:ext cx="22071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отбора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и искусственный отбор отбирают приспособленные признаки, способствуя формированию новых адаптаций в популяциях.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599450" y="1784063"/>
            <a:ext cx="22071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Изоляция популяций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Изоляция — географическая, генетическая, экологическая или этологическая — препятствует свободному скрещиванию и способствует дивергенции.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104100" y="3879625"/>
            <a:ext cx="22071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Ускоряющие факторы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среды, наличие свободных экологических ниш и конкуренция стимулируют быструю адаптацию и возникновение новых видов.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9875" y="1851113"/>
            <a:ext cx="2842200" cy="17763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66175" y="1851113"/>
            <a:ext cx="2842200" cy="177637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21500" y="1851113"/>
            <a:ext cx="2842200" cy="177637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417275" y="4114850"/>
            <a:ext cx="2298600" cy="4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Формируются биологические барьеры — различия в поведении, времени размножения и физиологии, препятствующие скрещиванию между группами.
</a:t>
            </a:r>
            <a:endParaRPr lang="en-US" sz="844" dirty="0"/>
          </a:p>
        </p:txBody>
      </p:sp>
      <p:sp>
        <p:nvSpPr>
          <p:cNvPr id="12" name="Text 2"/>
          <p:cNvSpPr txBox="1"/>
          <p:nvPr/>
        </p:nvSpPr>
        <p:spPr>
          <a:xfrm>
            <a:off x="3417275" y="3826675"/>
            <a:ext cx="22986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Репродуктивная изоляция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6442825" y="4121190"/>
            <a:ext cx="2298600" cy="4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Приспособление к разным условиям среды внутри одной территории ведёт к развитию уникальных признаков и образованию самостоятельных видов.
</a:t>
            </a:r>
            <a:endParaRPr lang="en-US" sz="844" dirty="0"/>
          </a:p>
        </p:txBody>
      </p:sp>
      <p:sp>
        <p:nvSpPr>
          <p:cNvPr id="14" name="Text 4"/>
          <p:cNvSpPr txBox="1"/>
          <p:nvPr/>
        </p:nvSpPr>
        <p:spPr>
          <a:xfrm>
            <a:off x="6442825" y="3826675"/>
            <a:ext cx="22986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дивергенция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470800" y="4114838"/>
            <a:ext cx="2298600" cy="4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барьеры разделяют популяции, приводя к их генетической и морфологической дивергенции на различных территориях, что способствует появлению новых видов.
</a:t>
            </a:r>
            <a:endParaRPr lang="en-US" sz="829" dirty="0"/>
          </a:p>
        </p:txBody>
      </p:sp>
      <p:sp>
        <p:nvSpPr>
          <p:cNvPr id="16" name="Text 6"/>
          <p:cNvSpPr txBox="1"/>
          <p:nvPr/>
        </p:nvSpPr>
        <p:spPr>
          <a:xfrm>
            <a:off x="470800" y="3826662"/>
            <a:ext cx="22986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Географическая изоляция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40200" y="319550"/>
            <a:ext cx="8493000" cy="5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механизмы видообразования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процесса видообразования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 событий, ведущих к формированию новых биологических видов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0715" y="729975"/>
            <a:ext cx="3518271" cy="397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289000"/>
            <a:ext cx="4366200" cy="7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Репродуктивные барьеры при видообразовании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48875" y="3032048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Постзиготные барьеры проявляются в снижении жизнеспособности или плодовитости гибридов, примером являются мулы и гибриды верблюдов с ламами, сохраняющие уникальность видов.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966150" y="1477675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Предзиготные барьеры препятствуют скрещиванию, проявляясь в несовпадении времени размножения, местах или особенностях поведения, как у лягушек с разными периодами нереста.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84780" y="0"/>
            <a:ext cx="265714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5938500" cy="94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(аллопатрическое) видообразование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702900" y="2971500"/>
            <a:ext cx="2367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аллопатрии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Географическая изоляция разделяет популяции естественными преградами, из-за чего они эволюционируют независимо, формируя новые виды. Этот процесс — классический и широко распространённый способ видообразования.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523800" y="2971500"/>
            <a:ext cx="2367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 природе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Дарвиновы вьюрки на Галапагосах являются наглядным примером: потомки разделились по островам и адаптировались, а феномен отмечается у байкальских рыб, альпийских бабочек и североамериканских белок.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635224" y="0"/>
            <a:ext cx="250645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481475"/>
            <a:ext cx="65541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Симпатрическое видообразование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163775" y="2535050"/>
            <a:ext cx="2172000" cy="16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у растений это связано с полиплоидией, вызывающей немедленное нарушение скрещиваемости — примером служат современные виды пшеницы. Среди животных встречаются насекомые, специализирующиеся на различных растениях-хозяевах, что способствует образованию новых видов.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69368" y="2535050"/>
            <a:ext cx="2172000" cy="16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Симпатрическое видообразование происходит без физической изоляции, когда новые виды формируются на одной территории. Главную роль играют генетические мутации, экологические различия и поведенческие особенности, ограничивающие скрещивание между группами.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географического и симпатрического видообразования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Географическая изоляция чаще связана с физическими преградами, тогда как симпатрическая — с внутренними генетическими и экологическими факторами.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вида изоляции приводят к формированию новых видов, но различаются исходные условия и механизмы влияния на популяции.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данные по биогеографии и эволюционной биологии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52150" y="1066510"/>
            <a:ext cx="2797500" cy="21199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21250" y="1153560"/>
            <a:ext cx="2847000" cy="20323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1975750" y="3389575"/>
            <a:ext cx="1818300" cy="11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Лемуры Мадагаскара и их экологическое разнообразие
</a:t>
            </a:r>
            <a:pPr algn="l" indent="0" marL="0">
              <a:lnSpc>
                <a:spcPct val="100000"/>
              </a:lnSpc>
              <a:buNone/>
            </a:pPr>
            <a:r>
              <a:rPr lang="en-US" sz="8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Мадагаскаре лемуры быстро диверсифицировались, заняв множество ниш. Различия в питании, поведении и среде обитания привели к формированию десятков уникальных видов за сравнительно короткое время.
</a:t>
            </a:r>
            <a:endParaRPr lang="en-US" sz="856" dirty="0"/>
          </a:p>
        </p:txBody>
      </p:sp>
      <p:sp>
        <p:nvSpPr>
          <p:cNvPr id="10" name="Text 2"/>
          <p:cNvSpPr txBox="1"/>
          <p:nvPr/>
        </p:nvSpPr>
        <p:spPr>
          <a:xfrm>
            <a:off x="5349450" y="3389575"/>
            <a:ext cx="1818300" cy="11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Вьюрки Галапагосских островов — классический пример
</a:t>
            </a:r>
            <a:pPr algn="l" indent="0" marL="0">
              <a:lnSpc>
                <a:spcPct val="100000"/>
              </a:lnSpc>
              <a:buNone/>
            </a:pPr>
            <a:r>
              <a:rPr lang="en-US" sz="8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Популяция предковых вьюрков расселилась по островам, адаптируясь к разным условиям и источникам пищи. Это вызвало формирование множества видов с различными клювами и повадками.
</a:t>
            </a:r>
            <a:endParaRPr lang="en-US" sz="871" dirty="0"/>
          </a:p>
        </p:txBody>
      </p:sp>
      <p:sp>
        <p:nvSpPr>
          <p:cNvPr id="11" name="Text 3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Адаптивная радиация: быстрый взрыв видового разнообразия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0715" y="729975"/>
            <a:ext cx="3518271" cy="397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289000"/>
            <a:ext cx="4366200" cy="7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Доказательства процессов видообразования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48875" y="3032048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Молекулярно-генетические исследования выявляют различия в ДНК и строении генов, подтверждая филогенетические связи. Гибридные кольцевые виды иллюстрируют постепенные репродуктивные барьеры между близкими популяциями.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966150" y="1477675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Ископаемые записи показывают переходные формы, демонстрирующие постепенные изменения между видами. Это подтверждает эволюционную непрерывность и накопление различий во времени.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125" y="2311199"/>
            <a:ext cx="3147000" cy="71270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2625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примеры видообразования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иллюстрирует разные примеры и механизмы современного видообразования, включая естественные и искусственные процессы.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Видообразование может происходить быстро или медленно, в зависимости от давления отбора и степени изоляции.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Геномные исследования и наблюдения в популяционной биологии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1144" y="1691000"/>
            <a:ext cx="208425" cy="23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53707" y="1714460"/>
            <a:ext cx="239100" cy="1912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28457" y="1691000"/>
            <a:ext cx="238200" cy="23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02757" y="1691000"/>
            <a:ext cx="238200" cy="23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319547"/>
            <a:ext cx="8457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изоляции, способствующие возникновению новых видов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37575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изоляция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Полиплоидия у растений приводит к мгновенной неспособности скрещиваться с исходной популяцией, что способствует быстрому видообразованию.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83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Механическая изоляция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строении репродуктивных органов у насекомых мешают успешному спариванию между формами, поддерживая генетическую изоляцию.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861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Этологическая изоляция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ухаживания и поведенческие сигналы у птиц и земноводных ограничивают взаимное привлечение и спаривание.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039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Временная изоляция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происходит в разные сезоны или время суток, что предотвращает скрещивание между близкими популяциями.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0715" y="729975"/>
            <a:ext cx="3518271" cy="397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289000"/>
            <a:ext cx="4366200" cy="7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Явление гибридных зон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48875" y="3032048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гибридный воробей Passer italiae в Италии возник от скрещивания домового и испанского воробьёв. Часто в гибридных зонах усиливаются репродуктивные барьеры, стимулируя дальнейшее видообразование.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966150" y="1477675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Гибридные зоны — это участки, где встречаются и скрещиваются близкородственные виды. В таких местах появляются гибриды с частичной фертильностью, что влияет на генетический обмен.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91300" y="1743470"/>
            <a:ext cx="2900400" cy="18835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3200" y="1797478"/>
            <a:ext cx="2900400" cy="182974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1597261" y="4094600"/>
            <a:ext cx="24993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последние 15 тысяч лет в озере Виктория появилось более 500 видов цихлид, отличающихся по форме и цвету тела, что связано с адаптацией к разным пищевым источникам и средам обитания.
</a:t>
            </a:r>
            <a:endParaRPr lang="en-US" sz="818" dirty="0"/>
          </a:p>
        </p:txBody>
      </p:sp>
      <p:sp>
        <p:nvSpPr>
          <p:cNvPr id="10" name="Text 2"/>
          <p:cNvSpPr txBox="1"/>
          <p:nvPr/>
        </p:nvSpPr>
        <p:spPr>
          <a:xfrm>
            <a:off x="1586425" y="3843050"/>
            <a:ext cx="25101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видов в озере Виктория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984559" y="4094600"/>
            <a:ext cx="24885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поведение, освещение и наличие различных микрониш способствуют быстрому разделению популяций. Генетические исследования подтверждают быстрое накопление изменений в этих популяциях.
</a:t>
            </a:r>
            <a:endParaRPr lang="en-US" sz="765" dirty="0"/>
          </a:p>
        </p:txBody>
      </p:sp>
      <p:sp>
        <p:nvSpPr>
          <p:cNvPr id="12" name="Text 4"/>
          <p:cNvSpPr txBox="1"/>
          <p:nvPr/>
        </p:nvSpPr>
        <p:spPr>
          <a:xfrm>
            <a:off x="4973762" y="3843050"/>
            <a:ext cx="24993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стимулирующие видообразование в Танганьике и Малави
</a:t>
            </a:r>
            <a:endParaRPr lang="en-US" sz="864" dirty="0"/>
          </a:p>
        </p:txBody>
      </p:sp>
      <p:sp>
        <p:nvSpPr>
          <p:cNvPr id="13" name="Text 5"/>
          <p:cNvSpPr txBox="1"/>
          <p:nvPr/>
        </p:nvSpPr>
        <p:spPr>
          <a:xfrm>
            <a:off x="340200" y="319550"/>
            <a:ext cx="8493000" cy="5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Взрывное видообразование цихлид африканских озёр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4079950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процессов видообразования
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387825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Видообразование важно для сохранения биологического разнообразия и защиты редких видов, позволяя поддерживать устойчивость экосистем.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5762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Процессы видообразования способствуют восстановлению нарушенных природных сообществ и поддержанию экологического баланса в изменяющейся среде.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264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видообразования помогает совершенствовать методы искусственного разведения сельскохозяйственных культур и животных с целью повышения продуктивности.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766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последствий антропогенного воздействия демонстрирует, как фрагментация среды ускоряет образование новых форм и требует учета в природоохранных стратегиях.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40200" y="1479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68154" y="2100350"/>
            <a:ext cx="2353743" cy="2645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396575" y="1034125"/>
            <a:ext cx="42663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 и перспективы исследований видообразования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1396632" y="2296925"/>
            <a:ext cx="4266300" cy="8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Видообразование — ключ к пониманию разнообразия жизни. Современные методы исследования расширяют знания, что важно для экологии, сохранения природы и науки в целом.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2026-05-10T07:36:01Z</dcterms:created>
  <dcterms:modified xsi:type="dcterms:W3CDTF">2026-05-10T07:36:01Z</dcterms:modified>
</cp:coreProperties>
</file>