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image" Target="../media/image-11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840" y="257175"/>
            <a:ext cx="4321508" cy="463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15" y="2382068"/>
            <a:ext cx="3833700" cy="11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Российское государство в первой половине XIX века
</a:t>
            </a:r>
            <a:endParaRPr lang="en-US" sz="2687" dirty="0"/>
          </a:p>
        </p:txBody>
      </p:sp>
      <p:sp>
        <p:nvSpPr>
          <p:cNvPr id="6" name="Text 1"/>
          <p:cNvSpPr txBox="1"/>
          <p:nvPr/>
        </p:nvSpPr>
        <p:spPr>
          <a:xfrm>
            <a:off x="514937" y="3744686"/>
            <a:ext cx="30666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искала обновление, не отказываясь от самодержавия.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0075" y="557213"/>
            <a:ext cx="1950300" cy="3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9214" y="1819180"/>
            <a:ext cx="2853900" cy="26225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725" y="2229138"/>
            <a:ext cx="39897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1801 по 1855 год Россия пыталась обновить управление, но сохранить самодержавие и сословный порядок. Именно это противоречие определило и реформы, и конфликты эпохи.
</a:t>
            </a:r>
            <a:endParaRPr lang="en-US" sz="1500" dirty="0"/>
          </a:p>
        </p:txBody>
      </p:sp>
      <p:sp>
        <p:nvSpPr>
          <p:cNvPr id="8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45125" y="664375"/>
            <a:ext cx="58461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реформой и порядком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Таймлайн 1801–1855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этапе усиливались разные стороны власти: сначала реформы, затем война, после 1825 года — контроль и кодификация. К середине века противоречия стали слишком заметны.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переход от реформаторских поисков к жёсткой централизации, а затем к накоплению системных проблем.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хронологии правлений Александра I и Николая I, 1801–1855.
</a:t>
            </a:r>
            <a:endParaRPr lang="en-US" sz="9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модель российского государства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65265" y="2463444"/>
            <a:ext cx="2514600" cy="3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Бюрократический аппарат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365275" y="2853058"/>
            <a:ext cx="2514600" cy="67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управлялась через сложную сеть чиновников, губернаторов и канцелярий. Такая система помогала контролировать огромную территорию, но делала решения медленными, формальными и зависимыми от иерархии.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425152" y="3038626"/>
            <a:ext cx="25146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25150" y="3852876"/>
            <a:ext cx="2514600" cy="7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 империи исходила от монарха и не делилась с обществом в современном смысле. Подданные были включены в систему через службу, повинности и личную зависимость, а не через равные гражданские права.
</a:t>
            </a:r>
            <a:endParaRPr lang="en-US" sz="918" dirty="0"/>
          </a:p>
        </p:txBody>
      </p:sp>
      <p:sp>
        <p:nvSpPr>
          <p:cNvPr id="12" name="Text 5"/>
          <p:cNvSpPr txBox="1"/>
          <p:nvPr/>
        </p:nvSpPr>
        <p:spPr>
          <a:xfrm>
            <a:off x="6243252" y="2463444"/>
            <a:ext cx="2514600" cy="3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Сословные различия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243256" y="2853058"/>
            <a:ext cx="2514600" cy="67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было устроено по сословиям, и именно они определяли обязанности, налоги и доступ к службе. Права человека как общего принципа ещё не существовало, поэтому статус рождением значил больше личных способностей.
</a:t>
            </a:r>
            <a:endParaRPr lang="en-US" sz="860" dirty="0"/>
          </a:p>
        </p:txBody>
      </p:sp>
      <p:sp>
        <p:nvSpPr>
          <p:cNvPr id="14" name="Text 7"/>
          <p:cNvSpPr txBox="1"/>
          <p:nvPr/>
        </p:nvSpPr>
        <p:spPr>
          <a:xfrm>
            <a:off x="3365265" y="3940457"/>
            <a:ext cx="43785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 управления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3365265" y="4267379"/>
            <a:ext cx="4871400" cy="4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Местная жизнь подчинялась центру, а автономия регионов оставалась ограниченной. Это усиливало управляемость империи, но затрудняло быстрое решение хозяйственных и социальных вопросов на местах.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8606" y="946547"/>
            <a:ext cx="51159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 и сословный порядок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283825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83294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Министерская перестройка
</a:t>
            </a:r>
            <a:endParaRPr lang="en-US" sz="1358" dirty="0"/>
          </a:p>
        </p:txBody>
      </p:sp>
      <p:sp>
        <p:nvSpPr>
          <p:cNvPr id="12" name="Text 3"/>
          <p:cNvSpPr txBox="1"/>
          <p:nvPr/>
        </p:nvSpPr>
        <p:spPr>
          <a:xfrm>
            <a:off x="483300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начала XIX века министерства постепенно вытеснили коллегии. Управление стало более специализированным, а решения — более адресными, что сделало власть одновременно эффективнее и более зависимой от бумаги и отчётов.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3386188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Документированное управление
</a:t>
            </a:r>
            <a:endParaRPr lang="en-US" sz="1133" dirty="0"/>
          </a:p>
        </p:txBody>
      </p:sp>
      <p:sp>
        <p:nvSpPr>
          <p:cNvPr id="14" name="Text 5"/>
          <p:cNvSpPr txBox="1"/>
          <p:nvPr/>
        </p:nvSpPr>
        <p:spPr>
          <a:xfrm>
            <a:off x="3386200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Канцелярии усилили роль документа, инструкции и контроля исполнения. В результате государство стало лучше фиксировать происходящее, но у чиновников появилось больше возможностей тормозить инициативу формальными процедурами.
</a:t>
            </a:r>
            <a:endParaRPr lang="en-US" sz="881" dirty="0"/>
          </a:p>
        </p:txBody>
      </p:sp>
      <p:sp>
        <p:nvSpPr>
          <p:cNvPr id="15" name="Text 6"/>
          <p:cNvSpPr txBox="1"/>
          <p:nvPr/>
        </p:nvSpPr>
        <p:spPr>
          <a:xfrm>
            <a:off x="6289081" y="3407086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сословий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289075" y="3815975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Сословия сохраняли неравные обязанности и привилегии: одни несли главную налоговую и рекрутскую нагрузку, другие имели служебные преимущества. Это поддерживало порядок, но закрепляло социальную дистанцию.
</a:t>
            </a:r>
            <a:endParaRPr lang="en-US" sz="923" dirty="0"/>
          </a:p>
        </p:txBody>
      </p:sp>
      <p:sp>
        <p:nvSpPr>
          <p:cNvPr id="17" name="Text 8"/>
          <p:cNvSpPr txBox="1"/>
          <p:nvPr/>
        </p:nvSpPr>
        <p:spPr>
          <a:xfrm>
            <a:off x="6280475" y="1089958"/>
            <a:ext cx="2360700" cy="24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и учреждения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6280475" y="1498850"/>
            <a:ext cx="2360700" cy="80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главе системы стоял император, но традиционные учреждения XVIII века не исчезли сразу. Сенат и Синод сохраняли важные функции, однако всё чаще работали в рамках воли верховной власти.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700" y="2519486"/>
            <a:ext cx="3776100" cy="9495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 и Николай I: общий вектор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848650" y="2085575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правления часто противопоставляют, но оба стремились укрепить империю. Разница заключалась в способе: через реформирование или через дисциплину и надзор.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48650" y="3225175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 открывал пространство для изменений, Николай I его сужал. При этом оба режима искали способ укрепить самодержавие.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15700" y="4515175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правлений Александра I и Николая I, 1801–1855.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19" y="1843868"/>
            <a:ext cx="2871900" cy="2041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4293" y="1843868"/>
            <a:ext cx="2871900" cy="20417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6106" y="1843868"/>
            <a:ext cx="2871900" cy="20417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8606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ранних реформаторов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278606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правления Александр I опирался на Негласный комитет и круг молодых советников, которые обсуждали обновление управления без резкого разрыва с монархией. Эти разговоры задали тон ранним реформам и показали, что перемены возможны только сверху.
</a:t>
            </a:r>
            <a:endParaRPr lang="en-US" sz="729" dirty="0"/>
          </a:p>
        </p:txBody>
      </p:sp>
      <p:sp>
        <p:nvSpPr>
          <p:cNvPr id="12" name="Text 2"/>
          <p:cNvSpPr txBox="1"/>
          <p:nvPr/>
        </p:nvSpPr>
        <p:spPr>
          <a:xfrm>
            <a:off x="6354979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институты власти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354979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министерств в 1802 году и создание Государственного совета в 1810 году изменили сам механизм принятия решений. Государство стало работать через специализированные органы, а не только через разрозненные придворные практики.
</a:t>
            </a:r>
            <a:endParaRPr lang="en-US" sz="786" dirty="0"/>
          </a:p>
        </p:txBody>
      </p:sp>
      <p:sp>
        <p:nvSpPr>
          <p:cNvPr id="14" name="Text 4"/>
          <p:cNvSpPr txBox="1"/>
          <p:nvPr/>
        </p:nvSpPr>
        <p:spPr>
          <a:xfrm>
            <a:off x="3316792" y="4044246"/>
            <a:ext cx="2583300" cy="2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Сперанского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316792" y="4329470"/>
            <a:ext cx="25833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 М. Сперанский предложил упорядочить власть через закон, разделение функций и более чёткую систему управления. Его идеи не отменяли самодержавие, но пытались сделать его предсказуемым и менее произвольным.
</a:t>
            </a:r>
            <a:endParaRPr lang="en-US" sz="834" dirty="0"/>
          </a:p>
        </p:txBody>
      </p:sp>
      <p:sp>
        <p:nvSpPr>
          <p:cNvPr id="16" name="Text 6"/>
          <p:cNvSpPr txBox="1"/>
          <p:nvPr/>
        </p:nvSpPr>
        <p:spPr>
          <a:xfrm>
            <a:off x="278607" y="485960"/>
            <a:ext cx="65913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Александра I: управление
</a:t>
            </a:r>
            <a:endParaRPr lang="en-US" sz="2985" dirty="0"/>
          </a:p>
        </p:txBody>
      </p:sp>
      <p:sp>
        <p:nvSpPr>
          <p:cNvPr id="17" name="Text 7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8606" y="795758"/>
            <a:ext cx="68151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ограничения власти и её пределы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682575" y="2244600"/>
            <a:ext cx="19839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без практики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82575" y="2801809"/>
            <a:ext cx="1984050" cy="183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ограничения власти обсуждались в проектах и записках, но они не превратились в устойчивый политический порядок. Монархия соглашалась на улучшение управления, однако не была готова делить власть с представителями общества.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881375" y="2244600"/>
            <a:ext cx="19842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Ожидания и границы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881377" y="2801809"/>
            <a:ext cx="1984050" cy="183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возник двойной эффект: ожидание перемен росло, но реальные шаги оставались осторожными и неполными. Чем заметнее были разговоры о преобразованиях, тем ощутимее становились пределы возможного.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781975" y="2244600"/>
            <a:ext cx="19842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Лимит самодержавия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781976" y="2801809"/>
            <a:ext cx="1984050" cy="1834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Самодержавие сохранялось как основа государства, потому что именно оно считалось гарантом единства империи. Поэтому реформы должны были повышать эффективность власти, а не менять её политическую природу.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599" y="549350"/>
            <a:ext cx="66558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вопрос при Александре I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395369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65510" y="2248995"/>
            <a:ext cx="3903300" cy="286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зависимость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363893" y="2605034"/>
            <a:ext cx="3904875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 было основой помещичьего хозяйства и государственного порядка, но одновременно сдерживало развитие рынка труда. Пока крестьянин оставался лично зависимым, экономика не могла свободно перестраиваться.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88220" y="2248995"/>
            <a:ext cx="3903300" cy="286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Ограниченные шаги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4786603" y="2605034"/>
            <a:ext cx="3904875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 допускал частичные меры, которые смягчали отдельные стороны положения крестьян, но не меняли самой системы. Поэтому основное противоречие между реформой и зависимостью сохранялось.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65510" y="3779245"/>
            <a:ext cx="3903300" cy="286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империи
</a:t>
            </a:r>
            <a:endParaRPr lang="en-US" sz="1500" dirty="0"/>
          </a:p>
        </p:txBody>
      </p:sp>
      <p:sp>
        <p:nvSpPr>
          <p:cNvPr id="15" name="Text 7"/>
          <p:cNvSpPr txBox="1"/>
          <p:nvPr/>
        </p:nvSpPr>
        <p:spPr>
          <a:xfrm>
            <a:off x="363893" y="4135285"/>
            <a:ext cx="3904875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государства крестьянство было не только производительной силой, но и источником повинностей, налогов и рекрутов. Любая резкая перемена затрагивала интересы помещиков и устойчивость всей социальной конструкции.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8220" y="3779245"/>
            <a:ext cx="3903300" cy="286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Тормоз обновления
</a:t>
            </a:r>
            <a:endParaRPr lang="en-US" sz="1500" dirty="0"/>
          </a:p>
        </p:txBody>
      </p:sp>
      <p:sp>
        <p:nvSpPr>
          <p:cNvPr id="17" name="Text 9"/>
          <p:cNvSpPr txBox="1"/>
          <p:nvPr/>
        </p:nvSpPr>
        <p:spPr>
          <a:xfrm>
            <a:off x="4786603" y="4135285"/>
            <a:ext cx="3904875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в правовом положении мешало модернизации не меньше, чем слабая техника или нехватка капитала. Пока большинство населения было связано личной зависимостью, общая перестройка оставалась медленной.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234" y="1871675"/>
            <a:ext cx="2909783" cy="298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65265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войны
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3365275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1812 года стала символом национального единства и резко подняла авторитет армии. Вместе с тем выяснилось, что в чрезвычайной ситуации государство опирается на мобилизацию, а не на отлаженные институты.
</a:t>
            </a:r>
            <a:endParaRPr lang="en-US" sz="849" dirty="0"/>
          </a:p>
        </p:txBody>
      </p:sp>
      <p:sp>
        <p:nvSpPr>
          <p:cNvPr id="11" name="Text 2"/>
          <p:cNvSpPr txBox="1"/>
          <p:nvPr/>
        </p:nvSpPr>
        <p:spPr>
          <a:xfrm>
            <a:off x="6243094" y="2325469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Слабости управления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243100" y="2588564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Москвы, отступление и народное сопротивление показали, насколько важны инициатива на местах и гибкость управления. Центральная власть получила урок: старая административная машина работает медленно и неравномерно.
</a:t>
            </a:r>
            <a:endParaRPr lang="en-US" sz="808" dirty="0"/>
          </a:p>
        </p:txBody>
      </p:sp>
      <p:sp>
        <p:nvSpPr>
          <p:cNvPr id="13" name="Text 4"/>
          <p:cNvSpPr txBox="1"/>
          <p:nvPr/>
        </p:nvSpPr>
        <p:spPr>
          <a:xfrm>
            <a:off x="3365265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ожидания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365275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Патриотический подъём усилил доверие к монархии, но образованные слои начали ожидать перемен после победы. Военный успех не снял вопрос о реформах, а, напротив, сделал его заметнее.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243094" y="3842777"/>
            <a:ext cx="25146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статус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243100" y="4105862"/>
            <a:ext cx="2514600" cy="6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Заграничные походы завершили военную фазу борьбы с Наполеоном и превратили Россию в одну из ведущих европейских держав. Это усилило международный престиж, но обострило внутренний спор о будущем страны.
</a:t>
            </a:r>
            <a:endParaRPr lang="en-US" sz="858" dirty="0"/>
          </a:p>
        </p:txBody>
      </p:sp>
      <p:sp>
        <p:nvSpPr>
          <p:cNvPr id="17" name="Text 8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 и мобилизация государства
</a:t>
            </a:r>
            <a:endParaRPr lang="en-US" sz="2700" dirty="0"/>
          </a:p>
        </p:txBody>
      </p:sp>
      <p:sp>
        <p:nvSpPr>
          <p:cNvPr id="18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0275" y="1914486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48588" y="1914486"/>
            <a:ext cx="297000" cy="29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996353" y="3544561"/>
            <a:ext cx="287719" cy="297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34488" y="3562981"/>
            <a:ext cx="325200" cy="26016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последствия победы над Наполеоном
</a:t>
            </a:r>
            <a:endParaRPr lang="en-US" sz="2700" dirty="0"/>
          </a:p>
        </p:txBody>
      </p:sp>
      <p:sp>
        <p:nvSpPr>
          <p:cNvPr id="1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8" name="Text 2"/>
          <p:cNvSpPr txBox="1"/>
          <p:nvPr/>
        </p:nvSpPr>
        <p:spPr>
          <a:xfrm>
            <a:off x="428425" y="1936375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авторитет
</a:t>
            </a:r>
            <a:endParaRPr lang="en-US" sz="1200" dirty="0"/>
          </a:p>
        </p:txBody>
      </p:sp>
      <p:sp>
        <p:nvSpPr>
          <p:cNvPr id="19" name="Text 3"/>
          <p:cNvSpPr txBox="1"/>
          <p:nvPr/>
        </p:nvSpPr>
        <p:spPr>
          <a:xfrm>
            <a:off x="428425" y="2458783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над Наполеоном сделала Россию одним из главных арбитров европейского порядка. Вместе с внешним престижем выросло и внутреннее сравнение: почему империя победителей не спешит менять собственные порядки.
</a:t>
            </a:r>
            <a:endParaRPr lang="en-US" sz="906" dirty="0"/>
          </a:p>
        </p:txBody>
      </p:sp>
      <p:sp>
        <p:nvSpPr>
          <p:cNvPr id="20" name="Text 4"/>
          <p:cNvSpPr txBox="1"/>
          <p:nvPr/>
        </p:nvSpPr>
        <p:spPr>
          <a:xfrm>
            <a:off x="4785300" y="1936375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мобилизации
</a:t>
            </a:r>
            <a:endParaRPr lang="en-US" sz="1200" dirty="0"/>
          </a:p>
        </p:txBody>
      </p:sp>
      <p:sp>
        <p:nvSpPr>
          <p:cNvPr id="21" name="Text 5"/>
          <p:cNvSpPr txBox="1"/>
          <p:nvPr/>
        </p:nvSpPr>
        <p:spPr>
          <a:xfrm>
            <a:off x="4785300" y="2458783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Заграничные походы показали силу армии и ресурсы мобилизации, но также выявили зависимость государства от военной организации. Опыт кампаний усилил ожидание, что власть должна действовать быстрее и точнее.
</a:t>
            </a:r>
            <a:endParaRPr lang="en-US" sz="920" dirty="0"/>
          </a:p>
        </p:txBody>
      </p:sp>
      <p:sp>
        <p:nvSpPr>
          <p:cNvPr id="22" name="Text 6"/>
          <p:cNvSpPr txBox="1"/>
          <p:nvPr/>
        </p:nvSpPr>
        <p:spPr>
          <a:xfrm>
            <a:off x="428425" y="3566450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системе держав
</a:t>
            </a:r>
            <a:endParaRPr lang="en-US" sz="1200" dirty="0"/>
          </a:p>
        </p:txBody>
      </p:sp>
      <p:sp>
        <p:nvSpPr>
          <p:cNvPr id="23" name="Text 7"/>
          <p:cNvSpPr txBox="1"/>
          <p:nvPr/>
        </p:nvSpPr>
        <p:spPr>
          <a:xfrm>
            <a:off x="428425" y="408885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1814 года Россия вошла в круг держав, обсуждавших устройство Европы и принципы легитимности. Это повысило международный вес империи, но не сняло вопрос о её внутреннем обновлении.
</a:t>
            </a:r>
            <a:endParaRPr lang="en-US" sz="929" dirty="0"/>
          </a:p>
        </p:txBody>
      </p:sp>
      <p:sp>
        <p:nvSpPr>
          <p:cNvPr id="24" name="Text 8"/>
          <p:cNvSpPr txBox="1"/>
          <p:nvPr/>
        </p:nvSpPr>
        <p:spPr>
          <a:xfrm>
            <a:off x="4785300" y="3566450"/>
            <a:ext cx="27399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ожиданий
</a:t>
            </a:r>
            <a:endParaRPr lang="en-US" sz="1200" dirty="0"/>
          </a:p>
        </p:txBody>
      </p:sp>
      <p:sp>
        <p:nvSpPr>
          <p:cNvPr id="25" name="Text 9"/>
          <p:cNvSpPr txBox="1"/>
          <p:nvPr/>
        </p:nvSpPr>
        <p:spPr>
          <a:xfrm>
            <a:off x="4785300" y="4088858"/>
            <a:ext cx="3284100" cy="5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разговоров о конституциях и правах особенно заметным стало сохранение крепостничества. Контраст между европейскими идеями и российской практикой подталкивал образованное общество к критике самодержавного порядка.
</a:t>
            </a:r>
            <a:endParaRPr lang="en-US" sz="9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1089" y="1816894"/>
            <a:ext cx="1412272" cy="14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425" y="1877424"/>
            <a:ext cx="4057800" cy="18268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1089" y="3380693"/>
            <a:ext cx="1412272" cy="14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8599" y="664375"/>
            <a:ext cx="67122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декабристского перелома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6051915" y="2037872"/>
            <a:ext cx="27207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Сенатская площадь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6051925" y="2464700"/>
            <a:ext cx="2720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Сенатской площади восстание выглядело как попытка говорить с властью на языке политического вызова. Для империи это стало редким моментом, когда сомнение прозвучало открыто, а не в кружках и записках.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422640" y="3752850"/>
            <a:ext cx="39210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Офицеры между двумя мирами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422640" y="4183263"/>
            <a:ext cx="3921000" cy="5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Гвардейские офицеры, привыкшие к европейским городам и разговорам о законах, вернулись в Петербург с ощущением разрыва между увиденным и российской действительностью. В этом разрыве и сформировался протест 1825 года.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6051915" y="3610528"/>
            <a:ext cx="27207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правительства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6051925" y="4037300"/>
            <a:ext cx="27207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подавления восстания государство увидело в образованной элите не только опору, но и потенциальный источник опасности. Память о декабристах стала предупреждением: реформы могут пробудить требования, которых власть не контролирует.
</a:t>
            </a:r>
            <a:endParaRPr lang="en-US" sz="86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восстания к политике предосторожности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015275" y="3645098"/>
            <a:ext cx="3180600" cy="3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1825–1826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15275" y="4023935"/>
            <a:ext cx="3180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первые годы после 1825 года власть резко усилила надзор, стремясь исключить повторение заговора. Главным приоритетом стала не перемена, а предотвращение политической нестабильности.
</a:t>
            </a:r>
            <a:endParaRPr lang="en-US" sz="924" dirty="0"/>
          </a:p>
        </p:txBody>
      </p:sp>
      <p:sp>
        <p:nvSpPr>
          <p:cNvPr id="11" name="Text 4"/>
          <p:cNvSpPr txBox="1"/>
          <p:nvPr/>
        </p:nvSpPr>
        <p:spPr>
          <a:xfrm>
            <a:off x="2460275" y="1810635"/>
            <a:ext cx="3180600" cy="3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1830-е годы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460275" y="2218810"/>
            <a:ext cx="3180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1830-е годы контроль оформился в систему: расширились полицейское наблюдение, военная дисциплина, цензура и административная вертикаль. Государство стремилось управлять обществом через порядок и предсказуемость.
</a:t>
            </a:r>
            <a:endParaRPr lang="en-US" sz="872" dirty="0"/>
          </a:p>
        </p:txBody>
      </p:sp>
      <p:sp>
        <p:nvSpPr>
          <p:cNvPr id="13" name="Text 6"/>
          <p:cNvSpPr txBox="1"/>
          <p:nvPr/>
        </p:nvSpPr>
        <p:spPr>
          <a:xfrm>
            <a:off x="5063400" y="3615760"/>
            <a:ext cx="3180600" cy="34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1855 году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063400" y="4023935"/>
            <a:ext cx="3180600" cy="4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1850-х годов выяснилось, что жёсткая стабильность не решила ключевых проблем. Ограниченные реформы не компенсировали отставание управления, экономики и крестьянского строя.
</a:t>
            </a:r>
            <a:endParaRPr lang="en-US" sz="92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600" y="1648622"/>
            <a:ext cx="8586900" cy="32653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8600" y="660500"/>
            <a:ext cx="8586900" cy="3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николаевского порядка
</a:t>
            </a:r>
            <a:endParaRPr lang="en-US" sz="2510" dirty="0"/>
          </a:p>
        </p:txBody>
      </p:sp>
      <p:sp>
        <p:nvSpPr>
          <p:cNvPr id="7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78600" y="1130200"/>
            <a:ext cx="8586900" cy="2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контроля выстраивалась от идеологии к надзору и регулированию общественной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0" y="549350"/>
            <a:ext cx="65745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власть объясняла саму себя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395369" y="301337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5510" y="2248995"/>
            <a:ext cx="39033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3893" y="2605034"/>
            <a:ext cx="39048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«православие, самодержавие, народность» связывала верность трону с религиозной и исторической традицией. Она объясняла власть как естественную опору государства, а не как предмет спора.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65510" y="3779246"/>
            <a:ext cx="39033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важнее спора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63893" y="4135285"/>
            <a:ext cx="39048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укрепляла представление о России как о едином политическом и духовном организме. Отсюда следовал вывод: политическая свобода может не объединять, а размывать имперское целое.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4788220" y="3779246"/>
            <a:ext cx="39033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Легитимация порядка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786603" y="4135285"/>
            <a:ext cx="3904800" cy="5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народность была не только лозунгом, но и языком легитимации. Через него власть показывала, что порядок, верность и иерархия важнее политического представительства.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8600" y="857925"/>
            <a:ext cx="65922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оформление закона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8391981" y="303610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3294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Собрать нормы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3300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собрали разрозненные указы и исключили противоречия, чтобы чиновник мог опираться не на память, а на единый текст. Это делало управление заметно более предсказуемым.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86188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Упорядочить систему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86199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нормы распределили по разделам и сводам, оформив их как систему. В результате право стало удобнее для применения, но не стало равным для всех сословий.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289081" y="3275391"/>
            <a:ext cx="2360700" cy="267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Усилить контроль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289075" y="3722000"/>
            <a:ext cx="2360700" cy="8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кодификация усилила государственный контроль: закон теперь яснее определял границы дозволенного. Для подданных это означало больше определённости, но и меньше пространства для произвольных действий.
</a:t>
            </a:r>
            <a:endParaRPr lang="en-US" sz="9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700" y="2440528"/>
            <a:ext cx="3776100" cy="12494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233CC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и надзор: два стиля власти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5700" y="4412893"/>
            <a:ext cx="3776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политики двух правлений по материалам темы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4848650" y="2255664"/>
            <a:ext cx="4016700" cy="101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сдвиг от реформаторского поиска к административному контролю. В обоих случаях государство усиливалось, но при Николае I управление стало заметно жёстче и более недоверчивым к обществу.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48650" y="3395264"/>
            <a:ext cx="4016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313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I расширял пространство обсуждения, Николай I сужал его. Различие не отменяло преемственности самодержавия, но меняло способ управления обществом.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8606" y="664370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сословный строй задавал повседневность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65265" y="2463444"/>
            <a:ext cx="2514600" cy="3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права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365275" y="2853058"/>
            <a:ext cx="2514600" cy="67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удерживало особый статус, а мещане и крестьяне были связаны более жёсткими обязанностями и меньшим объёмом прав. Сословная принадлежность по-прежнему определяла почти всё.
</a:t>
            </a:r>
            <a:endParaRPr lang="en-US" sz="955" dirty="0"/>
          </a:p>
        </p:txBody>
      </p:sp>
      <p:sp>
        <p:nvSpPr>
          <p:cNvPr id="10" name="Text 3"/>
          <p:cNvSpPr txBox="1"/>
          <p:nvPr/>
        </p:nvSpPr>
        <p:spPr>
          <a:xfrm>
            <a:off x="425152" y="3038626"/>
            <a:ext cx="2514600" cy="62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Привилегированное сословие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25150" y="3852876"/>
            <a:ext cx="2514600" cy="7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сохраняло преимущество в службе, земле и доступе к высшей администрации. Именно оно чаще всего определяло карьеру, образование и образ жизни в имперской верхушке.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243252" y="2463444"/>
            <a:ext cx="2514600" cy="3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как фильтр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243256" y="2853058"/>
            <a:ext cx="2514600" cy="67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 и гимназий становилось больше, но это не означало равного доступа. Образование открывало путь к службе, однако сословные барьеры по-прежнему задавали пределы продвижения.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365265" y="3940457"/>
            <a:ext cx="4378500" cy="2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в быту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3365265" y="4267379"/>
            <a:ext cx="4871400" cy="4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Повседневный порядок оставался иерархичным: документы, чины и предписания влияли даже на обычную жизнь. Государство присутствовало рядом с человеком гораздо чаще, чем в предыдущем столетии.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8401397" y="302879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464" y="1622825"/>
            <a:ext cx="3772572" cy="315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372" y="303604"/>
            <a:ext cx="470100" cy="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78606" y="483719"/>
            <a:ext cx="6112500" cy="8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сдвиги без системного перелома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634875" y="19721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рост был неравномерным: сильнее всего развивались отрасли, связанные с рынком и переработкой сырья, тогда как зависимый труд сохранял ключевое значение.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34875" y="2907675"/>
            <a:ext cx="4230600" cy="7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расширялась, но старые отношения труда не исчезали. Именно поэтому промышленный рост не превращался в полноценную модернизацию всей системы.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34875" y="4304475"/>
            <a:ext cx="42306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схема по экономическому развитию России первой половины XIX века
</a:t>
            </a:r>
            <a:endParaRPr lang="en-US" sz="8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525" y="2775275"/>
            <a:ext cx="77439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BFE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Порядок, который не снял противоречия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14925" y="489175"/>
            <a:ext cx="3833700" cy="189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половина XIX века показала парадокс: государство научилось лучше управлять и жёстче контролировать, но не решило главные противоречия империи. Поэтому кризис зрел постепенно и почти неизбежно.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2026-07-26T09:10:48Z</dcterms:created>
  <dcterms:modified xsi:type="dcterms:W3CDTF">2026-07-26T09:10:48Z</dcterms:modified>
</cp:coreProperties>
</file>