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jpe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jpeg"/><Relationship Id="rId4" Type="http://schemas.openxmlformats.org/officeDocument/2006/relationships/image" Target="../media/image-14-4.jpe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2500" y="2725406"/>
            <a:ext cx="8486700" cy="211338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288475"/>
            <a:ext cx="5329500" cy="3279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endParaRPr lang="en-US" sz="1100" dirty="0"/>
          </a:p>
        </p:txBody>
      </p:sp>
      <p:sp>
        <p:nvSpPr>
          <p:cNvPr id="6" name="Text 1"/>
          <p:cNvSpPr txBox="1"/>
          <p:nvPr/>
        </p:nvSpPr>
        <p:spPr>
          <a:xfrm>
            <a:off x="355800" y="1559507"/>
            <a:ext cx="5591700" cy="9237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Африка наглядно связывает строение коры, формы рельефа и месторождения полезных ископаемых.
</a:t>
            </a:r>
            <a:endParaRPr lang="en-US" sz="1400" dirty="0"/>
          </a:p>
        </p:txBody>
      </p:sp>
      <p:sp>
        <p:nvSpPr>
          <p:cNvPr id="7" name="Text 2"/>
          <p:cNvSpPr txBox="1"/>
          <p:nvPr/>
        </p:nvSpPr>
        <p:spPr>
          <a:xfrm>
            <a:off x="355800" y="763925"/>
            <a:ext cx="5591700" cy="673200"/>
          </a:xfrm>
          <a:prstGeom prst="rect">
            <a:avLst/>
          </a:prstGeom>
          <a:noFill/>
          <a:ln/>
        </p:spPr>
        <p:txBody>
          <a:bodyPr wrap="square" lIns="0" tIns="0" rIns="0" bIns="0" rtlCol="0" anchor="ctr"/>
          <a:lstStyle/>
          <a:p>
            <a:pPr algn="l" indent="0" marL="0">
              <a:lnSpc>
                <a:spcPct val="100000"/>
              </a:lnSpc>
              <a:buNone/>
            </a:pPr>
            <a:r>
              <a:rPr lang="en-US" sz="2615" b="1" dirty="0">
                <a:solidFill>
                  <a:srgbClr val="FFFFFF"/>
                </a:solidFill>
                <a:latin typeface="Arial" pitchFamily="34" charset="0"/>
                <a:ea typeface="Arial" pitchFamily="34" charset="-122"/>
                <a:cs typeface="Arial" pitchFamily="34" charset="-120"/>
              </a:rPr>
              <a:t>Африка: тектоническое строение, рельеф и полезные ископаемые
</a:t>
            </a:r>
            <a:endParaRPr lang="en-US" sz="261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7125" y="720488"/>
            <a:ext cx="3609600" cy="359902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1612750"/>
            <a:ext cx="4414200" cy="673200"/>
          </a:xfrm>
          <a:prstGeom prst="rect">
            <a:avLst/>
          </a:prstGeom>
          <a:noFill/>
          <a:ln/>
        </p:spPr>
        <p:txBody>
          <a:bodyPr wrap="square" lIns="0" tIns="0" rIns="0" bIns="0" rtlCol="0" anchor="ctr"/>
          <a:lstStyle/>
          <a:p>
            <a:pPr algn="l" indent="0" marL="0">
              <a:lnSpc>
                <a:spcPct val="100000"/>
              </a:lnSpc>
              <a:buNone/>
            </a:pPr>
            <a:r>
              <a:rPr lang="en-US" sz="2159" b="1" dirty="0">
                <a:solidFill>
                  <a:srgbClr val="FFFFFF"/>
                </a:solidFill>
                <a:latin typeface="Arial" pitchFamily="34" charset="0"/>
                <a:ea typeface="Arial" pitchFamily="34" charset="-122"/>
                <a:cs typeface="Arial" pitchFamily="34" charset="-120"/>
              </a:rPr>
              <a:t>Где находится Африка и почему рельеф так разнообразен
</a:t>
            </a:r>
            <a:endParaRPr lang="en-US" sz="2159" dirty="0"/>
          </a:p>
        </p:txBody>
      </p:sp>
      <p:sp>
        <p:nvSpPr>
          <p:cNvPr id="6" name="Text 1"/>
          <p:cNvSpPr txBox="1"/>
          <p:nvPr/>
        </p:nvSpPr>
        <p:spPr>
          <a:xfrm>
            <a:off x="355800" y="2628900"/>
            <a:ext cx="4414200" cy="923700"/>
          </a:xfrm>
          <a:prstGeom prst="rect">
            <a:avLst/>
          </a:prstGeom>
          <a:noFill/>
          <a:ln/>
        </p:spPr>
        <p:txBody>
          <a:bodyPr wrap="square" lIns="0" tIns="0" rIns="0" bIns="0" rtlCol="0" anchor="t"/>
          <a:lstStyle/>
          <a:p>
            <a:pPr algn="l" indent="0" marL="0">
              <a:lnSpc>
                <a:spcPct val="100000"/>
              </a:lnSpc>
              <a:buNone/>
            </a:pPr>
            <a:r>
              <a:rPr lang="en-US" sz="1211" dirty="0">
                <a:solidFill>
                  <a:srgbClr val="FFFFFF"/>
                </a:solidFill>
                <a:latin typeface="Arial" pitchFamily="34" charset="0"/>
                <a:ea typeface="Arial" pitchFamily="34" charset="-122"/>
                <a:cs typeface="Arial" pitchFamily="34" charset="-120"/>
              </a:rPr>
              <a:t>Африка лежит между Атлантическим и Индийским океанами и почти симметрична относительно экватора. Экватор пересекает материк, поэтому природные условия заметно различаются. Основа — Африкано-Аравийская платформа, а разломы и поднятия создают рифты, вулканы, плоскогорья и впадины.
</a:t>
            </a:r>
            <a:endParaRPr lang="en-US" sz="1211" dirty="0"/>
          </a:p>
        </p:txBody>
      </p:sp>
      <p:sp>
        <p:nvSpPr>
          <p:cNvPr id="7"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3</a:t>
            </a:r>
            <a:endParaRPr lang="en-US" sz="1000" dirty="0"/>
          </a:p>
        </p:txBody>
      </p:sp>
      <p:sp>
        <p:nvSpPr>
          <p:cNvPr id="6" name="Text 1"/>
          <p:cNvSpPr txBox="1"/>
          <p:nvPr/>
        </p:nvSpPr>
        <p:spPr>
          <a:xfrm>
            <a:off x="1306726" y="1469487"/>
            <a:ext cx="4419600" cy="673200"/>
          </a:xfrm>
          <a:prstGeom prst="rect">
            <a:avLst/>
          </a:prstGeom>
          <a:noFill/>
          <a:ln/>
        </p:spPr>
        <p:txBody>
          <a:bodyPr wrap="square" lIns="0" tIns="0" rIns="0" bIns="0" rtlCol="0" anchor="ctr"/>
          <a:lstStyle/>
          <a:p>
            <a:pPr algn="l" indent="0" marL="0">
              <a:lnSpc>
                <a:spcPct val="115000"/>
              </a:lnSpc>
              <a:buNone/>
            </a:pPr>
            <a:r>
              <a:rPr lang="en-US" sz="1152" dirty="0">
                <a:solidFill>
                  <a:srgbClr val="FFFFFF"/>
                </a:solidFill>
                <a:latin typeface="Arial" pitchFamily="34" charset="0"/>
                <a:ea typeface="Arial" pitchFamily="34" charset="-122"/>
                <a:cs typeface="Arial" pitchFamily="34" charset="-120"/>
              </a:rPr>
              <a:t>Большая часть Африки опирается на Африкано-Аравийскую платформу, сложенную очень древними кристаллическими породами. Поэтому здесь преобладают устойчивые участки и почти не встречаются большие сплошные низменности.
</a:t>
            </a:r>
            <a:endParaRPr lang="en-US" sz="1152" dirty="0"/>
          </a:p>
        </p:txBody>
      </p:sp>
      <p:sp>
        <p:nvSpPr>
          <p:cNvPr id="7" name="Text 2"/>
          <p:cNvSpPr txBox="1"/>
          <p:nvPr/>
        </p:nvSpPr>
        <p:spPr>
          <a:xfrm>
            <a:off x="2116451" y="2487587"/>
            <a:ext cx="4419600" cy="673200"/>
          </a:xfrm>
          <a:prstGeom prst="rect">
            <a:avLst/>
          </a:prstGeom>
          <a:noFill/>
          <a:ln/>
        </p:spPr>
        <p:txBody>
          <a:bodyPr wrap="square" lIns="0" tIns="0" rIns="0" bIns="0" rtlCol="0" anchor="ctr"/>
          <a:lstStyle/>
          <a:p>
            <a:pPr algn="l" indent="0" marL="0">
              <a:lnSpc>
                <a:spcPct val="115000"/>
              </a:lnSpc>
              <a:buNone/>
            </a:pPr>
            <a:r>
              <a:rPr lang="en-US" sz="1152" dirty="0">
                <a:solidFill>
                  <a:srgbClr val="FFFFFF"/>
                </a:solidFill>
                <a:latin typeface="Arial" pitchFamily="34" charset="0"/>
                <a:ea typeface="Arial" pitchFamily="34" charset="-122"/>
                <a:cs typeface="Arial" pitchFamily="34" charset="-120"/>
              </a:rPr>
              <a:t>На поверхности платформы чаще видны равнины, плато и плоскогорья. Такая “высокая” поверхность формируется, когда древний фундамент долго не погружается и не разрушается полностью.
</a:t>
            </a:r>
            <a:endParaRPr lang="en-US" sz="1152" dirty="0"/>
          </a:p>
        </p:txBody>
      </p:sp>
      <p:sp>
        <p:nvSpPr>
          <p:cNvPr id="8" name="Text 3"/>
          <p:cNvSpPr txBox="1"/>
          <p:nvPr/>
        </p:nvSpPr>
        <p:spPr>
          <a:xfrm>
            <a:off x="2881339" y="3505687"/>
            <a:ext cx="4419600" cy="673200"/>
          </a:xfrm>
          <a:prstGeom prst="rect">
            <a:avLst/>
          </a:prstGeom>
          <a:noFill/>
          <a:ln/>
        </p:spPr>
        <p:txBody>
          <a:bodyPr wrap="square" lIns="0" tIns="0" rIns="0" bIns="0" rtlCol="0" anchor="ctr"/>
          <a:lstStyle/>
          <a:p>
            <a:pPr algn="l" indent="0" marL="0">
              <a:lnSpc>
                <a:spcPct val="115000"/>
              </a:lnSpc>
              <a:buNone/>
            </a:pPr>
            <a:r>
              <a:rPr lang="en-US" sz="1152" dirty="0">
                <a:solidFill>
                  <a:srgbClr val="FFFFFF"/>
                </a:solidFill>
                <a:latin typeface="Arial" pitchFamily="34" charset="0"/>
                <a:ea typeface="Arial" pitchFamily="34" charset="-122"/>
                <a:cs typeface="Arial" pitchFamily="34" charset="-120"/>
              </a:rPr>
              <a:t>На севере и западе под осадочным чехлом скрыты крупные залежи. Их связывают с накоплением осадков в прошлые геологические эпохи, где могли образоваться нефть, газ, фосфориты и соли.
</a:t>
            </a:r>
            <a:endParaRPr lang="en-US" sz="1152" dirty="0"/>
          </a:p>
        </p:txBody>
      </p:sp>
      <p:sp>
        <p:nvSpPr>
          <p:cNvPr id="9" name="Text 4"/>
          <p:cNvSpPr txBox="1"/>
          <p:nvPr/>
        </p:nvSpPr>
        <p:spPr>
          <a:xfrm>
            <a:off x="355800" y="363700"/>
            <a:ext cx="57237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Африкано-Аравийская платформа
</a:t>
            </a:r>
            <a:endParaRPr lang="en-US" sz="2649"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66200" y="1471264"/>
            <a:ext cx="4260600" cy="1131722"/>
          </a:xfrm>
          <a:prstGeom prst="rect">
            <a:avLst/>
          </a:prstGeom>
        </p:spPr>
      </p:pic>
      <p:pic>
        <p:nvPicPr>
          <p:cNvPr id="4" name="Image 2" descr="preencoded.png">    </p:cNvPr>
          <p:cNvPicPr>
            <a:picLocks noChangeAspect="1"/>
          </p:cNvPicPr>
          <p:nvPr/>
        </p:nvPicPr>
        <p:blipFill>
          <a:blip r:embed="rId3"/>
          <a:stretch>
            <a:fillRect/>
          </a:stretch>
        </p:blipFill>
        <p:spPr>
          <a:xfrm>
            <a:off x="4525475" y="2929637"/>
            <a:ext cx="4276200" cy="1177625"/>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8381100" cy="673200"/>
          </a:xfrm>
          <a:prstGeom prst="rect">
            <a:avLst/>
          </a:prstGeom>
          <a:noFill/>
          <a:ln/>
        </p:spPr>
        <p:txBody>
          <a:bodyPr wrap="square" lIns="0" tIns="0" rIns="0" bIns="0" rtlCol="0" anchor="ctr"/>
          <a:lstStyle/>
          <a:p>
            <a:pPr algn="l" indent="0" marL="0">
              <a:lnSpc>
                <a:spcPct val="100000"/>
              </a:lnSpc>
              <a:buNone/>
            </a:pPr>
            <a:r>
              <a:rPr lang="en-US" sz="2650" b="1" dirty="0">
                <a:solidFill>
                  <a:srgbClr val="FFFFFF"/>
                </a:solidFill>
                <a:latin typeface="Arial" pitchFamily="34" charset="0"/>
                <a:ea typeface="Arial" pitchFamily="34" charset="-122"/>
                <a:cs typeface="Arial" pitchFamily="34" charset="-120"/>
              </a:rPr>
              <a:t>Восточно-Африканский рифт: как разлом рождает ландшафт
</a:t>
            </a:r>
            <a:endParaRPr lang="en-US" sz="2650" dirty="0"/>
          </a:p>
        </p:txBody>
      </p:sp>
      <p:sp>
        <p:nvSpPr>
          <p:cNvPr id="7"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8" name="Text 2"/>
          <p:cNvSpPr txBox="1"/>
          <p:nvPr/>
        </p:nvSpPr>
        <p:spPr>
          <a:xfrm>
            <a:off x="355800" y="1509225"/>
            <a:ext cx="4030800" cy="1051800"/>
          </a:xfrm>
          <a:prstGeom prst="rect">
            <a:avLst/>
          </a:prstGeom>
          <a:noFill/>
          <a:ln/>
        </p:spPr>
        <p:txBody>
          <a:bodyPr wrap="square" lIns="0" tIns="0" rIns="0" bIns="0" rtlCol="0" anchor="t"/>
          <a:lstStyle/>
          <a:p>
            <a:pPr algn="l" indent="0" marL="0">
              <a:lnSpc>
                <a:spcPct val="100000"/>
              </a:lnSpc>
              <a:buNone/>
            </a:pPr>
            <a:r>
              <a:rPr lang="en-US" sz="1552" b="1" dirty="0">
                <a:solidFill>
                  <a:srgbClr val="FFFFFF"/>
                </a:solidFill>
                <a:latin typeface="Arial" pitchFamily="34" charset="0"/>
                <a:ea typeface="Arial" pitchFamily="34" charset="-122"/>
                <a:cs typeface="Arial" pitchFamily="34" charset="-120"/>
              </a:rPr>
              <a:t>Разлом, который “растягивает” материк
</a:t>
            </a:r>
            <a:pPr algn="l" indent="0" marL="0">
              <a:lnSpc>
                <a:spcPct val="100000"/>
              </a:lnSpc>
              <a:buNone/>
            </a:pPr>
            <a:r>
              <a:rPr lang="en-US" sz="1552"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35" dirty="0">
                <a:solidFill>
                  <a:srgbClr val="FFFFFF"/>
                </a:solidFill>
                <a:latin typeface="Arial" pitchFamily="34" charset="0"/>
                <a:ea typeface="Arial" pitchFamily="34" charset="-122"/>
                <a:cs typeface="Arial" pitchFamily="34" charset="-120"/>
              </a:rPr>
              <a:t>Восточно-Африканский рифт — зона огромных разломов, где земная кора расходится и постепенно разрушается. Этот процесс сопровождается землетрясениями и вулканической активностью. На месте разломов возникают глубокие понижения и новые формы рельефа, хорошо заметные на снимках.
</a:t>
            </a:r>
            <a:endParaRPr lang="en-US" sz="1552" dirty="0"/>
          </a:p>
        </p:txBody>
      </p:sp>
      <p:sp>
        <p:nvSpPr>
          <p:cNvPr id="9" name="Text 3"/>
          <p:cNvSpPr txBox="1"/>
          <p:nvPr/>
        </p:nvSpPr>
        <p:spPr>
          <a:xfrm>
            <a:off x="355800" y="2967750"/>
            <a:ext cx="4030800" cy="1101300"/>
          </a:xfrm>
          <a:prstGeom prst="rect">
            <a:avLst/>
          </a:prstGeom>
          <a:noFill/>
          <a:ln/>
        </p:spPr>
        <p:txBody>
          <a:bodyPr wrap="square" lIns="0" tIns="0" rIns="0" bIns="0" rtlCol="0" anchor="t"/>
          <a:lstStyle/>
          <a:p>
            <a:pPr algn="l" indent="0" marL="0">
              <a:lnSpc>
                <a:spcPct val="100000"/>
              </a:lnSpc>
              <a:buNone/>
            </a:pPr>
            <a:r>
              <a:rPr lang="en-US" sz="1385" b="1" dirty="0">
                <a:solidFill>
                  <a:srgbClr val="FFFFFF"/>
                </a:solidFill>
                <a:latin typeface="Arial" pitchFamily="34" charset="0"/>
                <a:ea typeface="Arial" pitchFamily="34" charset="-122"/>
                <a:cs typeface="Arial" pitchFamily="34" charset="-120"/>
              </a:rPr>
              <a:t>Озёра и вулканы на фоне расходящихся плит
</a:t>
            </a:r>
            <a:pPr algn="l" indent="0" marL="0">
              <a:lnSpc>
                <a:spcPct val="100000"/>
              </a:lnSpc>
              <a:buNone/>
            </a:pPr>
            <a:r>
              <a:rPr lang="en-US" sz="1385"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23" dirty="0">
                <a:solidFill>
                  <a:srgbClr val="FFFFFF"/>
                </a:solidFill>
                <a:latin typeface="Arial" pitchFamily="34" charset="0"/>
                <a:ea typeface="Arial" pitchFamily="34" charset="-122"/>
                <a:cs typeface="Arial" pitchFamily="34" charset="-120"/>
              </a:rPr>
              <a:t>В рифтовой зоне расположены озёра Танганьика и Ньяса, а рядом поднимаются крупные вулканические вершины. Среди них — Килиманджаро и Кения. Их высота и “молодой” характер связаны с тем, что магма поднимается по разломам, а поверхность продолжает меняться.
</a:t>
            </a:r>
            <a:endParaRPr lang="en-US" sz="138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640916"/>
            <a:ext cx="4424400" cy="278608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484700"/>
            <a:ext cx="6574500" cy="673200"/>
          </a:xfrm>
          <a:prstGeom prst="rect">
            <a:avLst/>
          </a:prstGeom>
          <a:noFill/>
          <a:ln/>
        </p:spPr>
        <p:txBody>
          <a:bodyPr wrap="square" lIns="0" tIns="0" rIns="0" bIns="0" rtlCol="0" anchor="ctr"/>
          <a:lstStyle/>
          <a:p>
            <a:pPr algn="l" indent="0" marL="0">
              <a:lnSpc>
                <a:spcPct val="100000"/>
              </a:lnSpc>
              <a:buNone/>
            </a:pPr>
            <a:r>
              <a:rPr lang="en-US" sz="2900" b="1" dirty="0">
                <a:solidFill>
                  <a:srgbClr val="FFFFFF"/>
                </a:solidFill>
                <a:latin typeface="Arial" pitchFamily="34" charset="0"/>
                <a:ea typeface="Arial" pitchFamily="34" charset="-122"/>
                <a:cs typeface="Arial" pitchFamily="34" charset="-120"/>
              </a:rPr>
              <a:t>Высочайшие вершины Африки
</a:t>
            </a:r>
            <a:endParaRPr lang="en-US" sz="2900" dirty="0"/>
          </a:p>
        </p:txBody>
      </p:sp>
      <p:sp>
        <p:nvSpPr>
          <p:cNvPr id="7" name="Text 1"/>
          <p:cNvSpPr txBox="1"/>
          <p:nvPr/>
        </p:nvSpPr>
        <p:spPr>
          <a:xfrm>
            <a:off x="5116501" y="1643284"/>
            <a:ext cx="3671700" cy="12039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Высоты показывают, что крупные подъёмы особенно характерны для областей активного вулканизма и разломов.
</a:t>
            </a:r>
            <a:endParaRPr lang="en-US" sz="14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5</a:t>
            </a:r>
            <a:endParaRPr lang="en-US" sz="1000" dirty="0"/>
          </a:p>
        </p:txBody>
      </p:sp>
      <p:sp>
        <p:nvSpPr>
          <p:cNvPr id="9" name="Text 3"/>
          <p:cNvSpPr txBox="1"/>
          <p:nvPr/>
        </p:nvSpPr>
        <p:spPr>
          <a:xfrm>
            <a:off x="5116501" y="3224284"/>
            <a:ext cx="3671700" cy="12039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Чем “моложе” и активнее участок земной коры, тем чаще в нём появляются высокие вершины и глубокие впадины.
</a:t>
            </a:r>
            <a:endParaRPr lang="en-US" sz="1400" dirty="0"/>
          </a:p>
        </p:txBody>
      </p:sp>
      <p:sp>
        <p:nvSpPr>
          <p:cNvPr id="10" name="Text 4"/>
          <p:cNvSpPr txBox="1"/>
          <p:nvPr/>
        </p:nvSpPr>
        <p:spPr>
          <a:xfrm>
            <a:off x="355800" y="4466984"/>
            <a:ext cx="28182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Данные высот приведены по значениям, указанным в задании (в метрах).
</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
        <p:nvSpPr>
          <p:cNvPr id="6" name="Text 1"/>
          <p:cNvSpPr txBox="1"/>
          <p:nvPr/>
        </p:nvSpPr>
        <p:spPr>
          <a:xfrm>
            <a:off x="1306725" y="1469475"/>
            <a:ext cx="4419600" cy="6732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Средние высоты Африки велики, а широких низменностей сравнительно мало. На севере выделяется Сахарское плато, на юге — Южно-Африканское плоскогорье.
</a:t>
            </a:r>
            <a:endParaRPr lang="en-US" sz="1200" dirty="0"/>
          </a:p>
        </p:txBody>
      </p:sp>
      <p:sp>
        <p:nvSpPr>
          <p:cNvPr id="7" name="Text 2"/>
          <p:cNvSpPr txBox="1"/>
          <p:nvPr/>
        </p:nvSpPr>
        <p:spPr>
          <a:xfrm>
            <a:off x="2116450" y="2487575"/>
            <a:ext cx="4419600" cy="673200"/>
          </a:xfrm>
          <a:prstGeom prst="rect">
            <a:avLst/>
          </a:prstGeom>
          <a:noFill/>
          <a:ln/>
        </p:spPr>
        <p:txBody>
          <a:bodyPr wrap="square" lIns="0" tIns="0" rIns="0" bIns="0" rtlCol="0" anchor="ctr"/>
          <a:lstStyle/>
          <a:p>
            <a:pPr algn="l" indent="0" marL="0">
              <a:lnSpc>
                <a:spcPct val="115000"/>
              </a:lnSpc>
              <a:buNone/>
            </a:pPr>
            <a:r>
              <a:rPr lang="en-US" sz="1152" dirty="0">
                <a:solidFill>
                  <a:srgbClr val="FFFFFF"/>
                </a:solidFill>
                <a:latin typeface="Arial" pitchFamily="34" charset="0"/>
                <a:ea typeface="Arial" pitchFamily="34" charset="-122"/>
                <a:cs typeface="Arial" pitchFamily="34" charset="-120"/>
              </a:rPr>
              <a:t>Почти всюду видны возвышенные поверхности, потому что значительная часть материка связана с древней платформой и относительно устойчивыми участками. Низкие территории здесь встречаются “точечно”, а не сплошными полосами.
</a:t>
            </a:r>
            <a:endParaRPr lang="en-US" sz="1152" dirty="0"/>
          </a:p>
        </p:txBody>
      </p:sp>
      <p:sp>
        <p:nvSpPr>
          <p:cNvPr id="8" name="Text 3"/>
          <p:cNvSpPr txBox="1"/>
          <p:nvPr/>
        </p:nvSpPr>
        <p:spPr>
          <a:xfrm>
            <a:off x="1359975" y="3506300"/>
            <a:ext cx="4419600" cy="673200"/>
          </a:xfrm>
          <a:prstGeom prst="rect">
            <a:avLst/>
          </a:prstGeom>
          <a:noFill/>
          <a:ln/>
        </p:spPr>
        <p:txBody>
          <a:bodyPr wrap="square" lIns="0" tIns="0" rIns="0" bIns="0" rtlCol="0" anchor="ctr"/>
          <a:lstStyle/>
          <a:p>
            <a:pPr algn="l" indent="0" marL="0">
              <a:lnSpc>
                <a:spcPct val="115000"/>
              </a:lnSpc>
              <a:buNone/>
            </a:pPr>
            <a:r>
              <a:rPr lang="en-US" sz="1152" dirty="0">
                <a:solidFill>
                  <a:srgbClr val="FFFFFF"/>
                </a:solidFill>
                <a:latin typeface="Arial" pitchFamily="34" charset="0"/>
                <a:ea typeface="Arial" pitchFamily="34" charset="-122"/>
                <a:cs typeface="Arial" pitchFamily="34" charset="-120"/>
              </a:rPr>
              <a:t>Крупные низкие области чаще связаны с бассейнами рек Конго и Нил и с отдельными внутренними впадинами. Там рельеф сильнее “проседает”, а реки формируют более широкие долины.
</a:t>
            </a:r>
            <a:endParaRPr lang="en-US" sz="1152" dirty="0"/>
          </a:p>
        </p:txBody>
      </p:sp>
      <p:sp>
        <p:nvSpPr>
          <p:cNvPr id="9" name="Text 4"/>
          <p:cNvSpPr txBox="1"/>
          <p:nvPr/>
        </p:nvSpPr>
        <p:spPr>
          <a:xfrm>
            <a:off x="355800" y="363700"/>
            <a:ext cx="61803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Почему Африку называют материком плоскогорий
</a:t>
            </a:r>
            <a:endParaRPr lang="en-US" sz="2649"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6075" y="1750938"/>
            <a:ext cx="3709500" cy="235662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43700" cy="673200"/>
          </a:xfrm>
          <a:prstGeom prst="rect">
            <a:avLst/>
          </a:prstGeom>
          <a:noFill/>
          <a:ln/>
        </p:spPr>
        <p:txBody>
          <a:bodyPr wrap="square" lIns="0" tIns="0" rIns="0" bIns="0" rtlCol="0" anchor="ctr"/>
          <a:lstStyle/>
          <a:p>
            <a:pPr algn="l" indent="0" marL="0">
              <a:lnSpc>
                <a:spcPct val="100000"/>
              </a:lnSpc>
              <a:buNone/>
            </a:pPr>
            <a:r>
              <a:rPr lang="en-US" sz="2669" b="1" dirty="0">
                <a:solidFill>
                  <a:srgbClr val="FFFFFF"/>
                </a:solidFill>
                <a:latin typeface="Arial" pitchFamily="34" charset="0"/>
                <a:ea typeface="Arial" pitchFamily="34" charset="-122"/>
                <a:cs typeface="Arial" pitchFamily="34" charset="-120"/>
              </a:rPr>
              <a:t>Крупные формы рельефа Африки
</a:t>
            </a:r>
            <a:endParaRPr lang="en-US" sz="2669" dirty="0"/>
          </a:p>
        </p:txBody>
      </p:sp>
      <p:sp>
        <p:nvSpPr>
          <p:cNvPr id="7" name="Text 1"/>
          <p:cNvSpPr txBox="1"/>
          <p:nvPr/>
        </p:nvSpPr>
        <p:spPr>
          <a:xfrm>
            <a:off x="355800" y="1757900"/>
            <a:ext cx="2159700" cy="25620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Таблица показывает, как разные участки материка отличаются положением, высотами, строением и связью с полезными ископаемыми.
</a:t>
            </a:r>
            <a:endParaRPr lang="en-US" sz="11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
        <p:nvSpPr>
          <p:cNvPr id="9" name="Text 3"/>
          <p:cNvSpPr txBox="1"/>
          <p:nvPr/>
        </p:nvSpPr>
        <p:spPr>
          <a:xfrm>
            <a:off x="6628550" y="1757800"/>
            <a:ext cx="2159700" cy="25620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Африка действительно контрастна: высокие плоскогорья чередуются с глубокими впадинами, а геология в каждом участке “подсказывает” свои типы ресурсов.
</a:t>
            </a:r>
            <a:endParaRPr lang="en-US" sz="1100" dirty="0"/>
          </a:p>
        </p:txBody>
      </p:sp>
      <p:sp>
        <p:nvSpPr>
          <p:cNvPr id="10" name="Text 4"/>
          <p:cNvSpPr txBox="1"/>
          <p:nvPr/>
        </p:nvSpPr>
        <p:spPr>
          <a:xfrm>
            <a:off x="2716075" y="4319800"/>
            <a:ext cx="32577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Обобщение по содержанию предоставленного outline (без уточнения численных высот).
</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216700" y="1231112"/>
            <a:ext cx="2704500" cy="269657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1548725"/>
            <a:ext cx="2393400" cy="27711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Атлас: молодые складчатые горы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Атласские горы на северо-западе Африки относят к молодым складчатым областям. Их формирование связывают с альпийским горообразованием. Поэтому рельеф здесь более “подвижный” по сравнению с щитовыми районами.
</a:t>
            </a:r>
            <a:endParaRPr lang="en-US" sz="1600" dirty="0"/>
          </a:p>
        </p:txBody>
      </p:sp>
      <p:sp>
        <p:nvSpPr>
          <p:cNvPr id="6"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
        <p:nvSpPr>
          <p:cNvPr id="7" name="Text 2"/>
          <p:cNvSpPr txBox="1"/>
          <p:nvPr/>
        </p:nvSpPr>
        <p:spPr>
          <a:xfrm>
            <a:off x="355800" y="405775"/>
            <a:ext cx="6036600" cy="534600"/>
          </a:xfrm>
          <a:prstGeom prst="rect">
            <a:avLst/>
          </a:prstGeom>
          <a:noFill/>
          <a:ln/>
        </p:spPr>
        <p:txBody>
          <a:bodyPr wrap="square" lIns="0" tIns="0" rIns="0" bIns="0" rtlCol="0" anchor="ctr"/>
          <a:lstStyle/>
          <a:p>
            <a:pPr algn="l" indent="0" marL="0">
              <a:lnSpc>
                <a:spcPct val="100000"/>
              </a:lnSpc>
              <a:buNone/>
            </a:pPr>
            <a:r>
              <a:rPr lang="en-US" sz="3456" b="1" dirty="0">
                <a:solidFill>
                  <a:srgbClr val="FFFFFF"/>
                </a:solidFill>
                <a:latin typeface="Arial" pitchFamily="34" charset="0"/>
                <a:ea typeface="Arial" pitchFamily="34" charset="-122"/>
                <a:cs typeface="Arial" pitchFamily="34" charset="-120"/>
              </a:rPr>
              <a:t>Горы Атлас и Капские горы
</a:t>
            </a:r>
            <a:endParaRPr lang="en-US" sz="3456" dirty="0"/>
          </a:p>
        </p:txBody>
      </p:sp>
      <p:sp>
        <p:nvSpPr>
          <p:cNvPr id="8" name="Text 3"/>
          <p:cNvSpPr txBox="1"/>
          <p:nvPr/>
        </p:nvSpPr>
        <p:spPr>
          <a:xfrm>
            <a:off x="6388700" y="1548725"/>
            <a:ext cx="2393400" cy="27711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Капские горы: более древняя основа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Капские горы на юге материка имеют более древнюю складчатую основу. Это означает, что их формирование происходило в более ранние этапы геологической истории. В итоге в Африке можно увидеть и очень старые, и относительно молодые горные формы.
</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535343"/>
            <a:ext cx="8381100" cy="290481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91700" cy="465900"/>
          </a:xfrm>
          <a:prstGeom prst="rect">
            <a:avLst/>
          </a:prstGeom>
          <a:noFill/>
          <a:ln/>
        </p:spPr>
        <p:txBody>
          <a:bodyPr wrap="square" lIns="0" tIns="0" rIns="0" bIns="0" rtlCol="0" anchor="t"/>
          <a:lstStyle/>
          <a:p>
            <a:pPr algn="l" indent="0" marL="0">
              <a:lnSpc>
                <a:spcPct val="100000"/>
              </a:lnSpc>
              <a:buNone/>
            </a:pPr>
            <a:r>
              <a:rPr lang="en-US" sz="2595" b="1" dirty="0">
                <a:solidFill>
                  <a:srgbClr val="FFFFFF"/>
                </a:solidFill>
                <a:latin typeface="Arial" pitchFamily="34" charset="0"/>
                <a:ea typeface="Arial" pitchFamily="34" charset="-122"/>
                <a:cs typeface="Arial" pitchFamily="34" charset="-120"/>
              </a:rPr>
              <a:t>Как формировался рельеф Африки
</a:t>
            </a:r>
            <a:endParaRPr lang="en-US" sz="2595" dirty="0"/>
          </a:p>
        </p:txBody>
      </p:sp>
      <p:sp>
        <p:nvSpPr>
          <p:cNvPr id="7"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9</a:t>
            </a:r>
            <a:endParaRPr lang="en-US" sz="1000" dirty="0"/>
          </a:p>
        </p:txBody>
      </p:sp>
      <p:sp>
        <p:nvSpPr>
          <p:cNvPr id="8" name="Text 2"/>
          <p:cNvSpPr txBox="1"/>
          <p:nvPr/>
        </p:nvSpPr>
        <p:spPr>
          <a:xfrm>
            <a:off x="355800" y="1023131"/>
            <a:ext cx="5891700" cy="208500"/>
          </a:xfrm>
          <a:prstGeom prst="rect">
            <a:avLst/>
          </a:prstGeom>
          <a:noFill/>
          <a:ln/>
        </p:spPr>
        <p:txBody>
          <a:bodyPr wrap="square" lIns="0" tIns="0" rIns="0" bIns="0" rtlCol="0" anchor="t"/>
          <a:lstStyle/>
          <a:p>
            <a:pPr algn="l" indent="0" marL="0">
              <a:lnSpc>
                <a:spcPct val="100000"/>
              </a:lnSpc>
              <a:buNone/>
            </a:pPr>
            <a:r>
              <a:rPr lang="en-US" sz="960" b="1" dirty="0">
                <a:solidFill>
                  <a:srgbClr val="FFFFFF"/>
                </a:solidFill>
                <a:latin typeface="Arial" pitchFamily="34" charset="0"/>
                <a:ea typeface="Arial" pitchFamily="34" charset="-122"/>
                <a:cs typeface="Arial" pitchFamily="34" charset="-120"/>
              </a:rPr>
              <a:t>Логическая последовательность процессов от древнего фундамента до современного рельефа
</a:t>
            </a:r>
            <a:endParaRPr lang="en-US" sz="96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1525" y="1438630"/>
            <a:ext cx="589050" cy="673200"/>
          </a:xfrm>
          <a:prstGeom prst="rect">
            <a:avLst/>
          </a:prstGeom>
        </p:spPr>
      </p:pic>
      <p:pic>
        <p:nvPicPr>
          <p:cNvPr id="4" name="Image 2" descr="preencoded.png">    </p:cNvPr>
          <p:cNvPicPr>
            <a:picLocks noChangeAspect="1"/>
          </p:cNvPicPr>
          <p:nvPr/>
        </p:nvPicPr>
        <p:blipFill>
          <a:blip r:embed="rId3"/>
          <a:stretch>
            <a:fillRect/>
          </a:stretch>
        </p:blipFill>
        <p:spPr>
          <a:xfrm>
            <a:off x="3292500" y="1430330"/>
            <a:ext cx="673200" cy="673200"/>
          </a:xfrm>
          <a:prstGeom prst="rect">
            <a:avLst/>
          </a:prstGeom>
        </p:spPr>
      </p:pic>
      <p:pic>
        <p:nvPicPr>
          <p:cNvPr id="5" name="Image 3" descr="preencoded.png">    </p:cNvPr>
          <p:cNvPicPr>
            <a:picLocks noChangeAspect="1"/>
          </p:cNvPicPr>
          <p:nvPr/>
        </p:nvPicPr>
        <p:blipFill>
          <a:blip r:embed="rId4"/>
          <a:stretch>
            <a:fillRect/>
          </a:stretch>
        </p:blipFill>
        <p:spPr>
          <a:xfrm>
            <a:off x="6201900" y="1455596"/>
            <a:ext cx="700500" cy="62266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5938800" cy="540000"/>
          </a:xfrm>
          <a:prstGeom prst="rect">
            <a:avLst/>
          </a:prstGeom>
          <a:noFill/>
          <a:ln/>
        </p:spPr>
        <p:txBody>
          <a:bodyPr wrap="square" lIns="0" tIns="0" rIns="0" bIns="0" rtlCol="0" anchor="ctr"/>
          <a:lstStyle/>
          <a:p>
            <a:pPr algn="l" indent="0" marL="0">
              <a:lnSpc>
                <a:spcPct val="100000"/>
              </a:lnSpc>
              <a:buNone/>
            </a:pPr>
            <a:r>
              <a:rPr lang="en-US" sz="2125" b="1" dirty="0">
                <a:solidFill>
                  <a:srgbClr val="FFFFFF"/>
                </a:solidFill>
                <a:latin typeface="Arial" pitchFamily="34" charset="0"/>
                <a:ea typeface="Arial" pitchFamily="34" charset="-122"/>
                <a:cs typeface="Arial" pitchFamily="34" charset="-120"/>
              </a:rPr>
              <a:t>Внутренние силы Земли и современный рельеф
</a:t>
            </a:r>
            <a:endParaRPr lang="en-US" sz="2125"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10</a:t>
            </a:r>
            <a:endParaRPr lang="en-US" sz="1000" dirty="0"/>
          </a:p>
        </p:txBody>
      </p:sp>
      <p:sp>
        <p:nvSpPr>
          <p:cNvPr id="9" name="Text 2"/>
          <p:cNvSpPr txBox="1"/>
          <p:nvPr/>
        </p:nvSpPr>
        <p:spPr>
          <a:xfrm>
            <a:off x="355800" y="2411206"/>
            <a:ext cx="2586300" cy="2004600"/>
          </a:xfrm>
          <a:prstGeom prst="rect">
            <a:avLst/>
          </a:prstGeom>
          <a:noFill/>
          <a:ln/>
        </p:spPr>
        <p:txBody>
          <a:bodyPr wrap="square" lIns="0" tIns="0" rIns="0" bIns="0" rtlCol="0" anchor="t"/>
          <a:lstStyle/>
          <a:p>
            <a:pPr algn="l" indent="0" marL="0">
              <a:lnSpc>
                <a:spcPct val="100000"/>
              </a:lnSpc>
              <a:buNone/>
            </a:pPr>
            <a:r>
              <a:rPr lang="en-US" sz="1700" b="1" dirty="0">
                <a:solidFill>
                  <a:srgbClr val="FFFFFF"/>
                </a:solidFill>
                <a:latin typeface="Arial" pitchFamily="34" charset="0"/>
                <a:ea typeface="Arial" pitchFamily="34" charset="-122"/>
                <a:cs typeface="Arial" pitchFamily="34" charset="-120"/>
              </a:rPr>
              <a:t>Землетрясения как “сигнал” разломов
</a:t>
            </a:r>
            <a:pPr algn="l" indent="0" marL="0">
              <a:lnSpc>
                <a:spcPct val="100000"/>
              </a:lnSpc>
              <a:buNone/>
            </a:pPr>
            <a:r>
              <a:rPr lang="en-US" sz="1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 Восточной Африке и у Красного моря внутренние процессы проявляются особенно заметно. Землетрясения происходят, когда горные породы внезапно смещаются по разломам и трещинам.
</a:t>
            </a:r>
            <a:endParaRPr lang="en-US" sz="1700" dirty="0"/>
          </a:p>
        </p:txBody>
      </p:sp>
      <p:sp>
        <p:nvSpPr>
          <p:cNvPr id="10" name="Text 3"/>
          <p:cNvSpPr txBox="1"/>
          <p:nvPr/>
        </p:nvSpPr>
        <p:spPr>
          <a:xfrm>
            <a:off x="3278850" y="2403250"/>
            <a:ext cx="2586300" cy="2004600"/>
          </a:xfrm>
          <a:prstGeom prst="rect">
            <a:avLst/>
          </a:prstGeom>
          <a:noFill/>
          <a:ln/>
        </p:spPr>
        <p:txBody>
          <a:bodyPr wrap="square" lIns="0" tIns="0" rIns="0" bIns="0" rtlCol="0" anchor="t"/>
          <a:lstStyle/>
          <a:p>
            <a:pPr algn="l" indent="0" marL="0">
              <a:lnSpc>
                <a:spcPct val="100000"/>
              </a:lnSpc>
              <a:buNone/>
            </a:pPr>
            <a:r>
              <a:rPr lang="en-US" sz="1700" b="1" dirty="0">
                <a:solidFill>
                  <a:srgbClr val="FFFFFF"/>
                </a:solidFill>
                <a:latin typeface="Arial" pitchFamily="34" charset="0"/>
                <a:ea typeface="Arial" pitchFamily="34" charset="-122"/>
                <a:cs typeface="Arial" pitchFamily="34" charset="-120"/>
              </a:rPr>
              <a:t>Вулканизм создаёт новые постройки
</a:t>
            </a:r>
            <a:pPr algn="l" indent="0" marL="0">
              <a:lnSpc>
                <a:spcPct val="100000"/>
              </a:lnSpc>
              <a:buNone/>
            </a:pPr>
            <a:r>
              <a:rPr lang="en-US" sz="1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Вулканы появляются там, где магма поднимается к поверхности. Постройки наращиваются слой за слоем, а вокруг формируются новые неровности, меняющие общий рисунок рельефа.
</a:t>
            </a:r>
            <a:endParaRPr lang="en-US" sz="1700" dirty="0"/>
          </a:p>
        </p:txBody>
      </p:sp>
      <p:sp>
        <p:nvSpPr>
          <p:cNvPr id="11" name="Text 4"/>
          <p:cNvSpPr txBox="1"/>
          <p:nvPr/>
        </p:nvSpPr>
        <p:spPr>
          <a:xfrm>
            <a:off x="6201900" y="2403250"/>
            <a:ext cx="2586300" cy="2004600"/>
          </a:xfrm>
          <a:prstGeom prst="rect">
            <a:avLst/>
          </a:prstGeom>
          <a:noFill/>
          <a:ln/>
        </p:spPr>
        <p:txBody>
          <a:bodyPr wrap="square" lIns="0" tIns="0" rIns="0" bIns="0" rtlCol="0" anchor="t"/>
          <a:lstStyle/>
          <a:p>
            <a:pPr algn="l" indent="0" marL="0">
              <a:lnSpc>
                <a:spcPct val="100000"/>
              </a:lnSpc>
              <a:buNone/>
            </a:pPr>
            <a:r>
              <a:rPr lang="en-US" sz="1700" b="1" dirty="0">
                <a:solidFill>
                  <a:srgbClr val="FFFFFF"/>
                </a:solidFill>
                <a:latin typeface="Arial" pitchFamily="34" charset="0"/>
                <a:ea typeface="Arial" pitchFamily="34" charset="-122"/>
                <a:cs typeface="Arial" pitchFamily="34" charset="-120"/>
              </a:rPr>
              <a:t>Глубокие озёрные впадины
</a:t>
            </a:r>
            <a:pPr algn="l" indent="0" marL="0">
              <a:lnSpc>
                <a:spcPct val="100000"/>
              </a:lnSpc>
              <a:buNone/>
            </a:pPr>
            <a:r>
              <a:rPr lang="en-US" sz="1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Медленные движения литосферы и разломы способны “просаживать” участки земной коры. Так возникают глубокие котловины, в которые со временем могут попадать воды и формироваться озёра.
</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640916"/>
            <a:ext cx="4424400" cy="278608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484700"/>
            <a:ext cx="6574500" cy="673200"/>
          </a:xfrm>
          <a:prstGeom prst="rect">
            <a:avLst/>
          </a:prstGeom>
          <a:noFill/>
          <a:ln/>
        </p:spPr>
        <p:txBody>
          <a:bodyPr wrap="square" lIns="0" tIns="0" rIns="0" bIns="0" rtlCol="0" anchor="ctr"/>
          <a:lstStyle/>
          <a:p>
            <a:pPr algn="l" indent="0" marL="0">
              <a:lnSpc>
                <a:spcPct val="100000"/>
              </a:lnSpc>
              <a:buNone/>
            </a:pPr>
            <a:r>
              <a:rPr lang="en-US" sz="2648" b="1" dirty="0">
                <a:solidFill>
                  <a:srgbClr val="FFFFFF"/>
                </a:solidFill>
                <a:latin typeface="Arial" pitchFamily="34" charset="0"/>
                <a:ea typeface="Arial" pitchFamily="34" charset="-122"/>
                <a:cs typeface="Arial" pitchFamily="34" charset="-120"/>
              </a:rPr>
              <a:t>Полезные ископаемые по частям Африки
</a:t>
            </a:r>
            <a:endParaRPr lang="en-US" sz="2648" dirty="0"/>
          </a:p>
        </p:txBody>
      </p:sp>
      <p:sp>
        <p:nvSpPr>
          <p:cNvPr id="7" name="Text 1"/>
          <p:cNvSpPr txBox="1"/>
          <p:nvPr/>
        </p:nvSpPr>
        <p:spPr>
          <a:xfrm>
            <a:off x="5116501" y="1643284"/>
            <a:ext cx="3671700" cy="12039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Распределение ресурсов не случайно: оно повторяет «узоры» древних пород на плоскогорьях и осадочных толщ в прогибах, где накапливались полезные вещества.
</a:t>
            </a:r>
            <a:endParaRPr lang="en-US" sz="14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11</a:t>
            </a:r>
            <a:endParaRPr lang="en-US" sz="1000" dirty="0"/>
          </a:p>
        </p:txBody>
      </p:sp>
      <p:sp>
        <p:nvSpPr>
          <p:cNvPr id="9" name="Text 3"/>
          <p:cNvSpPr txBox="1"/>
          <p:nvPr/>
        </p:nvSpPr>
        <p:spPr>
          <a:xfrm>
            <a:off x="5116501" y="3224284"/>
            <a:ext cx="3671700" cy="12039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Контрасты геологического строения ведут к контрастам ресурсов: где есть осадочные бассейны — чаще нефть и газ, где древний фундамент — больше руд.
</a:t>
            </a:r>
            <a:endParaRPr lang="en-US" sz="1400" dirty="0"/>
          </a:p>
        </p:txBody>
      </p:sp>
      <p:sp>
        <p:nvSpPr>
          <p:cNvPr id="10" name="Text 4"/>
          <p:cNvSpPr txBox="1"/>
          <p:nvPr/>
        </p:nvSpPr>
        <p:spPr>
          <a:xfrm>
            <a:off x="355800" y="4466984"/>
            <a:ext cx="28182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Схематическая обобщённая карта по учебным атласам и школьным курсам географии, актуализация: 2026-05.
</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4"/>
            <a:ext cx="6036600" cy="673200"/>
          </a:xfrm>
          <a:prstGeom prst="rect">
            <a:avLst/>
          </a:prstGeom>
          <a:noFill/>
          <a:ln/>
        </p:spPr>
        <p:txBody>
          <a:bodyPr wrap="square" lIns="0" tIns="0" rIns="0" bIns="0" rtlCol="0" anchor="ctr"/>
          <a:lstStyle/>
          <a:p>
            <a:pPr algn="l" indent="0" marL="0">
              <a:lnSpc>
                <a:spcPct val="100000"/>
              </a:lnSpc>
              <a:buNone/>
            </a:pPr>
            <a:r>
              <a:rPr lang="en-US" sz="3500" b="1" dirty="0">
                <a:solidFill>
                  <a:srgbClr val="FFFFFF"/>
                </a:solidFill>
                <a:latin typeface="Arial" pitchFamily="34" charset="0"/>
                <a:ea typeface="Arial" pitchFamily="34" charset="-122"/>
                <a:cs typeface="Arial" pitchFamily="34" charset="-120"/>
              </a:rPr>
              <a:t>Нефть, газ и фосфориты
</a:t>
            </a:r>
            <a:endParaRPr lang="en-US" sz="3500" dirty="0"/>
          </a:p>
        </p:txBody>
      </p:sp>
      <p:sp>
        <p:nvSpPr>
          <p:cNvPr id="7" name="Text 1"/>
          <p:cNvSpPr txBox="1"/>
          <p:nvPr/>
        </p:nvSpPr>
        <p:spPr>
          <a:xfrm>
            <a:off x="358975" y="1736099"/>
            <a:ext cx="2390100" cy="1396200"/>
          </a:xfrm>
          <a:prstGeom prst="rect">
            <a:avLst/>
          </a:prstGeom>
          <a:noFill/>
          <a:ln/>
        </p:spPr>
        <p:txBody>
          <a:bodyPr wrap="square" lIns="0" tIns="0" rIns="0" bIns="0" rtlCol="0" anchor="t"/>
          <a:lstStyle/>
          <a:p>
            <a:pPr algn="l" indent="0" marL="0">
              <a:lnSpc>
                <a:spcPct val="100000"/>
              </a:lnSpc>
              <a:buNone/>
            </a:pPr>
            <a:r>
              <a:rPr lang="en-US" sz="1712" b="1" dirty="0">
                <a:solidFill>
                  <a:srgbClr val="FFFFFF"/>
                </a:solidFill>
                <a:latin typeface="Arial" pitchFamily="34" charset="0"/>
                <a:ea typeface="Arial" pitchFamily="34" charset="-122"/>
                <a:cs typeface="Arial" pitchFamily="34" charset="-120"/>
              </a:rPr>
              <a:t>Ливия, Алжир, Египет
</a:t>
            </a:r>
            <a:pPr algn="l" indent="0" marL="0">
              <a:lnSpc>
                <a:spcPct val="100000"/>
              </a:lnSpc>
              <a:buNone/>
            </a:pPr>
            <a:r>
              <a:rPr lang="en-US" sz="1712"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41" dirty="0">
                <a:solidFill>
                  <a:srgbClr val="FFFFFF"/>
                </a:solidFill>
                <a:latin typeface="Arial" pitchFamily="34" charset="0"/>
                <a:ea typeface="Arial" pitchFamily="34" charset="-122"/>
                <a:cs typeface="Arial" pitchFamily="34" charset="-120"/>
              </a:rPr>
              <a:t>Нефть и газ связаны с осадочными бассейнами и местами, где породы залегают слоями. В регионе важную роль играют структуры, формировавшиеся задолго до современного рельефа.
</a:t>
            </a:r>
            <a:endParaRPr lang="en-US" sz="1712" dirty="0"/>
          </a:p>
        </p:txBody>
      </p:sp>
      <p:sp>
        <p:nvSpPr>
          <p:cNvPr id="8" name="Text 2"/>
          <p:cNvSpPr txBox="1"/>
          <p:nvPr/>
        </p:nvSpPr>
        <p:spPr>
          <a:xfrm>
            <a:off x="2945275" y="1736099"/>
            <a:ext cx="2390100" cy="1396200"/>
          </a:xfrm>
          <a:prstGeom prst="rect">
            <a:avLst/>
          </a:prstGeom>
          <a:noFill/>
          <a:ln/>
        </p:spPr>
        <p:txBody>
          <a:bodyPr wrap="square" lIns="0" tIns="0" rIns="0" bIns="0" rtlCol="0" anchor="t"/>
          <a:lstStyle/>
          <a:p>
            <a:pPr algn="l" indent="0" marL="0">
              <a:lnSpc>
                <a:spcPct val="100000"/>
              </a:lnSpc>
              <a:buNone/>
            </a:pPr>
            <a:r>
              <a:rPr lang="en-US" sz="1740" b="1" dirty="0">
                <a:solidFill>
                  <a:srgbClr val="FFFFFF"/>
                </a:solidFill>
                <a:latin typeface="Arial" pitchFamily="34" charset="0"/>
                <a:ea typeface="Arial" pitchFamily="34" charset="-122"/>
                <a:cs typeface="Arial" pitchFamily="34" charset="-120"/>
              </a:rPr>
              <a:t>Нигерия, Ангола
</a:t>
            </a:r>
            <a:pPr algn="l" indent="0" marL="0">
              <a:lnSpc>
                <a:spcPct val="100000"/>
              </a:lnSpc>
              <a:buNone/>
            </a:pPr>
            <a:r>
              <a:rPr lang="en-US" sz="174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60" dirty="0">
                <a:solidFill>
                  <a:srgbClr val="FFFFFF"/>
                </a:solidFill>
                <a:latin typeface="Arial" pitchFamily="34" charset="0"/>
                <a:ea typeface="Arial" pitchFamily="34" charset="-122"/>
                <a:cs typeface="Arial" pitchFamily="34" charset="-120"/>
              </a:rPr>
              <a:t>Ещё одна группа крупных месторождений приурочена к осадочным толщам и прибрежным низменностям. Осадочные породы сохраняют условия для накопления углеводородов.
</a:t>
            </a:r>
            <a:endParaRPr lang="en-US" sz="1740" dirty="0"/>
          </a:p>
        </p:txBody>
      </p:sp>
      <p:sp>
        <p:nvSpPr>
          <p:cNvPr id="9" name="Text 3"/>
          <p:cNvSpPr txBox="1"/>
          <p:nvPr/>
        </p:nvSpPr>
        <p:spPr>
          <a:xfrm>
            <a:off x="5531575" y="1736099"/>
            <a:ext cx="2390100" cy="1396200"/>
          </a:xfrm>
          <a:prstGeom prst="rect">
            <a:avLst/>
          </a:prstGeom>
          <a:noFill/>
          <a:ln/>
        </p:spPr>
        <p:txBody>
          <a:bodyPr wrap="square" lIns="0" tIns="0" rIns="0" bIns="0" rtlCol="0" anchor="t"/>
          <a:lstStyle/>
          <a:p>
            <a:pPr algn="l" indent="0" marL="0">
              <a:lnSpc>
                <a:spcPct val="100000"/>
              </a:lnSpc>
              <a:buNone/>
            </a:pPr>
            <a:r>
              <a:rPr lang="en-US" sz="1570" b="1" dirty="0">
                <a:solidFill>
                  <a:srgbClr val="FFFFFF"/>
                </a:solidFill>
                <a:latin typeface="Arial" pitchFamily="34" charset="0"/>
                <a:ea typeface="Arial" pitchFamily="34" charset="-122"/>
                <a:cs typeface="Arial" pitchFamily="34" charset="-120"/>
              </a:rPr>
              <a:t>Северная и Западная Африка (фосфориты)
</a:t>
            </a:r>
            <a:pPr algn="l" indent="0" marL="0">
              <a:lnSpc>
                <a:spcPct val="100000"/>
              </a:lnSpc>
              <a:buNone/>
            </a:pPr>
            <a:r>
              <a:rPr lang="en-US" sz="157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46" dirty="0">
                <a:solidFill>
                  <a:srgbClr val="FFFFFF"/>
                </a:solidFill>
                <a:latin typeface="Arial" pitchFamily="34" charset="0"/>
                <a:ea typeface="Arial" pitchFamily="34" charset="-122"/>
                <a:cs typeface="Arial" pitchFamily="34" charset="-120"/>
              </a:rPr>
              <a:t>Фосфориты нужны для производства удобрений и относятся к важным минеральным ресурсам. Обычно они связаны с осадочными образованиями, где накапливались фосфатные соединения.
</a:t>
            </a:r>
            <a:endParaRPr lang="en-US" sz="1570" dirty="0"/>
          </a:p>
        </p:txBody>
      </p:sp>
      <p:sp>
        <p:nvSpPr>
          <p:cNvPr id="10" name="Text 4"/>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559155"/>
            <a:ext cx="4231200" cy="266938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91700" cy="673200"/>
          </a:xfrm>
          <a:prstGeom prst="rect">
            <a:avLst/>
          </a:prstGeom>
          <a:noFill/>
          <a:ln/>
        </p:spPr>
        <p:txBody>
          <a:bodyPr wrap="square" lIns="0" tIns="0" rIns="0" bIns="0" rtlCol="0" anchor="t"/>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Известные рудные районы Африки
</a:t>
            </a:r>
            <a:endParaRPr lang="en-US" sz="2649" dirty="0"/>
          </a:p>
        </p:txBody>
      </p:sp>
      <p:sp>
        <p:nvSpPr>
          <p:cNvPr id="7" name="Text 1"/>
          <p:cNvSpPr txBox="1"/>
          <p:nvPr/>
        </p:nvSpPr>
        <p:spPr>
          <a:xfrm>
            <a:off x="4874046" y="1535000"/>
            <a:ext cx="3144600" cy="1203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Таблица показывает, какие металлы и минералы особенно характерны для отдельных регионов Африки и какую роль они играют в хозяйстве стран.
</a:t>
            </a:r>
            <a:endParaRPr lang="en-US" sz="13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
        <p:nvSpPr>
          <p:cNvPr id="9" name="Text 3"/>
          <p:cNvSpPr txBox="1"/>
          <p:nvPr/>
        </p:nvSpPr>
        <p:spPr>
          <a:xfrm>
            <a:off x="4874046" y="3048800"/>
            <a:ext cx="3144600" cy="1203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В разных частях материка «доминируют» разные руды: это отражает различия в древнем фундаменте, составе пород и условиях формирования месторождений.
</a:t>
            </a:r>
            <a:endParaRPr lang="en-US" sz="1300" dirty="0"/>
          </a:p>
        </p:txBody>
      </p:sp>
      <p:sp>
        <p:nvSpPr>
          <p:cNvPr id="10" name="Text 4"/>
          <p:cNvSpPr txBox="1"/>
          <p:nvPr/>
        </p:nvSpPr>
        <p:spPr>
          <a:xfrm>
            <a:off x="355800" y="4416769"/>
            <a:ext cx="3257700" cy="219900"/>
          </a:xfrm>
          <a:prstGeom prst="rect">
            <a:avLst/>
          </a:prstGeom>
          <a:noFill/>
          <a:ln/>
        </p:spPr>
        <p:txBody>
          <a:bodyPr wrap="square" lIns="0" tIns="0" rIns="0" bIns="0" rtlCol="0" anchor="t"/>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Сведения по учебным атласам и школьным курсам географии (обобщение), актуализация: 2026-05.
</a:t>
            </a:r>
            <a:endParaRPr lang="en-US" sz="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84825" y="1348500"/>
            <a:ext cx="5742000" cy="925225"/>
          </a:xfrm>
          <a:prstGeom prst="rect">
            <a:avLst/>
          </a:prstGeom>
        </p:spPr>
      </p:pic>
      <p:pic>
        <p:nvPicPr>
          <p:cNvPr id="4" name="Image 2" descr="preencoded.png">    </p:cNvPr>
          <p:cNvPicPr>
            <a:picLocks noChangeAspect="1"/>
          </p:cNvPicPr>
          <p:nvPr/>
        </p:nvPicPr>
        <p:blipFill>
          <a:blip r:embed="rId3"/>
          <a:stretch>
            <a:fillRect/>
          </a:stretch>
        </p:blipFill>
        <p:spPr>
          <a:xfrm>
            <a:off x="3084825" y="2450761"/>
            <a:ext cx="5742000" cy="925225"/>
          </a:xfrm>
          <a:prstGeom prst="rect">
            <a:avLst/>
          </a:prstGeom>
        </p:spPr>
      </p:pic>
      <p:pic>
        <p:nvPicPr>
          <p:cNvPr id="5" name="Image 3" descr="preencoded.png">    </p:cNvPr>
          <p:cNvPicPr>
            <a:picLocks noChangeAspect="1"/>
          </p:cNvPicPr>
          <p:nvPr/>
        </p:nvPicPr>
        <p:blipFill>
          <a:blip r:embed="rId4"/>
          <a:stretch>
            <a:fillRect/>
          </a:stretch>
        </p:blipFill>
        <p:spPr>
          <a:xfrm>
            <a:off x="3084825" y="3553011"/>
            <a:ext cx="5742000" cy="92522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8381100" cy="601800"/>
          </a:xfrm>
          <a:prstGeom prst="rect">
            <a:avLst/>
          </a:prstGeom>
          <a:noFill/>
          <a:ln/>
        </p:spPr>
        <p:txBody>
          <a:bodyPr wrap="square" lIns="0" tIns="0" rIns="0" bIns="0" rtlCol="0" anchor="t"/>
          <a:lstStyle/>
          <a:p>
            <a:pPr algn="l" indent="0" marL="0">
              <a:lnSpc>
                <a:spcPct val="100000"/>
              </a:lnSpc>
              <a:buNone/>
            </a:pPr>
            <a:r>
              <a:rPr lang="en-US" sz="2369" b="1" dirty="0">
                <a:solidFill>
                  <a:srgbClr val="FFFFFF"/>
                </a:solidFill>
                <a:latin typeface="Arial" pitchFamily="34" charset="0"/>
                <a:ea typeface="Arial" pitchFamily="34" charset="-122"/>
                <a:cs typeface="Arial" pitchFamily="34" charset="-120"/>
              </a:rPr>
              <a:t>Алмазы, золото и платина: как выглядят богатства на карте
</a:t>
            </a:r>
            <a:endParaRPr lang="en-US" sz="2369"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9" name="Text 2"/>
          <p:cNvSpPr txBox="1"/>
          <p:nvPr/>
        </p:nvSpPr>
        <p:spPr>
          <a:xfrm>
            <a:off x="355800" y="1347974"/>
            <a:ext cx="2153400" cy="926275"/>
          </a:xfrm>
          <a:prstGeom prst="rect">
            <a:avLst/>
          </a:prstGeom>
          <a:noFill/>
          <a:ln/>
        </p:spPr>
        <p:txBody>
          <a:bodyPr wrap="square" lIns="0" tIns="0" rIns="0" bIns="0" rtlCol="0" anchor="t"/>
          <a:lstStyle/>
          <a:p>
            <a:pPr algn="l" indent="0" marL="0">
              <a:lnSpc>
                <a:spcPct val="100000"/>
              </a:lnSpc>
              <a:buNone/>
            </a:pPr>
            <a:r>
              <a:rPr lang="en-US" sz="1049" b="1" dirty="0">
                <a:solidFill>
                  <a:srgbClr val="FFFFFF"/>
                </a:solidFill>
                <a:latin typeface="Arial" pitchFamily="34" charset="0"/>
                <a:ea typeface="Arial" pitchFamily="34" charset="-122"/>
                <a:cs typeface="Arial" pitchFamily="34" charset="-120"/>
              </a:rPr>
              <a:t>Кимберли: алмазы как символ эпохи
</a:t>
            </a:r>
            <a:pPr algn="l" indent="0" marL="0">
              <a:lnSpc>
                <a:spcPct val="100000"/>
              </a:lnSpc>
              <a:buNone/>
            </a:pPr>
            <a:r>
              <a:rPr lang="en-US" sz="565"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26" dirty="0">
                <a:solidFill>
                  <a:srgbClr val="FFFFFF"/>
                </a:solidFill>
                <a:latin typeface="Arial" pitchFamily="34" charset="0"/>
                <a:ea typeface="Arial" pitchFamily="34" charset="-122"/>
                <a:cs typeface="Arial" pitchFamily="34" charset="-120"/>
              </a:rPr>
              <a:t>Вокруг Кимберли добыча алмазов стала настоящей географической «визитной карточкой» региона. Именно здесь месторождения сделали тему алмазов понятной широкой публике. Сегодня эти ресурсы рассматривают как важную часть экономики стран, где ведётся добыча.
</a:t>
            </a:r>
            <a:endParaRPr lang="en-US" sz="1049" dirty="0"/>
          </a:p>
        </p:txBody>
      </p:sp>
      <p:sp>
        <p:nvSpPr>
          <p:cNvPr id="10" name="Text 3"/>
          <p:cNvSpPr txBox="1"/>
          <p:nvPr/>
        </p:nvSpPr>
        <p:spPr>
          <a:xfrm>
            <a:off x="355800" y="2450235"/>
            <a:ext cx="2153400" cy="926275"/>
          </a:xfrm>
          <a:prstGeom prst="rect">
            <a:avLst/>
          </a:prstGeom>
          <a:noFill/>
          <a:ln/>
        </p:spPr>
        <p:txBody>
          <a:bodyPr wrap="square" lIns="0" tIns="0" rIns="0" bIns="0" rtlCol="0" anchor="t"/>
          <a:lstStyle/>
          <a:p>
            <a:pPr algn="l" indent="0" marL="0">
              <a:lnSpc>
                <a:spcPct val="100000"/>
              </a:lnSpc>
              <a:buNone/>
            </a:pPr>
            <a:r>
              <a:rPr lang="en-US" sz="986" b="1" dirty="0">
                <a:solidFill>
                  <a:srgbClr val="FFFFFF"/>
                </a:solidFill>
                <a:latin typeface="Arial" pitchFamily="34" charset="0"/>
                <a:ea typeface="Arial" pitchFamily="34" charset="-122"/>
                <a:cs typeface="Arial" pitchFamily="34" charset="-120"/>
              </a:rPr>
              <a:t>Витватерсранд: золото мирового масштаба
</a:t>
            </a:r>
            <a:pPr algn="l" indent="0" marL="0">
              <a:lnSpc>
                <a:spcPct val="100000"/>
              </a:lnSpc>
              <a:buNone/>
            </a:pPr>
            <a:r>
              <a:rPr lang="en-US" sz="53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683" dirty="0">
                <a:solidFill>
                  <a:srgbClr val="FFFFFF"/>
                </a:solidFill>
                <a:latin typeface="Arial" pitchFamily="34" charset="0"/>
                <a:ea typeface="Arial" pitchFamily="34" charset="-122"/>
                <a:cs typeface="Arial" pitchFamily="34" charset="-120"/>
              </a:rPr>
              <a:t>Район Витватерсранд часто называют одним из самых известных золотодобывающих районов мира. Золото стало ключевым ресурсом для промышленности и торговли, а рельеф и породы местности помогли сформировать условия для концентрации металла. История добычи повлияла и на развитие городов рядом.
</a:t>
            </a:r>
            <a:endParaRPr lang="en-US" sz="986" dirty="0"/>
          </a:p>
        </p:txBody>
      </p:sp>
      <p:sp>
        <p:nvSpPr>
          <p:cNvPr id="11" name="Text 4"/>
          <p:cNvSpPr txBox="1"/>
          <p:nvPr/>
        </p:nvSpPr>
        <p:spPr>
          <a:xfrm>
            <a:off x="355800" y="3552485"/>
            <a:ext cx="2153400" cy="926275"/>
          </a:xfrm>
          <a:prstGeom prst="rect">
            <a:avLst/>
          </a:prstGeom>
          <a:noFill/>
          <a:ln/>
        </p:spPr>
        <p:txBody>
          <a:bodyPr wrap="square" lIns="0" tIns="0" rIns="0" bIns="0" rtlCol="0" anchor="t"/>
          <a:lstStyle/>
          <a:p>
            <a:pPr algn="l" indent="0" marL="0">
              <a:lnSpc>
                <a:spcPct val="100000"/>
              </a:lnSpc>
              <a:buNone/>
            </a:pPr>
            <a:r>
              <a:rPr lang="en-US" sz="964" b="1" dirty="0">
                <a:solidFill>
                  <a:srgbClr val="FFFFFF"/>
                </a:solidFill>
                <a:latin typeface="Arial" pitchFamily="34" charset="0"/>
                <a:ea typeface="Arial" pitchFamily="34" charset="-122"/>
                <a:cs typeface="Arial" pitchFamily="34" charset="-120"/>
              </a:rPr>
              <a:t>Юг и Центр Африки: платина рядом с золотом и алмазами
</a:t>
            </a:r>
            <a:pPr algn="l" indent="0" marL="0">
              <a:lnSpc>
                <a:spcPct val="100000"/>
              </a:lnSpc>
              <a:buNone/>
            </a:pPr>
            <a:r>
              <a:rPr lang="en-US" sz="519"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667" dirty="0">
                <a:solidFill>
                  <a:srgbClr val="FFFFFF"/>
                </a:solidFill>
                <a:latin typeface="Arial" pitchFamily="34" charset="0"/>
                <a:ea typeface="Arial" pitchFamily="34" charset="-122"/>
                <a:cs typeface="Arial" pitchFamily="34" charset="-120"/>
              </a:rPr>
              <a:t>На юге и в центральных районах Африки встречаются месторождения, где рядом могут находиться алмазы, золото и платина. Это показывает, что геологическое строение здесь разнообразно: разные процессы и «возраст» пород формировали различные рудные тела. Поэтому регион важен и для науки, и для добывающей промышленности.
</a:t>
            </a:r>
            <a:endParaRPr lang="en-US" sz="964"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640916"/>
            <a:ext cx="4424400" cy="278608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484700"/>
            <a:ext cx="6574500" cy="673200"/>
          </a:xfrm>
          <a:prstGeom prst="rect">
            <a:avLst/>
          </a:prstGeom>
          <a:noFill/>
          <a:ln/>
        </p:spPr>
        <p:txBody>
          <a:bodyPr wrap="square" lIns="0" tIns="0" rIns="0" bIns="0" rtlCol="0" anchor="ctr"/>
          <a:lstStyle/>
          <a:p>
            <a:pPr algn="l" indent="0" marL="0">
              <a:lnSpc>
                <a:spcPct val="100000"/>
              </a:lnSpc>
              <a:buNone/>
            </a:pPr>
            <a:r>
              <a:rPr lang="en-US" sz="2648" b="1" dirty="0">
                <a:solidFill>
                  <a:srgbClr val="FFFFFF"/>
                </a:solidFill>
                <a:latin typeface="Arial" pitchFamily="34" charset="0"/>
                <a:ea typeface="Arial" pitchFamily="34" charset="-122"/>
                <a:cs typeface="Arial" pitchFamily="34" charset="-120"/>
              </a:rPr>
              <a:t>Связь рельефа и полезных ископаемых
</a:t>
            </a:r>
            <a:endParaRPr lang="en-US" sz="2648" dirty="0"/>
          </a:p>
        </p:txBody>
      </p:sp>
      <p:sp>
        <p:nvSpPr>
          <p:cNvPr id="7" name="Text 1"/>
          <p:cNvSpPr txBox="1"/>
          <p:nvPr/>
        </p:nvSpPr>
        <p:spPr>
          <a:xfrm>
            <a:off x="5116501" y="1643284"/>
            <a:ext cx="3671700" cy="12039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Осадочные бассейны особенно важны для углеводородов: слои пород служат «архивом», где сохраняются условия для нефти и газа. Рудные залежи часто связаны с фундаментом плоскогорий.
</a:t>
            </a:r>
            <a:endParaRPr lang="en-US" sz="14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
        <p:nvSpPr>
          <p:cNvPr id="9" name="Text 3"/>
          <p:cNvSpPr txBox="1"/>
          <p:nvPr/>
        </p:nvSpPr>
        <p:spPr>
          <a:xfrm>
            <a:off x="5116501" y="3224284"/>
            <a:ext cx="3671700" cy="12039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Диаграмма показывает закономерность: нефть и газ тяготеют к бассейнам, а металлы чаще формируются в древних породах возвышенных территорий.
</a:t>
            </a:r>
            <a:endParaRPr lang="en-US" sz="1400" dirty="0"/>
          </a:p>
        </p:txBody>
      </p:sp>
      <p:sp>
        <p:nvSpPr>
          <p:cNvPr id="10" name="Text 4"/>
          <p:cNvSpPr txBox="1"/>
          <p:nvPr/>
        </p:nvSpPr>
        <p:spPr>
          <a:xfrm>
            <a:off x="355800" y="4466984"/>
            <a:ext cx="2818200" cy="219900"/>
          </a:xfrm>
          <a:prstGeom prst="rect">
            <a:avLst/>
          </a:prstGeom>
          <a:noFill/>
          <a:ln/>
        </p:spPr>
        <p:txBody>
          <a:bodyPr wrap="square" lIns="0" tIns="0" rIns="0" bIns="0" rtlCol="0" anchor="ctr"/>
          <a:lstStyle/>
          <a:p>
            <a:pPr algn="l" indent="0" marL="0">
              <a:lnSpc>
                <a:spcPct val="115000"/>
              </a:lnSpc>
              <a:buNone/>
            </a:pPr>
            <a:r>
              <a:rPr lang="en-US" sz="632" dirty="0">
                <a:solidFill>
                  <a:srgbClr val="FFFFFF"/>
                </a:solidFill>
                <a:latin typeface="Arial" pitchFamily="34" charset="0"/>
                <a:ea typeface="Arial" pitchFamily="34" charset="-122"/>
                <a:cs typeface="Arial" pitchFamily="34" charset="-120"/>
              </a:rPr>
              <a:t>Схематическое соотнесение типов рельефа и распространённых ресурсов по школьным учебным материалам (обобщение), актуализация: 2026-05.
</a:t>
            </a:r>
            <a:endParaRPr lang="en-US" sz="63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535343"/>
            <a:ext cx="8381100" cy="290481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91700" cy="465900"/>
          </a:xfrm>
          <a:prstGeom prst="rect">
            <a:avLst/>
          </a:prstGeom>
          <a:noFill/>
          <a:ln/>
        </p:spPr>
        <p:txBody>
          <a:bodyPr wrap="square" lIns="0" tIns="0" rIns="0" bIns="0" rtlCol="0" anchor="t"/>
          <a:lstStyle/>
          <a:p>
            <a:pPr algn="l" indent="0" marL="0">
              <a:lnSpc>
                <a:spcPct val="100000"/>
              </a:lnSpc>
              <a:buNone/>
            </a:pPr>
            <a:r>
              <a:rPr lang="en-US" sz="2059" b="1" dirty="0">
                <a:solidFill>
                  <a:srgbClr val="FFFFFF"/>
                </a:solidFill>
                <a:latin typeface="Arial" pitchFamily="34" charset="0"/>
                <a:ea typeface="Arial" pitchFamily="34" charset="-122"/>
                <a:cs typeface="Arial" pitchFamily="34" charset="-120"/>
              </a:rPr>
              <a:t>От строения земной коры к месторождениям
</a:t>
            </a:r>
            <a:endParaRPr lang="en-US" sz="2059" dirty="0"/>
          </a:p>
        </p:txBody>
      </p:sp>
      <p:sp>
        <p:nvSpPr>
          <p:cNvPr id="7"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
        <p:nvSpPr>
          <p:cNvPr id="8" name="Text 2"/>
          <p:cNvSpPr txBox="1"/>
          <p:nvPr/>
        </p:nvSpPr>
        <p:spPr>
          <a:xfrm>
            <a:off x="355800" y="1023131"/>
            <a:ext cx="5891700" cy="208500"/>
          </a:xfrm>
          <a:prstGeom prst="rect">
            <a:avLst/>
          </a:prstGeom>
          <a:noFill/>
          <a:ln/>
        </p:spPr>
        <p:txBody>
          <a:bodyPr wrap="square" lIns="0" tIns="0" rIns="0" bIns="0" rtlCol="0" anchor="t"/>
          <a:lstStyle/>
          <a:p>
            <a:pPr algn="l" indent="0" marL="0">
              <a:lnSpc>
                <a:spcPct val="100000"/>
              </a:lnSpc>
              <a:buNone/>
            </a:pPr>
            <a:r>
              <a:rPr lang="en-US" sz="821" b="1" dirty="0">
                <a:solidFill>
                  <a:srgbClr val="FFFFFF"/>
                </a:solidFill>
                <a:latin typeface="Arial" pitchFamily="34" charset="0"/>
                <a:ea typeface="Arial" pitchFamily="34" charset="-122"/>
                <a:cs typeface="Arial" pitchFamily="34" charset="-120"/>
              </a:rPr>
              <a:t>Схема показывает, как разные «геологические события» в Африке приводят к формированию полезных ископаемых и их появлению на поверхности.
</a:t>
            </a:r>
            <a:endParaRPr lang="en-US" sz="82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7" name="Text 1"/>
          <p:cNvSpPr txBox="1"/>
          <p:nvPr/>
        </p:nvSpPr>
        <p:spPr>
          <a:xfrm>
            <a:off x="1306725" y="1319291"/>
            <a:ext cx="4419600" cy="673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Многие месторождения находятся в пустынях и горах, где сложнее строить дороги и обеспечивать постоянную работу. Дальние перевозки повышают затраты и замедляют добычу.
</a:t>
            </a:r>
            <a:endParaRPr lang="en-US" sz="1200" dirty="0"/>
          </a:p>
        </p:txBody>
      </p:sp>
      <p:sp>
        <p:nvSpPr>
          <p:cNvPr id="8" name="Text 2"/>
          <p:cNvSpPr txBox="1"/>
          <p:nvPr/>
        </p:nvSpPr>
        <p:spPr>
          <a:xfrm>
            <a:off x="1760050" y="2127012"/>
            <a:ext cx="4419600" cy="673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Для шахт и карьеров нужны вода, техника и энергия. Если инфраструктуры недостаточно, добыча становится трудной и требует дополнительных инвестиций и организации снабжения.
</a:t>
            </a:r>
            <a:endParaRPr lang="en-US" sz="1200" dirty="0"/>
          </a:p>
        </p:txBody>
      </p:sp>
      <p:sp>
        <p:nvSpPr>
          <p:cNvPr id="9" name="Text 3"/>
          <p:cNvSpPr txBox="1"/>
          <p:nvPr/>
        </p:nvSpPr>
        <p:spPr>
          <a:xfrm>
            <a:off x="2106862" y="2934737"/>
            <a:ext cx="4419600" cy="673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После разработки важно приводить территорию в порядок: восстанавливать земельные участки, контролировать отходы и снижать вред для окружающей среды. Это помогает уменьшить долгосрочный ущерб природе.
</a:t>
            </a:r>
            <a:endParaRPr lang="en-US" sz="1200" dirty="0"/>
          </a:p>
        </p:txBody>
      </p:sp>
      <p:sp>
        <p:nvSpPr>
          <p:cNvPr id="10" name="Text 4"/>
          <p:cNvSpPr txBox="1"/>
          <p:nvPr/>
        </p:nvSpPr>
        <p:spPr>
          <a:xfrm>
            <a:off x="2472788" y="3742474"/>
            <a:ext cx="4419600" cy="673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Бережное использование полезных ископаемых означает планирование добычи и экономное расходование сырья. Так можно дольше сохранять ресурс и уменьшать нагрузку на экосистемы региона.
</a:t>
            </a:r>
            <a:endParaRPr lang="en-US" sz="1200" dirty="0"/>
          </a:p>
        </p:txBody>
      </p:sp>
      <p:sp>
        <p:nvSpPr>
          <p:cNvPr id="11" name="Text 5"/>
          <p:cNvSpPr txBox="1"/>
          <p:nvPr/>
        </p:nvSpPr>
        <p:spPr>
          <a:xfrm>
            <a:off x="355800" y="363700"/>
            <a:ext cx="58629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Проблемы освоения природных богатств
</a:t>
            </a:r>
            <a:endParaRPr lang="en-US" sz="2649"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5" y="0"/>
            <a:ext cx="4480471"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878800" y="582700"/>
            <a:ext cx="39093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Как рельеф влияет на жизнь людей
</a:t>
            </a:r>
            <a:endParaRPr lang="en-US" sz="2649" dirty="0"/>
          </a:p>
        </p:txBody>
      </p:sp>
      <p:sp>
        <p:nvSpPr>
          <p:cNvPr id="7" name="Text 1"/>
          <p:cNvSpPr txBox="1"/>
          <p:nvPr/>
        </p:nvSpPr>
        <p:spPr>
          <a:xfrm>
            <a:off x="5116601" y="1705161"/>
            <a:ext cx="3671700" cy="1203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Плоскогорья и равнинные участки легче осваивать: на них проще строить города, прокладывать дороги и развивать сельское хозяйство. Поэтому именно здесь обычно складываются наиболее удобные для расселения территории.
</a:t>
            </a:r>
            <a:endParaRPr lang="en-US" sz="1200" dirty="0"/>
          </a:p>
        </p:txBody>
      </p:sp>
      <p:sp>
        <p:nvSpPr>
          <p:cNvPr id="8" name="Text 2"/>
          <p:cNvSpPr txBox="1"/>
          <p:nvPr/>
        </p:nvSpPr>
        <p:spPr>
          <a:xfrm>
            <a:off x="5116601" y="3286161"/>
            <a:ext cx="3671700" cy="1203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Горы, пустыни и глубокие впадины создают препятствия для транспорта и хозяйственной деятельности. Кроме того, Нил, Конго и Нигер зависят от уклона поверхности и формы территории, определяющих русла и режим рек.
</a:t>
            </a:r>
            <a:endParaRPr lang="en-US" sz="1200" dirty="0"/>
          </a:p>
        </p:txBody>
      </p:sp>
      <p:sp>
        <p:nvSpPr>
          <p:cNvPr id="9" name="Text 3"/>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640916"/>
            <a:ext cx="4424400" cy="278608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484700"/>
            <a:ext cx="6574500" cy="673200"/>
          </a:xfrm>
          <a:prstGeom prst="rect">
            <a:avLst/>
          </a:prstGeom>
          <a:noFill/>
          <a:ln/>
        </p:spPr>
        <p:txBody>
          <a:bodyPr wrap="square" lIns="0" tIns="0" rIns="0" bIns="0" rtlCol="0" anchor="ctr"/>
          <a:lstStyle/>
          <a:p>
            <a:pPr algn="l" indent="0" marL="0">
              <a:lnSpc>
                <a:spcPct val="100000"/>
              </a:lnSpc>
              <a:buNone/>
            </a:pPr>
            <a:r>
              <a:rPr lang="en-US" sz="2648" b="1" dirty="0">
                <a:solidFill>
                  <a:srgbClr val="FFFFFF"/>
                </a:solidFill>
                <a:latin typeface="Arial" pitchFamily="34" charset="0"/>
                <a:ea typeface="Arial" pitchFamily="34" charset="-122"/>
                <a:cs typeface="Arial" pitchFamily="34" charset="-120"/>
              </a:rPr>
              <a:t>Природные районы Африки и их особенности
</a:t>
            </a:r>
            <a:endParaRPr lang="en-US" sz="2648" dirty="0"/>
          </a:p>
        </p:txBody>
      </p:sp>
      <p:sp>
        <p:nvSpPr>
          <p:cNvPr id="7" name="Text 1"/>
          <p:cNvSpPr txBox="1"/>
          <p:nvPr/>
        </p:nvSpPr>
        <p:spPr>
          <a:xfrm>
            <a:off x="5116501" y="1643284"/>
            <a:ext cx="3671700" cy="12039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Сравнение районов помогает увидеть связи между ландшафтом и породами: в одних местах преобладают древние структуры, в других — осадочные толщи. Это отражается и на ресурсах.
</a:t>
            </a:r>
            <a:endParaRPr lang="en-US" sz="14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
        <p:nvSpPr>
          <p:cNvPr id="9" name="Text 3"/>
          <p:cNvSpPr txBox="1"/>
          <p:nvPr/>
        </p:nvSpPr>
        <p:spPr>
          <a:xfrm>
            <a:off x="5116501" y="3224284"/>
            <a:ext cx="3671700" cy="12039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Там, где рельеф и геология различаются сильнее, меняются и природные условия. Поэтому набор полезных ископаемых в крупных районах Африки неодинаков.
</a:t>
            </a:r>
            <a:endParaRPr lang="en-US" sz="1400" dirty="0"/>
          </a:p>
        </p:txBody>
      </p:sp>
      <p:sp>
        <p:nvSpPr>
          <p:cNvPr id="10" name="Text 4"/>
          <p:cNvSpPr txBox="1"/>
          <p:nvPr/>
        </p:nvSpPr>
        <p:spPr>
          <a:xfrm>
            <a:off x="355800" y="4466984"/>
            <a:ext cx="2818200" cy="219900"/>
          </a:xfrm>
          <a:prstGeom prst="rect">
            <a:avLst/>
          </a:prstGeom>
          <a:noFill/>
          <a:ln/>
        </p:spPr>
        <p:txBody>
          <a:bodyPr wrap="square" lIns="0" tIns="0" rIns="0" bIns="0" rtlCol="0" anchor="ctr"/>
          <a:lstStyle/>
          <a:p>
            <a:pPr algn="l" indent="0" marL="0">
              <a:lnSpc>
                <a:spcPct val="115000"/>
              </a:lnSpc>
              <a:buNone/>
            </a:pPr>
            <a:r>
              <a:rPr lang="en-US" sz="697" dirty="0">
                <a:solidFill>
                  <a:srgbClr val="FFFFFF"/>
                </a:solidFill>
                <a:latin typeface="Arial" pitchFamily="34" charset="0"/>
                <a:ea typeface="Arial" pitchFamily="34" charset="-122"/>
                <a:cs typeface="Arial" pitchFamily="34" charset="-120"/>
              </a:rPr>
              <a:t>Схематическая карта-сопоставление природных районов по школьным атласам географии (обобщение), актуализация: 2026-05.
</a:t>
            </a:r>
            <a:endParaRPr lang="en-US" sz="697"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776138" y="1306500"/>
            <a:ext cx="5591700" cy="782400"/>
          </a:xfrm>
          <a:prstGeom prst="rect">
            <a:avLst/>
          </a:prstGeom>
          <a:noFill/>
          <a:ln/>
        </p:spPr>
        <p:txBody>
          <a:bodyPr wrap="square" lIns="0" tIns="0" rIns="0" bIns="0" rtlCol="0" anchor="ctr"/>
          <a:lstStyle/>
          <a:p>
            <a:pPr algn="ctr" indent="0" marL="0">
              <a:lnSpc>
                <a:spcPct val="100000"/>
              </a:lnSpc>
              <a:buNone/>
            </a:pPr>
            <a:r>
              <a:rPr lang="en-US" sz="3078" b="1" dirty="0">
                <a:solidFill>
                  <a:srgbClr val="FFFFFF"/>
                </a:solidFill>
                <a:latin typeface="Arial" pitchFamily="34" charset="0"/>
                <a:ea typeface="Arial" pitchFamily="34" charset="-122"/>
                <a:cs typeface="Arial" pitchFamily="34" charset="-120"/>
              </a:rPr>
              <a:t>Африка — материк контрастов
</a:t>
            </a:r>
            <a:endParaRPr lang="en-US" sz="3078" dirty="0"/>
          </a:p>
        </p:txBody>
      </p:sp>
      <p:sp>
        <p:nvSpPr>
          <p:cNvPr id="5" name="Text 1"/>
          <p:cNvSpPr txBox="1"/>
          <p:nvPr/>
        </p:nvSpPr>
        <p:spPr>
          <a:xfrm>
            <a:off x="1776150" y="2515140"/>
            <a:ext cx="5591700" cy="1399200"/>
          </a:xfrm>
          <a:prstGeom prst="rect">
            <a:avLst/>
          </a:prstGeom>
          <a:noFill/>
          <a:ln/>
        </p:spPr>
        <p:txBody>
          <a:bodyPr wrap="square" lIns="0" tIns="0" rIns="0" bIns="0" rtlCol="0" anchor="t"/>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Африка сочетает древнюю платформу, молодые разломы, высокие плоскогорья, горы, впадины и вулканические зоны. Поэтому рельеф меняется резко, а вместе с ним различаются полезные ископаемые и хозяйственные возможности стран.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2026-05-11T18:02:52Z</dcterms:created>
  <dcterms:modified xsi:type="dcterms:W3CDTF">2026-05-11T18:02:52Z</dcterms:modified>
</cp:coreProperties>
</file>