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1693" y="-1"/>
            <a:ext cx="4148955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6880" y="1572897"/>
            <a:ext cx="4077519" cy="17799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88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Индустриализация в Латинской Америке: от сырьевой специализации к промышленной модернизации
</a:t>
            </a:r>
            <a:pPr algn="l" indent="0" marL="0">
              <a:lnSpc>
                <a:spcPct val="100000"/>
              </a:lnSpc>
              <a:buNone/>
            </a:pPr>
            <a:r>
              <a:rPr lang="en-US" sz="696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страны региона превращали экспорт сырья в индустрию — и почему этот путь оказался противоречивым.
</a:t>
            </a:r>
            <a:endParaRPr lang="en-US" sz="2088" dirty="0"/>
          </a:p>
        </p:txBody>
      </p:sp>
      <p:sp>
        <p:nvSpPr>
          <p:cNvPr id="6" name="Text 1"/>
          <p:cNvSpPr txBox="1"/>
          <p:nvPr/>
        </p:nvSpPr>
        <p:spPr>
          <a:xfrm>
            <a:off x="646880" y="3477723"/>
            <a:ext cx="4077520" cy="255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672" y="-1"/>
            <a:ext cx="415900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35745" y="1321170"/>
            <a:ext cx="4077519" cy="250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предпосылки индустриализации региона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— начале XX века экономики опирались на экспорт кофе, сахара, мяса, меди и нефти. Промышленность росла слабо. Кризис 1929–1933 годов сократил торговлю и валютные поступления, сделав импорт техники слишком дорогим — так ускорилось собственное производство.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Экспортно-сырьевая модель до 1930-х годов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1059195" y="1836173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8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индустриализации доходы большинства стран шли от продажи сырья и сельхозпродукции мировому рынку, поэтому благосостояние и планы бюджета зависели от внешней конъюнктуры.
</a:t>
            </a:r>
            <a:endParaRPr lang="en-US" sz="968" dirty="0"/>
          </a:p>
        </p:txBody>
      </p:sp>
      <p:sp>
        <p:nvSpPr>
          <p:cNvPr id="6" name="Text 3"/>
          <p:cNvSpPr txBox="1"/>
          <p:nvPr/>
        </p:nvSpPr>
        <p:spPr>
          <a:xfrm>
            <a:off x="3507427" y="275794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Кофе, сахар, медь, нефть, каучук и бананы обеспечивали валюту, но резкие колебания спроса сразу отражались на занятости и государственных расходах.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867168" y="372396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8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Промышленных предприятий было немного: они в основном перерабатывали сельскохозяйственное сырьё и производили простые товары, тогда как внутренний рынок оставался узким.
</a:t>
            </a:r>
            <a:endParaRPr lang="en-US" sz="96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индустриализации в Латинской Америке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Обобщенная логика перехода от импортной зависимости к смене моделей развития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2833123"/>
            <a:ext cx="2249100" cy="17000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1050" y="2833123"/>
            <a:ext cx="2249100" cy="17000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8550" y="2833123"/>
            <a:ext cx="2249100" cy="170000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845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9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Таможенные барьеры и «правила игры»
</a:t>
            </a:r>
            <a:pPr algn="l" indent="0" marL="0">
              <a:lnSpc>
                <a:spcPct val="100000"/>
              </a:lnSpc>
              <a:buNone/>
            </a:pPr>
            <a:r>
              <a:rPr lang="en-US" sz="6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пошлины защищали внутренний рынок от дешевого импорта. Это давало национальным предприятиям время на запуск производства и наращивание мощностей. Параллельно государство задавало приоритеты, какие отрасли развивать первыми.
</a:t>
            </a:r>
            <a:endParaRPr lang="en-US" sz="829" dirty="0"/>
          </a:p>
        </p:txBody>
      </p:sp>
      <p:sp>
        <p:nvSpPr>
          <p:cNvPr id="10" name="Text 2"/>
          <p:cNvSpPr txBox="1"/>
          <p:nvPr/>
        </p:nvSpPr>
        <p:spPr>
          <a:xfrm>
            <a:off x="32039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1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Стратегические предприятия и банки развития
</a:t>
            </a:r>
            <a:pPr algn="l" indent="0" marL="0">
              <a:lnSpc>
                <a:spcPct val="100000"/>
              </a:lnSpc>
              <a:buNone/>
            </a:pPr>
            <a:r>
              <a:rPr lang="en-US" sz="6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Государственные компании брали на себя создание инфраструктуры и работу в капиталоемких секторах. В Бразилии это отражала Petrobras, в Мексике — Pemex, в Чили — Codelco. Банки развития поддерживали проекты, где частный бизнес рисковал медлить.
</a:t>
            </a:r>
            <a:endParaRPr lang="en-US" sz="821" dirty="0"/>
          </a:p>
        </p:txBody>
      </p:sp>
      <p:sp>
        <p:nvSpPr>
          <p:cNvPr id="11" name="Text 3"/>
          <p:cNvSpPr txBox="1"/>
          <p:nvPr/>
        </p:nvSpPr>
        <p:spPr>
          <a:xfrm>
            <a:off x="60614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1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Инфраструктура как связка промышленности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6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Дороги, порты и электростанции делали заводы частью единой экономической системы. Поэтому символически важны образы крупного промышленного завода, энергетики и порта: они показывают, как государственная политика связывает производство, транспорт и торговлю.
</a:t>
            </a:r>
            <a:endParaRPr lang="en-US" sz="821" dirty="0"/>
          </a:p>
        </p:txBody>
      </p:sp>
      <p:sp>
        <p:nvSpPr>
          <p:cNvPr id="12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как главный организатор промышленного роста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Импортозамещение: рост производства и его пределы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Импортозамещение ускоряло запуск предприятий, но упиралось в нехватку технологий, оборудования и валюты для модернизации.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внутренний стимул ослабевал, а внешняя финансовая зависимость усиливалась, рост замедлялся и производство начинало терять темп.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динамике промышленного выпуска (точные значения в разных источниках различаются).
</a:t>
            </a:r>
            <a:endParaRPr lang="en-US" sz="87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66549" y="1835776"/>
            <a:ext cx="3540259" cy="228063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индустриализации в крупнейших странах региона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как различались отрасли приоритетов, роль государства и характер проблем развития.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Бразилия и Мексика расширили промышленную базу, Аргентина сильнее держалась за внутренний рынок, а Чили заметнее включилась через экспорт меди и сырья.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Сводное учебное сопоставление по материалам об индустриализации в регионе (без точных числовых рядов).
</a:t>
            </a:r>
            <a:endParaRPr lang="en-US" sz="87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6696" y="1850923"/>
            <a:ext cx="2263878" cy="81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1950–1970-е
</a:t>
            </a:r>
            <a:pPr algn="l" indent="0" marL="0">
              <a:lnSpc>
                <a:spcPct val="100000"/>
              </a:lnSpc>
              <a:buNone/>
            </a:pPr>
            <a:r>
              <a:rPr lang="en-US" sz="798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быстрый рывок индустрии: расширялись автомобилестроение, металлургия, нефтехимия, энергетика и производство машин. Это формировало широкую промышленную основу страны.
</a:t>
            </a:r>
            <a:endParaRPr lang="en-US" sz="1097" dirty="0"/>
          </a:p>
        </p:txBody>
      </p:sp>
      <p:sp>
        <p:nvSpPr>
          <p:cNvPr id="6" name="Text 1"/>
          <p:cNvSpPr txBox="1"/>
          <p:nvPr/>
        </p:nvSpPr>
        <p:spPr>
          <a:xfrm>
            <a:off x="3399502" y="1850923"/>
            <a:ext cx="2263878" cy="81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7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Программа Plano de Metas при Жуселину Кубичеке
</a:t>
            </a:r>
            <a:pPr algn="l" indent="0" marL="0">
              <a:lnSpc>
                <a:spcPct val="100000"/>
              </a:lnSpc>
              <a:buNone/>
            </a:pPr>
            <a:r>
              <a:rPr lang="en-US" sz="68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ускорил строительство дорог, электростанций и новых промышленных центров. Государственные решения помогали соединять капитал, инфраструктуру и запуск предприятий.
</a:t>
            </a:r>
            <a:endParaRPr lang="en-US" sz="937" dirty="0"/>
          </a:p>
        </p:txBody>
      </p:sp>
      <p:sp>
        <p:nvSpPr>
          <p:cNvPr id="7" name="Text 2"/>
          <p:cNvSpPr txBox="1"/>
          <p:nvPr/>
        </p:nvSpPr>
        <p:spPr>
          <a:xfrm>
            <a:off x="6304935" y="1850923"/>
            <a:ext cx="2263878" cy="81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2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Сан-Паулу как промышленный узел
</a:t>
            </a:r>
            <a:pPr algn="l" indent="0" marL="0">
              <a:lnSpc>
                <a:spcPct val="100000"/>
              </a:lnSpc>
              <a:buNone/>
            </a:pPr>
            <a:r>
              <a:rPr lang="en-US" sz="729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Сан-Паулу превратился в ключевой центр концентрации промышленности и крупнейший индустриальный район. Это усилило роль города как магнита для рабочих и инвестиций.
</a:t>
            </a:r>
            <a:endParaRPr lang="en-US" sz="1002" dirty="0"/>
          </a:p>
        </p:txBody>
      </p:sp>
      <p:sp>
        <p:nvSpPr>
          <p:cNvPr id="8" name="Text 3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Бразилия: промышленный лидер Латинской Америки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695" y="2010257"/>
            <a:ext cx="342803" cy="3047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2564" y="1992620"/>
            <a:ext cx="339989" cy="33998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7618" y="2025492"/>
            <a:ext cx="342803" cy="2742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94078" y="2025492"/>
            <a:ext cx="342803" cy="27424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306395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под спрос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Развивались выпуск потребительских товаров, электроники, автомобилей и сборочных производств. Производственная логика опиралась на устойчивый спрос и потребности более широкого рынка.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2492856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к экономике США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близость к США сделала интеграцию особенно выгодной. Мексике было проще выстраивать поставки и экспортировать продукцию, опираясь на спрос северного соседа.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4679318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Макиладорас на северной границе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макиладорас позволило собирать товары в приграничных зонах и готовить их к дальнейшему экспорту. Это усилило роль сборочных предприятий в промышленной структуре.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865778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NAFTA 1994 года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Соглашение NAFTA закрепило более глубокое включение Мексики в североамериканские производственные цепочки. В результате промышленность окончательно стала ориентироваться на внешние каналы сбыта.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Мексика: индустриализация в тесной связи с рынком США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Аргентина делала ставку на внутренний рынок и развивала пищевую промышленность и машиностроение, но регулярно сталкивалась с политической нестабильностью, инфляцией и сменой экономического курса.
</a:t>
            </a:r>
            <a:endParaRPr lang="en-US" sz="1030" dirty="0"/>
          </a:p>
        </p:txBody>
      </p:sp>
      <p:sp>
        <p:nvSpPr>
          <p:cNvPr id="5" name="Text 2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Аргентина и Чили: две разные модели развития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2632256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Чили после реформ 1970–1980-х годов сократила протекционизм и активнее ориентировалась на экспорт меди, фруктов, вина и рыбы, меняя структуру стимулов для предприятий.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856750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объяснялись тем, как государства выстраивали защиту рынков и какие отрасли получали приоритеты, а также тем, как менялась роль внешнего спроса.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7065026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страны показывают: индустриализация в регионе могла идти разными путями, но ее устойчивость зависела от согласованности промышленной политики и экспортной структуры.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промышленного роста по отраслям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7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быстрый рост обычно приходился на отрасли, тесно связанные с внутренним спросом и государственными инвестициями: переработку, потребительское производство и сборку техники.
</a:t>
            </a:r>
            <a:pPr algn="l" indent="0" marL="0">
              <a:lnSpc>
                <a:spcPct val="100000"/>
              </a:lnSpc>
              <a:buNone/>
            </a:pPr>
            <a:r>
              <a:rPr lang="en-US" sz="797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показывает типичную закономерность импортозамещения: сначала расширяются «ближние» цепочки с меньшими технологическими барьерами, а тяжёлые сектора отстают.
</a:t>
            </a:r>
            <a:pPr algn="l" indent="0" marL="0">
              <a:lnSpc>
                <a:spcPct val="100000"/>
              </a:lnSpc>
              <a:buNone/>
            </a:pPr>
            <a:r>
              <a:rPr lang="en-US" sz="7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Синтетическая иллюстрация по качественным тенденциям (без привязки к точным долям); период индустриализации 1940–1970-х годов
</a:t>
            </a:r>
            <a:endParaRPr lang="en-US" sz="79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Транснациональные корпорации и технологическая зависимость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910151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Иностранные компании привлекали в регион капитал и инфраструктуру, ставили оборудование и вводили стандарты управления. Это ускоряло запуск предприятий, особенно в сборочных и химико-перерабатывающих секторах.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922051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контроль часто оставался у материнских структур: патенты, ключевые комплектующие, лицензии и значительная доля прибыли репатриировались за рубеж. Местные производители включались не на равных условиях.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05836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многим странам приходилось импортировать машины и расходники, а собственные научно-исследовательские центры развивались медленнее темпов выпуска продукции. Зависимость сохранялась даже при росте занятости.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4" y="1810642"/>
            <a:ext cx="5123021" cy="33319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и социальные изменения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1090070" y="1949881"/>
            <a:ext cx="2481653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5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миграция и трудоустройство
</a:t>
            </a:r>
            <a:pPr algn="l" indent="0" marL="0">
              <a:lnSpc>
                <a:spcPct val="100000"/>
              </a:lnSpc>
              <a:buNone/>
            </a:pPr>
            <a:r>
              <a:rPr lang="en-US" sz="738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Промышленный рост подтолкнул массовую миграцию из сельской местности в города: рабочие места появлялись на фабриках, стройках и в сервисах. Население концентрировалось вокруг промышленных районов быстрее, чем успевала инфраструктура.
</a:t>
            </a:r>
            <a:endParaRPr lang="en-US" sz="1015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1090070" y="3579578"/>
            <a:ext cx="2481653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8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контрасты городской среды
</a:t>
            </a:r>
            <a:pPr algn="l" indent="0" marL="0">
              <a:lnSpc>
                <a:spcPct val="100000"/>
              </a:lnSpc>
              <a:buNone/>
            </a:pPr>
            <a:r>
              <a:rPr lang="en-US" sz="798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 расширялись агломерации и рабочие кварталы, а также возникали районы самостроя, особенно на периферии. На одном городском «полотне» усиливался контраст между современными деловыми зонами и перегруженными окраинами.
</a:t>
            </a:r>
            <a:endParaRPr lang="en-US" sz="109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модель импортозамещения столкнулась с кризисом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цепочка ограничений: от защиты рынка к внешней финансовой зависимости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Долговой кризис 1980-х годов и спад промышленности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3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большинстве стран сочетание роста процентных ставок, сокращения международных кредитов и падения экспортной выручки приводило к снижению инвестиций и остановке расширения производства.
</a:t>
            </a:r>
            <a:pPr algn="l" indent="0" marL="0">
              <a:lnSpc>
                <a:spcPct val="100000"/>
              </a:lnSpc>
              <a:buNone/>
            </a:pPr>
            <a:r>
              <a:rPr lang="en-US" sz="803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Данные-«индикаторы» показывают, что удар по финансированию быстрее всего отражался на промышленности: производство зависело от капитальных вложений и импорта оборудования.
</a:t>
            </a:r>
            <a:pPr algn="l" indent="0" marL="0">
              <a:lnSpc>
                <a:spcPct val="100000"/>
              </a:lnSpc>
              <a:buNone/>
            </a:pPr>
            <a:r>
              <a:rPr lang="en-US" sz="8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схема по типичным факторам кризиса (условные индексы); «потерянное десятилетие» для Латинской Америки, 1980-е
</a:t>
            </a:r>
            <a:endParaRPr lang="en-US" sz="80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неолиберальным реформам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537160" y="1977628"/>
            <a:ext cx="2191087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1980-е: разворот после долгового кризиса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искали выход через сокращение дефицитов и пересмотр промышленной политики. Экономика становилась более чувствительной к внешним ставкам и колебаниям мирового спроса.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92108" y="1977628"/>
            <a:ext cx="2191088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1990-е: приватизация и либерализация
</a:t>
            </a:r>
            <a:pPr algn="l" indent="0" marL="0">
              <a:lnSpc>
                <a:spcPct val="100000"/>
              </a:lnSpc>
              <a:buNone/>
            </a:pPr>
            <a:r>
              <a:rPr lang="en-US" sz="857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2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Проводились приватизация, снижение тарифов, дерегулирование и усиление ориентации на экспорт. Конкуренция возрастала, а защищённые отрасли сталкивались с более жёсткими стандартами эффективности.
</a:t>
            </a:r>
            <a:endParaRPr lang="en-US" sz="1143" dirty="0"/>
          </a:p>
        </p:txBody>
      </p:sp>
      <p:sp>
        <p:nvSpPr>
          <p:cNvPr id="10" name="Text 4"/>
          <p:cNvSpPr txBox="1"/>
          <p:nvPr/>
        </p:nvSpPr>
        <p:spPr>
          <a:xfrm>
            <a:off x="6583103" y="1977628"/>
            <a:ext cx="2191087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1990-х: встраивание в глобальные цепочки
</a:t>
            </a:r>
            <a:pPr algn="l" indent="0" marL="0">
              <a:lnSpc>
                <a:spcPct val="100000"/>
              </a:lnSpc>
              <a:buNone/>
            </a:pPr>
            <a:r>
              <a:rPr lang="en-US" sz="857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2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активнее зависела от международных инвестиций и участия в цепочках поставок. Это расширяло доступ к рынкам, но усиливало давление на неконкурентоспособные производства.
</a:t>
            </a:r>
            <a:endParaRPr lang="en-US" sz="114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1654" y="1835776"/>
            <a:ext cx="3251214" cy="22806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индустриализации: достижения и ограничения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6889349" y="2026727"/>
            <a:ext cx="1883794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группы — что удалось, что «упёрлось» в ограничения и как это проявлялось в отдельных странах региона.
</a:t>
            </a:r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Промышленная модернизация давала ощутимый рост отраслей и городских рабочих мест, но устойчивость часто подрывали внешние финансы, технологии и неравномерность развития.
</a:t>
            </a:r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о региональной индустриализации (качественные выводы; без единого набора статистики по всем странам)
</a:t>
            </a:r>
            <a:endParaRPr lang="en-US" sz="86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4575" y="2292875"/>
            <a:ext cx="26307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2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Индустриализация расширила сферу занятости и укрепила позиции среднего класса там, где экономика росла стабильнее. Одновременно росло значение технического образования и квалифицированных профессий для фабрик и строительства.
</a:t>
            </a:r>
            <a:endParaRPr lang="en-US" sz="972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84575" y="3752525"/>
            <a:ext cx="26307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столкнулись с перенаселением и дефицитом жилья: мигранты прибывали быстрее, чем власти успевали модернизировать водоснабжение, транспорт и социальную инфраструктуру. Это усиливало неформальную занятость.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03245" y="2292875"/>
            <a:ext cx="26310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бедность и социальное неравенство не исчезли. Внутри стран сохранялись резкие различия между городскими центрами и периферией, а качество рабочих мест нередко зависело от конъюнктуры и бюджетных решений.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603245" y="3752525"/>
            <a:ext cx="26310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между современными индустриальными районами и бедными окраинами стал заметной чертой латиноамериканской модернизации. Со временем социальные проблемы стали частью «ценника» технологических и финансовых компромиссов.
</a:t>
            </a:r>
            <a:endParaRPr lang="en-US" sz="930" dirty="0"/>
          </a:p>
        </p:txBody>
      </p:sp>
      <p:sp>
        <p:nvSpPr>
          <p:cNvPr id="9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Индустриализация и общество: долгосрочные последствия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1301" y="2057985"/>
            <a:ext cx="509053" cy="5090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325" y="2082714"/>
            <a:ext cx="517045" cy="4595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1537" y="2057985"/>
            <a:ext cx="509053" cy="50905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33665" y="2057985"/>
            <a:ext cx="445422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12354" y="2105694"/>
            <a:ext cx="517045" cy="41363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107305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3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Индустриальная база Бразилии и Мексики
</a:t>
            </a:r>
            <a:pPr algn="l" indent="0" marL="0">
              <a:lnSpc>
                <a:spcPct val="100000"/>
              </a:lnSpc>
              <a:buNone/>
            </a:pPr>
            <a:r>
              <a:rPr lang="en-US" sz="886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6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Бразилия и Мексика сохраняют более развернутые цепочки, включая автопром, энергетику, металлургию и переработку сырья. Однако развитие всё равно привязано к инвестиционным циклам и доступности технологий.
</a:t>
            </a:r>
            <a:endParaRPr lang="en-US" sz="1063" dirty="0"/>
          </a:p>
        </p:txBody>
      </p:sp>
      <p:sp>
        <p:nvSpPr>
          <p:cNvPr id="10" name="Text 2"/>
          <p:cNvSpPr txBox="1"/>
          <p:nvPr/>
        </p:nvSpPr>
        <p:spPr>
          <a:xfrm>
            <a:off x="314325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6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Смешанная структура хозяйства
</a:t>
            </a:r>
            <a:pPr algn="l" indent="0" marL="0">
              <a:lnSpc>
                <a:spcPct val="100000"/>
              </a:lnSpc>
              <a:buNone/>
            </a:pPr>
            <a:r>
              <a:rPr lang="en-US" sz="905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5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сочетает промышленное производство, добычу сырья и экспорт сельскохозяйственной продукции. Это делает его экономику устойчивой к некоторым изменениям, но зависимой от мировых цен и спроса.
</a:t>
            </a:r>
            <a:endParaRPr lang="en-US" sz="1086" dirty="0"/>
          </a:p>
        </p:txBody>
      </p:sp>
      <p:sp>
        <p:nvSpPr>
          <p:cNvPr id="11" name="Text 3"/>
          <p:cNvSpPr txBox="1"/>
          <p:nvPr/>
        </p:nvSpPr>
        <p:spPr>
          <a:xfrm>
            <a:off x="3807542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9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с Азией
</a:t>
            </a:r>
            <a:pPr algn="l" indent="0" marL="0">
              <a:lnSpc>
                <a:spcPct val="100000"/>
              </a:lnSpc>
              <a:buNone/>
            </a:pPr>
            <a:r>
              <a:rPr lang="en-US" sz="907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7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Латиноамериканским экономикам приходится конкурировать с азиатскими центрами за инвестиции, технологии и рынки сбыта. Отсюда — необходимость ускорять модернизацию, иначе часть мощностей теряет спрос.
</a:t>
            </a:r>
            <a:endParaRPr lang="en-US" sz="1089" dirty="0"/>
          </a:p>
        </p:txBody>
      </p:sp>
      <p:sp>
        <p:nvSpPr>
          <p:cNvPr id="12" name="Text 4"/>
          <p:cNvSpPr txBox="1"/>
          <p:nvPr/>
        </p:nvSpPr>
        <p:spPr>
          <a:xfrm>
            <a:off x="5497854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6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глобальных цепочек поставок
</a:t>
            </a:r>
            <a:pPr algn="l" indent="0" marL="0">
              <a:lnSpc>
                <a:spcPct val="100000"/>
              </a:lnSpc>
              <a:buNone/>
            </a:pPr>
            <a:r>
              <a:rPr lang="en-US" sz="905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5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отрасли развиваются через участие в международных производственных цепочках. Чем выше доля импорта оборудования и комплектующих, тем сильнее чувствительность промышленности к внешним ограничениям.
</a:t>
            </a:r>
            <a:endParaRPr lang="en-US" sz="1086" dirty="0"/>
          </a:p>
        </p:txBody>
      </p:sp>
      <p:sp>
        <p:nvSpPr>
          <p:cNvPr id="13" name="Text 5"/>
          <p:cNvSpPr txBox="1"/>
          <p:nvPr/>
        </p:nvSpPr>
        <p:spPr>
          <a:xfrm>
            <a:off x="7212354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6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спрос и конъюнктура
</a:t>
            </a:r>
            <a:pPr algn="l" indent="0" marL="0">
              <a:lnSpc>
                <a:spcPct val="100000"/>
              </a:lnSpc>
              <a:buNone/>
            </a:pPr>
            <a:r>
              <a:rPr lang="en-US" sz="905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5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Промышленное развитие региона остаётся связанным с внешним спросом и мировыми финансовыми условиями. Поэтому устойчивость модернизации зависит от того, насколько быстро обновляются технологии внутри стран.
</a:t>
            </a:r>
            <a:endParaRPr lang="en-US" sz="1086" dirty="0"/>
          </a:p>
        </p:txBody>
      </p:sp>
      <p:sp>
        <p:nvSpPr>
          <p:cNvPr id="14" name="Text 6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Латинская Америка в мировой экономике сегодня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61140" y="1356105"/>
            <a:ext cx="5821721" cy="24312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индустриализация как противоречивый путь модернизации
</a:t>
            </a:r>
            <a:pPr algn="ctr" indent="0" marL="0">
              <a:lnSpc>
                <a:spcPct val="100000"/>
              </a:lnSpc>
              <a:buNone/>
            </a:pPr>
            <a:r>
              <a:rPr lang="en-US" sz="993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89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Индустриализация создала отрасли, города и рабочие места, усложнив структуру экономики. Но зависимость от внешнего капитала, технологий и сырьевого экспорта сохранилась: долговые кризисы и неравенство показали пределы модели.
</a:t>
            </a:r>
            <a:endParaRPr lang="en-US" sz="258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2026-05-13T23:48:00Z</dcterms:created>
  <dcterms:modified xsi:type="dcterms:W3CDTF">2026-05-13T23:48:00Z</dcterms:modified>
</cp:coreProperties>
</file>