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война: конфликт, изменивший XX век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1914–1918 годах война охватила более 30 государств, с мобилизацией десятков миллионов и потерями свыше 16 миллионов.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перед 1914 годом: причины и напряжение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началу XX века великие державы соперничали за влияние, торговлю и безопасность. Сформировались два военно-политических блока — Антанта и Тройственный союз, нарастала гонка вооружений и борьба за колонии. На этом фоне Балканы стали наиболее взрывоопасной зоной континента.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28 июня 1914 года в Сараеве был убит наследник австро-венгерского престола Франц Фердинанд. Удар по престижу империи быстро превратился в повод для жестких политических шагов.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Австро-Венгрия предъявила Сербии ультиматум, рассчитывая на быстрое подавление угрозы. Германия поддержала позицию Вены, а Россия заявила о солидарности с Сербией и взяла курс на противодействие давлению.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события пошли «по цепочке»: ультиматумы, мобилизации и объявления войны следовали друг за другом. За считаные недели балканский кризис развернул вовлечённые державы в масштаб мирового конфликта.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Повод к войне: Сараево и июльский кризис
</a:t>
            </a:r>
            <a:endParaRPr lang="en-US" sz="2692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7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локальный кризис стал мировой войной
</a:t>
            </a:r>
            <a:pPr algn="l" indent="0" marL="0">
              <a:lnSpc>
                <a:spcPct val="90000"/>
              </a:lnSpc>
              <a:buNone/>
            </a:pPr>
            <a:r>
              <a:rPr lang="en-US" sz="105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эскалации событий июля 1914 года (Сараево → мобилизации → вступление держав)
</a:t>
            </a:r>
            <a:endParaRPr lang="en-US" sz="287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8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Антанта: общий курс крупных морских и континентальных держав
</a:t>
            </a:r>
            <a:pPr algn="l" indent="0" marL="0">
              <a:lnSpc>
                <a:spcPct val="90000"/>
              </a:lnSpc>
              <a:buNone/>
            </a:pPr>
            <a:r>
              <a:rPr lang="en-US" sz="369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Антанта объединяла Россию, Францию и Великобританию. Их связывали расчёт на устойчивость фронтов и политические обязательства, подкреплённые ресурсами — от промышленной базы до контроля над морскими коммуникациями и торговых маршрутов.
</a:t>
            </a:r>
            <a:endParaRPr lang="en-US" sz="886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8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Центральные державы: Германия и Австро-Венгрия, затем расширение союза
</a:t>
            </a:r>
            <a:pPr algn="l" indent="0" marL="0">
              <a:lnSpc>
                <a:spcPct val="90000"/>
              </a:lnSpc>
              <a:buNone/>
            </a:pPr>
            <a:r>
              <a:rPr lang="en-US" sz="369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Центральным державам относились Германия и Австро-Венгрия. Позднее к ним присоединились Османская империя и Болгария, что усилило международный характер войны: театры боевых действий перестали быть исключительно европейскими.
</a:t>
            </a:r>
            <a:endParaRPr lang="en-US" sz="886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2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карта мира сразу стала «военной»: колонии, флоты и договорённости
</a:t>
            </a:r>
            <a:pPr algn="l" indent="0" marL="0">
              <a:lnSpc>
                <a:spcPct val="90000"/>
              </a:lnSpc>
              <a:buNone/>
            </a:pPr>
            <a:r>
              <a:rPr lang="en-US" sz="383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быстро вышла за пределы континента, потому что у участников были колонии и флоты, а союзные обязательства работали в разных регионах. Именно поэтому к 1914 году наглядно важны распределения блоков, фронтов и владений.
</a:t>
            </a:r>
            <a:endParaRPr lang="en-US" sz="920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Блоки и союзники на старте войны
</a:t>
            </a:r>
            <a:endParaRPr lang="en-US" sz="259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различии численности армий общий уровень потерь был сравнимо катастрофическим для всех крупных участников.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война велась не только за территорию, но и за человеческие ресурсы: мобилизация стала массовой, а последствия — общими и долгими.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Масштабы мобилизации и потерь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мобилизационных масштабов и потерь по основным участникам Первой мировой войны (точные цифры в разных исследованиях могут отличаться), указано в формулировке темы, без привязки к одному источнику.
</a:t>
            </a:r>
            <a:endParaRPr lang="en-US" sz="74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70062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к 1914 году на Западном фронте закрепилась позиционная стратегия: линии фронта тянулись через системы окопов, блиндажей и укреплений. Пулемёты и колючая проволока превращали каждый участок в «зону огня».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427477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Артиллерия и миномёты раз за разом били по обороне и тылу, но прорыв часто требовал колоссальных ресурсов. Поэтому операции измерялись не километрами, а ценой потерь и временем на истощение противника.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284915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Битвы при Вердене и на Сомме стали символами войны на истощение: решающим фактором становились не быстрые манёвры, а численное превосходство, промышленная мощность и способность поддерживать снабжение.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Западный фронт: позиционная война и окопы
</a:t>
            </a:r>
            <a:endParaRPr lang="en-US" sz="259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3960" y="366525"/>
            <a:ext cx="3478280" cy="448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532037"/>
            <a:ext cx="4638857" cy="1220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Восточный фронт и опыт Российской империи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Восточном фронте боевые действия нередко имели более подвижный характер, чем на Западе, но для Российской империи потери оставались чрезвычайно высокими. Поражения 1914–1915 годов ухудшили положение армии и тыла одновременно.
</a:t>
            </a:r>
            <a:endParaRPr lang="en-US" sz="500" dirty="0"/>
          </a:p>
        </p:txBody>
      </p:sp>
      <p:sp>
        <p:nvSpPr>
          <p:cNvPr id="6" name="Text 2"/>
          <p:cNvSpPr txBox="1"/>
          <p:nvPr/>
        </p:nvSpPr>
        <p:spPr>
          <a:xfrm>
            <a:off x="3039614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усиливали нехватка вооружения, слабость транспортной системы и перебои со снабжением. Это подрывало доверие к власти, ускоряя экономическую дестабилизацию и политические конфликты внутри страны.
</a:t>
            </a:r>
            <a:endParaRPr lang="en-US" sz="500" dirty="0"/>
          </a:p>
        </p:txBody>
      </p:sp>
      <p:sp>
        <p:nvSpPr>
          <p:cNvPr id="7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6432" y="2043977"/>
            <a:ext cx="4004585" cy="2214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сражения Первой мировой войны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Собраны основные события с указанием года/фронта и краткой оценкой итога и значения.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фронтов и результатов подчёркивает: даже при тактических успехах решали общий ресурсный баланс и способность удерживать фронт длительное время.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35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историческая справка по основным сражениям (без привязки к единому статистическому массиву).
</a:t>
            </a:r>
            <a:endParaRPr lang="en-US" sz="73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226" y="1744038"/>
            <a:ext cx="455100" cy="4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2796" y="1777428"/>
            <a:ext cx="485400" cy="3883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6076" y="3340585"/>
            <a:ext cx="485400" cy="4314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63096" y="3340585"/>
            <a:ext cx="485400" cy="4314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218470" y="3328768"/>
            <a:ext cx="398213" cy="455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66662" y="1400538"/>
            <a:ext cx="31614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Пулемёты и «огневые линии»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Пулемёты сделали пехоту уязвимой на открытой местности и усилили роль укреплений. В результате оборона закреплялась быстрее, чем раньше, а наступления всё чаще упирались в потери.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5403374" y="1400538"/>
            <a:ext cx="31614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Тяжёлая артиллерия и миномёты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применение тяжёлой артиллерии и миномётов превратило подготовку атаки в длительный индустриальный процесс. Снаряды, наблюдение и логистика стали такими же решающими, как численность войск.
</a:t>
            </a:r>
            <a:endParaRPr lang="en-US" sz="1200" dirty="0"/>
          </a:p>
        </p:txBody>
      </p:sp>
      <p:sp>
        <p:nvSpPr>
          <p:cNvPr id="15" name="Text 2"/>
          <p:cNvSpPr txBox="1"/>
          <p:nvPr/>
        </p:nvSpPr>
        <p:spPr>
          <a:xfrm>
            <a:off x="1166662" y="2985268"/>
            <a:ext cx="17595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2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Авиация для разведки и контроля
</a:t>
            </a:r>
            <a:pPr algn="l" indent="0" marL="0">
              <a:lnSpc>
                <a:spcPct val="90000"/>
              </a:lnSpc>
              <a:buNone/>
            </a:pPr>
            <a:r>
              <a:rPr lang="en-US" sz="427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Самолёты использовали прежде всего для разведки, корректировки огня и наблюдения за передвижениями. Это расширило поле боя в воздух и потребовало новых средств противодействия.
</a:t>
            </a:r>
            <a:endParaRPr lang="en-US" sz="1024" dirty="0"/>
          </a:p>
        </p:txBody>
      </p:sp>
      <p:sp>
        <p:nvSpPr>
          <p:cNvPr id="16" name="Text 3"/>
          <p:cNvSpPr txBox="1"/>
          <p:nvPr/>
        </p:nvSpPr>
        <p:spPr>
          <a:xfrm>
            <a:off x="3993677" y="2985268"/>
            <a:ext cx="17595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6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Подводные лодки и борьба на море
</a:t>
            </a:r>
            <a:pPr algn="l" indent="0" marL="0">
              <a:lnSpc>
                <a:spcPct val="90000"/>
              </a:lnSpc>
              <a:buNone/>
            </a:pPr>
            <a:r>
              <a:rPr lang="en-US" sz="41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Подводные лодки меняли морскую войну: они воздействовали на снабжение и торговлю, влияя на возможности держав удерживать фронты. Морские коммуникации становились частью общего стратегического давления.
</a:t>
            </a:r>
            <a:endParaRPr lang="en-US" sz="986" dirty="0"/>
          </a:p>
        </p:txBody>
      </p:sp>
      <p:sp>
        <p:nvSpPr>
          <p:cNvPr id="17" name="Text 4"/>
          <p:cNvSpPr txBox="1"/>
          <p:nvPr/>
        </p:nvSpPr>
        <p:spPr>
          <a:xfrm>
            <a:off x="6805452" y="2985268"/>
            <a:ext cx="17595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Химическое оружие как символ технологической жестокости
</a:t>
            </a:r>
            <a:pPr algn="l" indent="0" marL="0">
              <a:lnSpc>
                <a:spcPct val="90000"/>
              </a:lnSpc>
              <a:buNone/>
            </a:pPr>
            <a:r>
              <a:rPr lang="en-US" sz="4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атаки, включая хлор и иприт, стали символом технологической жестокости. Они разрушали прежние представления о «границах войны» и усиливали трагический характер массового насилия.
</a:t>
            </a:r>
            <a:endParaRPr lang="en-US" sz="980" dirty="0"/>
          </a:p>
        </p:txBody>
      </p:sp>
      <p:sp>
        <p:nvSpPr>
          <p:cNvPr id="18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и новая индустриальная война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Тыл, экономика и повседневная жизнь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воюющих странах быстро выстраивалась военная экономика: вводили карточную систему, централизовали закупки и распределение, росли государственные займы и налоги. Экономику подчиняли нуждам фронта.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усиливался контроль над производством и рабочей дисциплиной: государство задавало приоритеты заводам, ограничивало обороты и перераспределяло ресурсы. Это отражалось на качестве и доступности товаров.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Повседневность становилась более напряжённой из‑за дефицита продовольствия, топлива и сырья. Сокращались запасы, усложнялся быт, а трудности могли восприниматься как угроза благополучию семьи.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массово включались в работу: на заводах и транспорте, в медицине и сельском хозяйстве. Параллельно расширялись пропаганда и цензура, формируя «правильный» взгляд на войну.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1916–1918 годам усталость подпитывали не только боевые потери, но и ежедневные проблемы: очереди, перебои с продуктами, ухудшение условий труда и ощущение, что решения принимаются «не для людей».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 на диаграмме схематично показывают, что кризис военных лет был комплексным: фронт «кормили» тыловые ограничения. Когда рост цен и потери совпадали, антивоенные настроения усиливались быстрее.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устали от войны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 описанию причин, без привязки к единому точному статистическому массиву (точные проценты по всем странам различались).
</a:t>
            </a:r>
            <a:endParaRPr lang="en-US" sz="81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81609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2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Февральская революция в России
</a:t>
            </a:r>
            <a:pPr algn="l" indent="0" marL="0">
              <a:lnSpc>
                <a:spcPct val="90000"/>
              </a:lnSpc>
              <a:buNone/>
            </a:pPr>
            <a:r>
              <a:rPr lang="en-US" sz="46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3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монархии запустило политическую перестройку: менялись органы власти и менялся общественный запрос на прекращение войны или её «переупорядочивание». С фронта усиливалось ощущение разлада в тылу.
</a:t>
            </a:r>
            <a:endParaRPr lang="en-US" sz="1125" dirty="0"/>
          </a:p>
        </p:txBody>
      </p:sp>
      <p:sp>
        <p:nvSpPr>
          <p:cNvPr id="7" name="Text 1"/>
          <p:cNvSpPr txBox="1"/>
          <p:nvPr/>
        </p:nvSpPr>
        <p:spPr>
          <a:xfrm>
            <a:off x="4666009" y="2558407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Вступление США в войну
</a:t>
            </a:r>
            <a:pPr algn="l" indent="0" marL="0">
              <a:lnSpc>
                <a:spcPct val="90000"/>
              </a:lnSpc>
              <a:buNone/>
            </a:pPr>
            <a:r>
              <a:rPr lang="en-US" sz="44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8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баланса ускорилась, когда Германия возобновила неограниченную подводную войну. Одновременно публикация телеграммы Циммермана повлияла на общественное мнение и закрепила курс Вашингтона на участие в конфликте.
</a:t>
            </a:r>
            <a:endParaRPr lang="en-US" sz="1069" dirty="0"/>
          </a:p>
        </p:txBody>
      </p:sp>
      <p:sp>
        <p:nvSpPr>
          <p:cNvPr id="8" name="Text 2"/>
          <p:cNvSpPr txBox="1"/>
          <p:nvPr/>
        </p:nvSpPr>
        <p:spPr>
          <a:xfrm>
            <a:off x="581609" y="3077529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Октябрьская революция и власть большевиков
</a:t>
            </a:r>
            <a:pPr algn="l" indent="0" marL="0">
              <a:lnSpc>
                <a:spcPct val="90000"/>
              </a:lnSpc>
              <a:buNone/>
            </a:pPr>
            <a:r>
              <a:rPr lang="en-US" sz="46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революционных событий большевики взяли курс на переговоры. Война стала восприниматься всё более как фактор распада, поэтому вопрос выхода из неё начал решаться политически, а не только военными средствами.
</a:t>
            </a:r>
            <a:endParaRPr lang="en-US" sz="1118" dirty="0"/>
          </a:p>
        </p:txBody>
      </p:sp>
      <p:sp>
        <p:nvSpPr>
          <p:cNvPr id="9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1917 год: перелом на Востоке и в мире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9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революции к выходу из войны: путь к Брестскому миру
</a:t>
            </a:r>
            <a:pPr algn="l" indent="0" marL="0">
              <a:lnSpc>
                <a:spcPct val="90000"/>
              </a:lnSpc>
              <a:buNone/>
            </a:pPr>
            <a:r>
              <a:rPr lang="en-US" sz="84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логическую последовательность событий 1917–1918 годов в России.
</a:t>
            </a:r>
            <a:endParaRPr lang="en-US" sz="229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21775" y="698179"/>
            <a:ext cx="5286080" cy="6757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5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Брестский мир и цена выхода России
</a:t>
            </a:r>
            <a:endParaRPr lang="en-US" sz="2956" dirty="0"/>
          </a:p>
        </p:txBody>
      </p:sp>
      <p:sp>
        <p:nvSpPr>
          <p:cNvPr id="4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21775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Брестский мир, подписанный 3 марта 1918 года, закрепил тяжёлые последствия для России: значительные территориальные уступки и резкие изменения в политическом курсе страны.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335279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Фактически Россия отказывалась от Польши, Прибалтики и части Белоруссии, Украины, а также от ряда других территорий. Дополнительно требовалась демобилизация армии и флота.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629603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большевиков это был вынужденный компромисс: он давал шанс сосредоточиться на удержании власти в условиях Гражданской войны, даже ценой потери внешнего пространства.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1918 года Германия попыталась изменить ход войны, но затем фронт стабилизировался. К осени союзники перешли к активным действиям, а вклад США стал особенно заметен.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подчёркивает общий сдвиг: от наступательных инициатив Центральных держав к нарастанию преимущества Антанты. Логика была не только военная, но и организационная — переброска и подготовка войск.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1918 год: переход к победе Антанты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Схематизация по ключевым событиям 1918 года; точные количественные показатели в одном сопоставимом ряду не приведены. Компьенское перемирие — 11 ноября 1918 года.
</a:t>
            </a:r>
            <a:endParaRPr lang="en-US" sz="75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Версальский договор 1919 года закрепил репарации, ограничил численность германских вооружённых сил и подтвердил утрату части территорий. Эти условия должны были стабилизировать Европу, но усилили напряжение.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Сен‑Жерменский, Трианонский и Севрский договоры оформили распад Австро‑Венгерской и Османской империй. На их бывших землях возникали новые государственные образования и границы.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или были восстановлены новые центры государственности: в их числе Польша, Чехословакия и Королевство сербов, хорватов и словенцев. Новая карта создала возможности, но и новые спорные вопросы.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Мирные договоры и новая карта Европы
</a:t>
            </a:r>
            <a:endParaRPr lang="en-US" sz="2692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1956" y="1898588"/>
            <a:ext cx="689613" cy="6896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3714" y="1965588"/>
            <a:ext cx="694515" cy="5556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33368" y="1959204"/>
            <a:ext cx="698568" cy="55885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64097" y="1898588"/>
            <a:ext cx="689613" cy="6896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14061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роли государства
</a:t>
            </a:r>
            <a:pPr algn="l" indent="0" marL="0">
              <a:lnSpc>
                <a:spcPct val="90000"/>
              </a:lnSpc>
              <a:buNone/>
            </a:pPr>
            <a:r>
              <a:rPr lang="en-US" sz="463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усилила государственное управление: экономические решения стали централизованными, а контроль над производством и ресурсами — повсеместным. Это изменило привычные правила жизни и подорвало прежнюю автономию общества.
</a:t>
            </a:r>
            <a:endParaRPr lang="en-US" sz="1112" dirty="0"/>
          </a:p>
        </p:txBody>
      </p:sp>
      <p:sp>
        <p:nvSpPr>
          <p:cNvPr id="9" name="Text 2"/>
          <p:cNvSpPr txBox="1"/>
          <p:nvPr/>
        </p:nvSpPr>
        <p:spPr>
          <a:xfrm>
            <a:off x="2623714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Радикализация политических настроений
</a:t>
            </a:r>
            <a:pPr algn="l" indent="0" marL="0">
              <a:lnSpc>
                <a:spcPct val="90000"/>
              </a:lnSpc>
              <a:buNone/>
            </a:pPr>
            <a:r>
              <a:rPr lang="en-US" sz="49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Масштабные потери и разрушения подталкивали людей к крайним взглядам, ускоряя протест и поиск «простых ответов». Политическая среда становилась более конфликтной и менее доверительной к компромиссам.
</a:t>
            </a:r>
            <a:endParaRPr lang="en-US" sz="1180" dirty="0"/>
          </a:p>
        </p:txBody>
      </p:sp>
      <p:sp>
        <p:nvSpPr>
          <p:cNvPr id="10" name="Text 3"/>
          <p:cNvSpPr txBox="1"/>
          <p:nvPr/>
        </p:nvSpPr>
        <p:spPr>
          <a:xfrm>
            <a:off x="4833367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Травматическая память поколения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Миллионы погибших, инвалиды, беженцы и ветераны сформировали долговременный опыт утрат. Этот след сохранялся в семьях и сообществах, влияя на восприятие будущих конфликтов и «норму» насилия.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043020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Предпосылки новых кризисов
</a:t>
            </a:r>
            <a:pPr algn="l" indent="0" marL="0">
              <a:lnSpc>
                <a:spcPct val="90000"/>
              </a:lnSpc>
              <a:buNone/>
            </a:pPr>
            <a:r>
              <a:rPr lang="en-US" sz="464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Нерешённые противоречия, особенно вокруг Германии и границ новых государств, оставались источником напряжения. В международной политике росло ощущение нестабильности и стремление пересматривать результаты войны.
</a:t>
            </a:r>
            <a:endParaRPr lang="en-US" sz="1114" dirty="0"/>
          </a:p>
        </p:txBody>
      </p:sp>
      <p:sp>
        <p:nvSpPr>
          <p:cNvPr id="12" name="Text 5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 общества и международных отношений
</a:t>
            </a:r>
            <a:endParaRPr lang="en-US" sz="2590" dirty="0"/>
          </a:p>
        </p:txBody>
      </p:sp>
      <p:sp>
        <p:nvSpPr>
          <p:cNvPr id="13" name="Text 6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 общества и международных отношений
</a:t>
            </a:r>
            <a:endParaRPr lang="en-US" sz="259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70062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исторической памяти война стала символом крушения прежнего европейского порядка. Её часто связывают с началом эпохи «тотальных» конфликтов, где страдают не только армии, но и общества целиком.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427477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Мемориалы, памятные даты, письма с фронта, дневники и произведения авторов‑участников сохраняют опыт окопов, утраты и разочарования. Благодаря этим свидетельствам война остаётся живой темой для школ и музеев.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284915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XX века урок выражался в предупреждении: технический прогресс без гуманистических ограничений повышает разрушительную силу конфликта. Поэтому память о войне тесно связана с идеей ответственности за будущее.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 в исторической памяти
</a:t>
            </a:r>
            <a:endParaRPr lang="en-US" sz="259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войны: конфликт, изменивший мир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 завершила эпоху старых империй, перестроила политическую карту Европы и усилила влияние США на международной арене. Она показала, что локальная искра при системных ошибках способна разрастись до мировой катастрофы.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2026-05-11T13:24:14Z</dcterms:created>
  <dcterms:modified xsi:type="dcterms:W3CDTF">2026-05-11T13:24:14Z</dcterms:modified>
</cp:coreProperties>
</file>