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Институциональные преобразования: как меняются правила 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правила, по которым живут государство, экономика и общество.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Институты задают рамки совместной жизни: от законов и судов до традиций и норм доверия. Когда кризисы, технологии или неравенство делают старые механизмы неэффективными, правила приходится обновлять.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общество меняет правила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5" y="1999152"/>
            <a:ext cx="431178" cy="3449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73274" y="1956033"/>
            <a:ext cx="431180" cy="4311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7774" y="1956033"/>
            <a:ext cx="431180" cy="4311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95924" y="1956033"/>
            <a:ext cx="431180" cy="4311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10424" y="1999151"/>
            <a:ext cx="431180" cy="34494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слабых институтов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Низкое доверие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Граждане сомневаются в справедливости власти и судов, поэтому предпочитают не правила, а личные связи. Это ослабляет легитимность решений и делает систему уязвимой.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070672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Непредсказуемые решения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5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ситуации решаются по-разному, а результат зависит от конкретного чиновника или ведомства. При такой практике люди не могут заранее оценить последствия своих действий.
</a:t>
            </a:r>
            <a:endParaRPr lang="en-US" sz="1289" dirty="0"/>
          </a:p>
        </p:txBody>
      </p:sp>
      <p:sp>
        <p:nvSpPr>
          <p:cNvPr id="12" name="Text 4"/>
          <p:cNvSpPr txBox="1"/>
          <p:nvPr/>
        </p:nvSpPr>
        <p:spPr>
          <a:xfrm>
            <a:off x="3782570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Коррупционные издержки
</a:t>
            </a:r>
            <a:pPr algn="l" indent="0" marL="0">
              <a:lnSpc>
                <a:spcPct val="100000"/>
              </a:lnSpc>
              <a:buNone/>
            </a:pPr>
            <a:r>
              <a:rPr lang="en-US" sz="1105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взятки и неформальные договоренности становятся привычными, растут расходы общества и снижается качество услуг. Реформы в таких условиях дают слабый и нестабильный эффект.
</a:t>
            </a:r>
            <a:endParaRPr lang="en-US" sz="1289" dirty="0"/>
          </a:p>
        </p:txBody>
      </p:sp>
      <p:sp>
        <p:nvSpPr>
          <p:cNvPr id="13" name="Text 5"/>
          <p:cNvSpPr txBox="1"/>
          <p:nvPr/>
        </p:nvSpPr>
        <p:spPr>
          <a:xfrm>
            <a:off x="5494467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Бюрократические задержки
</a:t>
            </a:r>
            <a:pPr algn="l" indent="0" marL="0">
              <a:lnSpc>
                <a:spcPct val="100000"/>
              </a:lnSpc>
              <a:buNone/>
            </a:pPr>
            <a:r>
              <a:rPr lang="en-US" sz="1105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Долгие согласования, очереди и дублирование функций замедляют принятие решений. Формально правила существуют, но на практике они работают слишком медленно и неравномерно.
</a:t>
            </a:r>
            <a:endParaRPr lang="en-US" sz="1289" dirty="0"/>
          </a:p>
        </p:txBody>
      </p:sp>
      <p:sp>
        <p:nvSpPr>
          <p:cNvPr id="14" name="Text 6"/>
          <p:cNvSpPr txBox="1"/>
          <p:nvPr/>
        </p:nvSpPr>
        <p:spPr>
          <a:xfrm>
            <a:off x="7206363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доступа
</a:t>
            </a:r>
            <a:pPr algn="l" indent="0" marL="0">
              <a:lnSpc>
                <a:spcPct val="100000"/>
              </a:lnSpc>
              <a:buNone/>
            </a:pPr>
            <a:r>
              <a:rPr lang="en-US" sz="1105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получают услугу быстро и без препятствий, а другие сталкиваются с отказами и сложными процедурами. Это означает, что институты действуют не одинаково для всех.
</a:t>
            </a:r>
            <a:endParaRPr lang="en-US" sz="128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реформы меняют институты неравномерно: одни параметры улучшаются быстрее, другие требуют более долгой и последовательной работы.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доступности обычно заметен раньше, чем доверия и подотчетности; значит, устойчивый эффект дает только комплексное обновление правил.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иллюстрация на основе учебного обобщения ключевых параметров качества институтов.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измерения качества институтов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4336" y="1577373"/>
            <a:ext cx="3115094" cy="297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одного изменения на другие сферы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Государство, бизнес, граждане и общественные организации зависят друг от друга. Если меняется порядок в одной сфере, это сразу отражается на семье, рынке труда и местном управлении.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30999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8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согласованность правил важнее отдельных мер
</a:t>
            </a:r>
            <a:pPr algn="l" indent="0" marL="0">
              <a:lnSpc>
                <a:spcPct val="100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полезная реформа работает хуже, если обязанности распределены неясно. Устойчивый результат появляется тогда, когда нормы, ответственность и механизмы исполнения выстроены как единая система.
</a:t>
            </a:r>
            <a:endParaRPr lang="en-US" sz="1428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Институты как система взаимосвязанных элементов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239255"/>
            <a:ext cx="3848986" cy="16697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институциональные изменения переводят сферу от устаревшего порядка к более эффективному и понятному.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сферах общий принцип один: новые правила уменьшают потери времени, повышают понятность процедур и улучшают качество результата.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направлениям институциональных реформ.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и новые институты: сравнение по сферам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подготовки и внедрения новых правил, а также ключевые риски на каждом этапе.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Типовой цикл институциональной реформы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кризис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Войны, революции и распад прежних систем показывают, что старые правила больше не удерживают порядок и не обеспечивают справедливость.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487312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новых решений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потрясения и технологические скачки заставляют государство пересматривать налоги, управление, образование, социальную защиту и правовые нормы.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32519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Переломный момент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общество сталкивается с серьезным внешним или внутренним вызовом, именно тогда появляются условия для масштабных институциональных преобразований.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крупные реформы возникают в определенные периоды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закрепляет новые правила в обязательной форме и делает их одинаковыми для всех участников. Без четких законов реформы остаются набором намерений, а не устойчивым порядком.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Надежная правовая реформа требует ясных формулировок, независимого суда и понятных процедур обжалования. Тогда человек может заранее понять, что разрешено, а что повлечет ответственность.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нормы написаны расплывчато или применяются выборочно, доверие к преобразованиям быстро падает. В такой ситуации формальные изменения не меняют реальную практику.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права в институциональных преобразованиях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873" y="1876729"/>
            <a:ext cx="542225" cy="4819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84929" y="1900827"/>
            <a:ext cx="542227" cy="4337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40987" y="1846605"/>
            <a:ext cx="542227" cy="54222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89059" y="1876728"/>
            <a:ext cx="542227" cy="48198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Государственное управление и бюрократическая реформа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8873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дублирования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пересекающихся функций помогает убрать лишние звенья и делает систему понятнее. Гражданин быстрее понимает, какое ведомство отвечает за конкретный вопрос.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2481657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услуги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сервисы уменьшают число бумажных действий и сокращают сроки рассмотрения заявлений. Это особенно важно там, где раньше процесс зависел от очередей и ручной обработки.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634443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эффективности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работы позволяют видеть, как реально действует ведомство, а не только сколько сотрудников в нем занято. Управление становится более ответственным и измеримым.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6787227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Четкое распределение ролей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политических и административных задач помогает понять, кто принимает решения, а кто их исполняет. Такая организация снижает путаницу и повышает управляемость государства.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Декларирование доходов и имущества делает видимыми возможные необоснованные обогащения и помогает обществу и контролирующим органам сопоставлять доходы должностных лиц с уровнем их расходов и активов.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Предотвращение конфликта интересов снижает риск, когда личная выгода влияет на решение чиновника, судьи или закупочной комиссии, а электронные процедуры уменьшают пространство для скрытых договорённостей.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Независимый аудит и электронные закупки повышают прозрачность расходов, потому что каждое действие оставляет проверяемый след, а доступ к информации становится шире для контролёров и граждан.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информаторов важна для выявления нарушений внутри системы: без гарантий безопасности люди часто молчат, и тогда коррупционные практики сохраняются, а доверие к государству продолжает снижаться.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Антикоррупционные механизмы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703820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Обновление стандартов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пересматривают цели обучения, содержание программ и требования к результатам, чтобы школа отвечала современным задачам и обеспечивала более понятные ориентиры для учителей и учеников.
</a:t>
            </a:r>
            <a:endParaRPr lang="en-US" sz="1262" dirty="0"/>
          </a:p>
        </p:txBody>
      </p:sp>
      <p:sp>
        <p:nvSpPr>
          <p:cNvPr id="9" name="Text 2"/>
          <p:cNvSpPr txBox="1"/>
          <p:nvPr/>
        </p:nvSpPr>
        <p:spPr>
          <a:xfrm>
            <a:off x="2644421" y="2703820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оценивания и ресурсов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меняют систему проверки знаний, расширяют доступ к цифровым материалам и обновляют учебную среду, чтобы у школьников было больше инструментов для самостоятельной работы.
</a:t>
            </a:r>
            <a:endParaRPr lang="en-US" sz="1262" dirty="0"/>
          </a:p>
        </p:txBody>
      </p:sp>
      <p:sp>
        <p:nvSpPr>
          <p:cNvPr id="10" name="Text 3"/>
          <p:cNvSpPr txBox="1"/>
          <p:nvPr/>
        </p:nvSpPr>
        <p:spPr>
          <a:xfrm>
            <a:off x="4930067" y="2703820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педагогов
</a:t>
            </a:r>
            <a:pPr algn="l" indent="0" marL="0">
              <a:lnSpc>
                <a:spcPct val="100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Следующий этап — повышение квалификации учителей и настройка новых методик преподавания, потому что любая программа работает только тогда, когда её умеют применять на практике.
</a:t>
            </a:r>
            <a:endParaRPr lang="en-US" sz="1293" dirty="0"/>
          </a:p>
        </p:txBody>
      </p:sp>
      <p:sp>
        <p:nvSpPr>
          <p:cNvPr id="11" name="Text 4"/>
          <p:cNvSpPr txBox="1"/>
          <p:nvPr/>
        </p:nvSpPr>
        <p:spPr>
          <a:xfrm>
            <a:off x="7215713" y="2703820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результаты обучения
</a:t>
            </a:r>
            <a:pPr algn="l" indent="0" marL="0">
              <a:lnSpc>
                <a:spcPct val="100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Итогом становятся более высокая функциональная грамотность, цифровые навыки и связь школьного обучения с требованиями будущей профессии, а не только с формальным запоминанием материала.
</a:t>
            </a:r>
            <a:endParaRPr lang="en-US" sz="1284" dirty="0"/>
          </a:p>
        </p:txBody>
      </p:sp>
      <p:sp>
        <p:nvSpPr>
          <p:cNvPr id="12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образования как институциональное изменение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403225" y="383650"/>
            <a:ext cx="3765600" cy="43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индикаторов используют Всемирный банк для оценки качества управления и институтов.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4930775" y="3841187"/>
            <a:ext cx="3854450" cy="6380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Bank, Worldwide Governance Indicators (WGI)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930775" y="1188105"/>
            <a:ext cx="3854400" cy="19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набор показывает, что институты нельзя сводить к одному признаку: развитие зависит от целой системы правил, которые влияют на инвестиции, конкуренцию и доверие.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сильное решение требует понятного плана внедрения и регулярной корректировки, иначе формальная реформа не даёт заметного изменения в повседневной практике.
</a:t>
            </a:r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эффект дают согласованные действия по нескольким направлениям одновременно, а не один изолированный фактор без организационной и правовой поддержки.
</a:t>
            </a:r>
            <a:endParaRPr lang="en-US" sz="1351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экспертная оценка по материалам темы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успеха реформ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1258" y="1572760"/>
            <a:ext cx="3873967" cy="318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1877376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Муниципальный уровень особенно заметен там, где люди ежедневно сталкиваются с дорогами, благоустройством, школами и коммунальными услугами. Поэтому качество местных решений быстро отражается на бытовом комфорте.
</a:t>
            </a:r>
            <a:endParaRPr lang="en-US" sz="1327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30495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Децентрализация делает жителей не наблюдателями, а участниками обсуждения проблем района или города. Но для реальной эффективности нужны самостоятельный бюджет, ясные полномочия и открытая отчётность.
</a:t>
            </a:r>
            <a:endParaRPr lang="en-US" sz="1411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Местное самоуправление и близость к повседневной жизни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0755" y="2728778"/>
            <a:ext cx="4442493" cy="19403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6953" y="153543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помогают увидеть, изменились ли реальные процедуры, а не только официальные документы и структура органов.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F782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Реформу оценивают по тому, как она работает на практике: быстрее ли услуги, меньше ли жалоб и выше ли доверие к новым правилам.
</a:t>
            </a:r>
            <a:endParaRPr lang="en-US" sz="1369" dirty="0"/>
          </a:p>
        </p:txBody>
      </p:sp>
      <p:sp>
        <p:nvSpPr>
          <p:cNvPr id="6" name="Text 1"/>
          <p:cNvSpPr txBox="1"/>
          <p:nvPr/>
        </p:nvSpPr>
        <p:spPr>
          <a:xfrm>
            <a:off x="4944317" y="1535430"/>
            <a:ext cx="3840909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 обществознанию; обобщение учебных показателей эффективности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оценивают результаты институциональных реформ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9963" y="1949450"/>
            <a:ext cx="388803" cy="444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94463" y="1949450"/>
            <a:ext cx="388803" cy="444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8963" y="1949450"/>
            <a:ext cx="388803" cy="444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17113" y="1949450"/>
            <a:ext cx="388803" cy="44434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31613" y="1949450"/>
            <a:ext cx="388803" cy="44434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и побочные эффекты преобразований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Сопротивление ведомств
</a:t>
            </a:r>
            <a:pPr algn="l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организаций теряет привычные полномочия и старается замедлить перемены, чтобы сохранить прежний порядок принятия решений и привычные способы работы.
</a:t>
            </a:r>
            <a:endParaRPr lang="en-US" sz="1292" dirty="0"/>
          </a:p>
        </p:txBody>
      </p:sp>
      <p:sp>
        <p:nvSpPr>
          <p:cNvPr id="11" name="Text 3"/>
          <p:cNvSpPr txBox="1"/>
          <p:nvPr/>
        </p:nvSpPr>
        <p:spPr>
          <a:xfrm>
            <a:off x="2070672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Формализм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нормы могут выполняться только на бумаге, если контроль сосредоточен на отчётности, а не на реальном изменении процедур и качества услуг.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782570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9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Неравный доступ
</a:t>
            </a:r>
            <a:pPr algn="l" indent="0" marL="0">
              <a:lnSpc>
                <a:spcPct val="100000"/>
              </a:lnSpc>
              <a:buNone/>
            </a:pPr>
            <a:r>
              <a:rPr lang="en-US" sz="1199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правила слишком сложны или цифровые сервисы недоступны части населения, реформы усиливают разрыв между группами граждан вместо его сокращения.
</a:t>
            </a:r>
            <a:endParaRPr lang="en-US" sz="1399" dirty="0"/>
          </a:p>
        </p:txBody>
      </p:sp>
      <p:sp>
        <p:nvSpPr>
          <p:cNvPr id="13" name="Text 5"/>
          <p:cNvSpPr txBox="1"/>
          <p:nvPr/>
        </p:nvSpPr>
        <p:spPr>
          <a:xfrm>
            <a:off x="5494467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1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Перегрузка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много изменений одновременно создаёт путаницу, увеличивает нагрузку на сотрудников и затрудняет адаптацию людей к новым требованиям.
</a:t>
            </a:r>
            <a:endParaRPr lang="en-US" sz="1381" dirty="0"/>
          </a:p>
        </p:txBody>
      </p:sp>
      <p:sp>
        <p:nvSpPr>
          <p:cNvPr id="14" name="Text 6"/>
          <p:cNvSpPr txBox="1"/>
          <p:nvPr/>
        </p:nvSpPr>
        <p:spPr>
          <a:xfrm>
            <a:off x="7206363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Усталость от перемен
</a:t>
            </a:r>
            <a:pPr algn="l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реформы идут без пауз и разъяснений, общество начинает воспринимать любые нововведения как источник нестабильности и возвращается к старым привычкам.
</a:t>
            </a:r>
            <a:endParaRPr lang="en-US" sz="131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внедрения новой системы и снижения риска саботажа при институциональных реформах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преодолевается сопротивление изменениям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382587"/>
            <a:ext cx="3603626" cy="43797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успешных институциональных преобразований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861560" y="7198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государственные услуги и электронные закупки показывают, что упрощение процедур и открытый доступ к информации сокращают издержки, ускоряют решения и уменьшают пространство для произвола.
</a:t>
            </a:r>
            <a:endParaRPr lang="en-US" sz="1254" dirty="0"/>
          </a:p>
        </p:txBody>
      </p:sp>
      <p:sp>
        <p:nvSpPr>
          <p:cNvPr id="9" name="Text 3"/>
          <p:cNvSpPr txBox="1"/>
          <p:nvPr/>
        </p:nvSpPr>
        <p:spPr>
          <a:xfrm>
            <a:off x="4861560" y="22057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Независимые антикоррупционные органы работают эффективно только при ясных полномочиях, защите от давления и возможности проверять действия должностных лиц по единым правилам.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861560" y="36916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местного управления успешны тогда, когда полномочия, финансы и ответственность не расходятся между собой, а жители видят понятный результат в своём городе или районе.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52" y="506916"/>
            <a:ext cx="3952348" cy="412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25" y="676051"/>
            <a:ext cx="3746700" cy="37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институтов решает, насколько устойчиво развивается страна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Институты задают правила игры для государства, бизнеса и граждан: чем они понятнее, прозрачнее и справедливее, тем выше доверие, ответственность и шанс на долгосрочное развитие.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2026-05-25T13:22:28Z</dcterms:created>
  <dcterms:modified xsi:type="dcterms:W3CDTF">2026-05-25T13:22:28Z</dcterms:modified>
</cp:coreProperties>
</file>