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jpe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jpeg"/><Relationship Id="rId11" Type="http://schemas.openxmlformats.org/officeDocument/2006/relationships/image" Target="../media/image-9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jpe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image" Target="../media/image-14-7.jpe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91284" y="798653"/>
            <a:ext cx="3219378" cy="3759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48" y="1340068"/>
            <a:ext cx="50994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народа, общества и культуры в зеркале лексики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587213" y="2932965"/>
            <a:ext cx="3978600" cy="76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хранят память о жизни людей разных эпох и поколений.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413148" y="4070025"/>
            <a:ext cx="41589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61367" y="1078226"/>
            <a:ext cx="3906600" cy="34602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как следы времени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700373" y="2551792"/>
            <a:ext cx="3920100" cy="168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быстро откликается на перемены: новые вещи получают названия, старые слова уходят, а история, контакты и техника оставляют в языке заметные следы.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50" y="435775"/>
            <a:ext cx="77421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как источник сведений о времени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624325" y="1675030"/>
            <a:ext cx="22779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слова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24325" y="1971127"/>
            <a:ext cx="22779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Этимологический словарь помогает узнать, откуда пришло слово, в какой среде оно возникло и какие изменения пережило, прежде чем попасть в современную речь.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630278" y="3458962"/>
            <a:ext cx="38364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ушедших эпох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630279" y="3876325"/>
            <a:ext cx="36078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словарь собирает слова, которые уже редко встречаются в живой речи. Они помогают читать старые тексты и точнее представлять быт прошлых веков.
</a:t>
            </a:r>
            <a:endParaRPr lang="en-US" sz="900" dirty="0"/>
          </a:p>
        </p:txBody>
      </p:sp>
      <p:sp>
        <p:nvSpPr>
          <p:cNvPr id="13" name="Text 6"/>
          <p:cNvSpPr txBox="1"/>
          <p:nvPr/>
        </p:nvSpPr>
        <p:spPr>
          <a:xfrm>
            <a:off x="6241600" y="3420005"/>
            <a:ext cx="22779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 история общества
</a:t>
            </a:r>
            <a:endParaRPr lang="en-US" sz="1100" dirty="0"/>
          </a:p>
        </p:txBody>
      </p:sp>
      <p:sp>
        <p:nvSpPr>
          <p:cNvPr id="14" name="Text 7"/>
          <p:cNvSpPr txBox="1"/>
          <p:nvPr/>
        </p:nvSpPr>
        <p:spPr>
          <a:xfrm>
            <a:off x="6241600" y="3716102"/>
            <a:ext cx="22779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 разных эпох показывают, что каждое слово связано с жизнью людей, их трудом, ценностями и важными событиями, а значит, является историческим свидетельством.
</a:t>
            </a:r>
            <a:endParaRPr lang="en-US" sz="900" dirty="0"/>
          </a:p>
        </p:txBody>
      </p:sp>
      <p:sp>
        <p:nvSpPr>
          <p:cNvPr id="15" name="Text 8"/>
          <p:cNvSpPr txBox="1"/>
          <p:nvPr/>
        </p:nvSpPr>
        <p:spPr>
          <a:xfrm>
            <a:off x="3433253" y="1633637"/>
            <a:ext cx="38364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в наше время
</a:t>
            </a:r>
            <a:endParaRPr lang="en-US" sz="1100" dirty="0"/>
          </a:p>
        </p:txBody>
      </p:sp>
      <p:sp>
        <p:nvSpPr>
          <p:cNvPr id="16" name="Text 9"/>
          <p:cNvSpPr txBox="1"/>
          <p:nvPr/>
        </p:nvSpPr>
        <p:spPr>
          <a:xfrm>
            <a:off x="3433254" y="2051000"/>
            <a:ext cx="36078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Толковый словарь показывает, как слово понимается сегодня: именно так можно сравнить современное употребление с более ранними смыслами и увидеть языковые изменения.
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1306" y="1078226"/>
            <a:ext cx="3906600" cy="34602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12" name="Text 1"/>
          <p:cNvSpPr txBox="1"/>
          <p:nvPr/>
        </p:nvSpPr>
        <p:spPr>
          <a:xfrm>
            <a:off x="4859100" y="1123774"/>
            <a:ext cx="3998100" cy="16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Жилище и уклад
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4859025" y="1310300"/>
            <a:ext cx="3998100" cy="3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изба сразу вызывает образ деревянного крестьянского дома. Оно помогает представить, как выглядело жильё в старину и каким был повседневный быт семьи.
</a:t>
            </a:r>
            <a:endParaRPr lang="en-US" sz="700" dirty="0"/>
          </a:p>
        </p:txBody>
      </p:sp>
      <p:sp>
        <p:nvSpPr>
          <p:cNvPr id="14" name="Text 3"/>
          <p:cNvSpPr txBox="1"/>
          <p:nvPr/>
        </p:nvSpPr>
        <p:spPr>
          <a:xfrm>
            <a:off x="4859100" y="3983949"/>
            <a:ext cx="3998100" cy="16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народной памяти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4859025" y="4170475"/>
            <a:ext cx="3998100" cy="3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Старинные бытовые слова редко нужны в современной речи, но они оживают в сказках, пословицах и книгах о прошлом, сохраняя память о прежнем укладе.
</a:t>
            </a:r>
            <a:endParaRPr lang="en-US" sz="700" dirty="0"/>
          </a:p>
        </p:txBody>
      </p:sp>
      <p:sp>
        <p:nvSpPr>
          <p:cNvPr id="16" name="Text 5"/>
          <p:cNvSpPr txBox="1"/>
          <p:nvPr/>
        </p:nvSpPr>
        <p:spPr>
          <a:xfrm>
            <a:off x="4859100" y="3268905"/>
            <a:ext cx="3998100" cy="16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Домашняя утварь
</a:t>
            </a:r>
            <a:endParaRPr lang="en-US" sz="1000" dirty="0"/>
          </a:p>
        </p:txBody>
      </p:sp>
      <p:sp>
        <p:nvSpPr>
          <p:cNvPr id="17" name="Text 6"/>
          <p:cNvSpPr txBox="1"/>
          <p:nvPr/>
        </p:nvSpPr>
        <p:spPr>
          <a:xfrm>
            <a:off x="4859025" y="3455431"/>
            <a:ext cx="3998100" cy="3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Ухват нужен был, чтобы ставить и доставать горшки из печи. Такие слова часто встречаются в описаниях древнерусской жизни и в музейных экспозициях.
</a:t>
            </a:r>
            <a:endParaRPr lang="en-US" sz="700" dirty="0"/>
          </a:p>
        </p:txBody>
      </p:sp>
      <p:sp>
        <p:nvSpPr>
          <p:cNvPr id="18" name="Text 7"/>
          <p:cNvSpPr txBox="1"/>
          <p:nvPr/>
        </p:nvSpPr>
        <p:spPr>
          <a:xfrm>
            <a:off x="4859100" y="2553862"/>
            <a:ext cx="3998100" cy="16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Ручной труд
</a:t>
            </a:r>
            <a:endParaRPr lang="en-US" sz="1000" dirty="0"/>
          </a:p>
        </p:txBody>
      </p:sp>
      <p:sp>
        <p:nvSpPr>
          <p:cNvPr id="19" name="Text 8"/>
          <p:cNvSpPr txBox="1"/>
          <p:nvPr/>
        </p:nvSpPr>
        <p:spPr>
          <a:xfrm>
            <a:off x="4859025" y="2740387"/>
            <a:ext cx="3998100" cy="3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Прялка и коромысло называют предметы, без которых нельзя было обойтись в хозяйстве. Они показывают, сколько вещей в прошлом изготавливалось и переносилось вручную.
</a:t>
            </a:r>
            <a:endParaRPr lang="en-US" sz="700" dirty="0"/>
          </a:p>
        </p:txBody>
      </p:sp>
      <p:sp>
        <p:nvSpPr>
          <p:cNvPr id="20" name="Text 9"/>
          <p:cNvSpPr txBox="1"/>
          <p:nvPr/>
        </p:nvSpPr>
        <p:spPr>
          <a:xfrm>
            <a:off x="4859100" y="1838818"/>
            <a:ext cx="3998100" cy="16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 и обувь
</a:t>
            </a:r>
            <a:endParaRPr lang="en-US" sz="1000" dirty="0"/>
          </a:p>
        </p:txBody>
      </p:sp>
      <p:sp>
        <p:nvSpPr>
          <p:cNvPr id="21" name="Text 10"/>
          <p:cNvSpPr txBox="1"/>
          <p:nvPr/>
        </p:nvSpPr>
        <p:spPr>
          <a:xfrm>
            <a:off x="4859025" y="2025344"/>
            <a:ext cx="3998100" cy="3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Лапти напоминают о простой обуви, которую плели из лыка. Такое слово связано не только с одеждой, но и с трудной жизнью деревенских жителей.
</a:t>
            </a:r>
            <a:endParaRPr lang="en-US" sz="700" dirty="0"/>
          </a:p>
        </p:txBody>
      </p:sp>
      <p:sp>
        <p:nvSpPr>
          <p:cNvPr id="22" name="Text 11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Предметы старинного быта в словах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43042" y="1145300"/>
            <a:ext cx="6458008" cy="2269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81740" y="3925584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Заимствованные слова показывают, как народы обменивались знаниями, товарами и культурными привычками.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заимствования в русском языке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4671975" y="3937526"/>
            <a:ext cx="38814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Заимствования приходили вместе с новыми предметами, занятиями и культурными влияниями, поэтому словарь отражает контакты России с разными народами.
</a:t>
            </a:r>
            <a:endParaRPr lang="en-US" sz="1188" dirty="0"/>
          </a:p>
        </p:txBody>
      </p:sp>
      <p:sp>
        <p:nvSpPr>
          <p:cNvPr id="11" name="Text 4"/>
          <p:cNvSpPr txBox="1"/>
          <p:nvPr/>
        </p:nvSpPr>
        <p:spPr>
          <a:xfrm>
            <a:off x="413146" y="3470629"/>
            <a:ext cx="8317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Этимологические и толковые словари русского языка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47" y="1292719"/>
            <a:ext cx="3969000" cy="31828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40568" y="1468846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названия особенно заметны там, где меняется повседневная жизнь: в технике, школе, общении и профессиях.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слова XX–XXI веков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4849446" y="2549765"/>
            <a:ext cx="36978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быстрее развивается технология и связь, тем больше новых слов появляется в языке.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671975" y="3467325"/>
            <a:ext cx="3895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общеупотребительной лексике XX–XXI веков; порядок слов отражает историческую последовательность появления понятий.
</a:t>
            </a:r>
            <a:endParaRPr lang="en-US" sz="93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исторические события влияют на словарь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1095090" y="2986661"/>
            <a:ext cx="3456000" cy="122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Ранний XX век
</a:t>
            </a:r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Общественные перемены и новые формы организации труда принесли в язык слова, связанные с коллективной жизнью и планированием, например пятилетка и субботник.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850323" y="2986661"/>
            <a:ext cx="3456000" cy="122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Поздний XX век
</a:t>
            </a:r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 реформ и крупных перемен дал новые общественные термины, среди которых перестройка. Такие слова помогают точно назвать эпоху и её особенности.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397238" y="1333500"/>
            <a:ext cx="3456000" cy="117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Великая Отечественная война
</a:t>
            </a:r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годы закрепили в речи слова, обозначающие тяжелые испытания и спасение людей: блокада, эвакуация. Они стали частью исторической памяти.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47" y="1292983"/>
            <a:ext cx="8317800" cy="318229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413147" y="435769"/>
            <a:ext cx="8317800" cy="3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слова во времени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13147" y="845820"/>
            <a:ext cx="8133900" cy="2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слово появляется, закрепляется и меняется вместе с жизнью общества.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0490" y="1072294"/>
            <a:ext cx="2782500" cy="185862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83442" y="1072294"/>
            <a:ext cx="2782500" cy="18586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180693" y="1072294"/>
            <a:ext cx="2782500" cy="1858623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14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фольклор хранит старую речь
</a:t>
            </a:r>
            <a:endParaRPr lang="en-US" sz="2400" dirty="0"/>
          </a:p>
        </p:txBody>
      </p:sp>
      <p:sp>
        <p:nvSpPr>
          <p:cNvPr id="15" name="Text 2"/>
          <p:cNvSpPr txBox="1"/>
          <p:nvPr/>
        </p:nvSpPr>
        <p:spPr>
          <a:xfrm>
            <a:off x="586568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Добрый молодец в сказке
</a:t>
            </a:r>
            <a:endParaRPr lang="en-US" sz="900" dirty="0"/>
          </a:p>
        </p:txBody>
      </p:sp>
      <p:sp>
        <p:nvSpPr>
          <p:cNvPr id="16" name="Text 3"/>
          <p:cNvSpPr txBox="1"/>
          <p:nvPr/>
        </p:nvSpPr>
        <p:spPr>
          <a:xfrm>
            <a:off x="586568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сказках добрый молодец — это не просто красивое сочетание слов, а образ смелого и честного героя. Через него народ показывает, каким должен быть человек, на которого можно положиться. Такие выражения делают сюжет живым и легко запоминаются.
</a:t>
            </a:r>
            <a:endParaRPr lang="en-US" sz="800" dirty="0"/>
          </a:p>
        </p:txBody>
      </p:sp>
      <p:sp>
        <p:nvSpPr>
          <p:cNvPr id="17" name="Text 4"/>
          <p:cNvSpPr txBox="1"/>
          <p:nvPr/>
        </p:nvSpPr>
        <p:spPr>
          <a:xfrm>
            <a:off x="6199520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Жить-поживать да добра наживать
</a:t>
            </a:r>
            <a:endParaRPr lang="en-US" sz="900" dirty="0"/>
          </a:p>
        </p:txBody>
      </p:sp>
      <p:sp>
        <p:nvSpPr>
          <p:cNvPr id="18" name="Text 5"/>
          <p:cNvSpPr txBox="1"/>
          <p:nvPr/>
        </p:nvSpPr>
        <p:spPr>
          <a:xfrm>
            <a:off x="6199520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сказочная формула звучит спокойно и светло. Она завершает историю пожеланием мирной жизни, достатка и согласия в семье, поэтому часто встречается в конце народных сказок и передаёт представление о счастье как о тихом благополучии.
</a:t>
            </a:r>
            <a:endParaRPr lang="en-US" sz="800" dirty="0"/>
          </a:p>
        </p:txBody>
      </p:sp>
      <p:sp>
        <p:nvSpPr>
          <p:cNvPr id="19" name="Text 6"/>
          <p:cNvSpPr txBox="1"/>
          <p:nvPr/>
        </p:nvSpPr>
        <p:spPr>
          <a:xfrm>
            <a:off x="3396771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Хлеб-соль у порога
</a:t>
            </a:r>
            <a:endParaRPr lang="en-US" sz="900" dirty="0"/>
          </a:p>
        </p:txBody>
      </p:sp>
      <p:sp>
        <p:nvSpPr>
          <p:cNvPr id="20" name="Text 7"/>
          <p:cNvSpPr txBox="1"/>
          <p:nvPr/>
        </p:nvSpPr>
        <p:spPr>
          <a:xfrm>
            <a:off x="3396771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 доме встречают гостя хлебом-солью, это знак уважения и гостеприимства. В фольклорных текстах такое приветствие напоминает: чужого надо принять доброжелательно, а встречу сделать тёплой и торжественной. Обычай связан с важными семейными и народными традициями.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6700" y="1075784"/>
            <a:ext cx="8380800" cy="194788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11" name="Text 1"/>
          <p:cNvSpPr txBox="1"/>
          <p:nvPr/>
        </p:nvSpPr>
        <p:spPr>
          <a:xfrm>
            <a:off x="413150" y="435775"/>
            <a:ext cx="72771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Исчезнувшие профессии в словаре
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510550" y="3205825"/>
            <a:ext cx="18060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Дорожные люди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510550" y="3650825"/>
            <a:ext cx="18060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Ямщик и извозчик связаны с перевозкой пассажиров и почты. Эти профессии были важны там, где дорога занимала много времени, а поездка требовала выносливости и хорошего знания пути.
</a:t>
            </a:r>
            <a:endParaRPr lang="en-US" sz="800" dirty="0"/>
          </a:p>
        </p:txBody>
      </p:sp>
      <p:sp>
        <p:nvSpPr>
          <p:cNvPr id="14" name="Text 4"/>
          <p:cNvSpPr txBox="1"/>
          <p:nvPr/>
        </p:nvSpPr>
        <p:spPr>
          <a:xfrm>
            <a:off x="6803425" y="3205825"/>
            <a:ext cx="18060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Ремесло и стекло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6803425" y="3650825"/>
            <a:ext cx="18060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Стекольщик-ходок связан с разъездной работой мастера, который выполнял заказы на месте. Это слово помогает представить, как ремесло сочеталось с постоянными переходами из дома в дом.
</a:t>
            </a:r>
            <a:endParaRPr lang="en-US" sz="800" dirty="0"/>
          </a:p>
        </p:txBody>
      </p:sp>
      <p:sp>
        <p:nvSpPr>
          <p:cNvPr id="16" name="Text 6"/>
          <p:cNvSpPr txBox="1"/>
          <p:nvPr/>
        </p:nvSpPr>
        <p:spPr>
          <a:xfrm>
            <a:off x="4705800" y="3205825"/>
            <a:ext cx="18060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Уличная торговля
</a:t>
            </a:r>
            <a:endParaRPr lang="en-US" sz="900" dirty="0"/>
          </a:p>
        </p:txBody>
      </p:sp>
      <p:sp>
        <p:nvSpPr>
          <p:cNvPr id="17" name="Text 7"/>
          <p:cNvSpPr txBox="1"/>
          <p:nvPr/>
        </p:nvSpPr>
        <p:spPr>
          <a:xfrm>
            <a:off x="4705800" y="3650825"/>
            <a:ext cx="18060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Коробейник ходил по деревням и городам с коробом товаров. Такая профессия показывает, как раньше люди покупали нужные вещи не в магазинах, а у разносчиков.
</a:t>
            </a:r>
            <a:endParaRPr lang="en-US" sz="800" dirty="0"/>
          </a:p>
        </p:txBody>
      </p:sp>
      <p:sp>
        <p:nvSpPr>
          <p:cNvPr id="18" name="Text 8"/>
          <p:cNvSpPr txBox="1"/>
          <p:nvPr/>
        </p:nvSpPr>
        <p:spPr>
          <a:xfrm>
            <a:off x="2608175" y="3205825"/>
            <a:ext cx="18060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 на реке
</a:t>
            </a:r>
            <a:endParaRPr lang="en-US" sz="900" dirty="0"/>
          </a:p>
        </p:txBody>
      </p:sp>
      <p:sp>
        <p:nvSpPr>
          <p:cNvPr id="19" name="Text 9"/>
          <p:cNvSpPr txBox="1"/>
          <p:nvPr/>
        </p:nvSpPr>
        <p:spPr>
          <a:xfrm>
            <a:off x="2608175" y="3650825"/>
            <a:ext cx="18060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Бурлак — это человек, который тянул судно против течения. Слово напоминает о тяжёлом физическом труде и о значении рек как главных транспортных путей прошлого.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47" y="1292719"/>
            <a:ext cx="3969000" cy="31828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40568" y="1468846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таких группах особенно заметны слова, которые часто встречаются в пословицах, песнях и исторических текстах.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по темам жизни людей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4849446" y="2549765"/>
            <a:ext cx="36978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показывает, что язык прежде всего отражает главные стороны жизни: дом, труд, общение, природу и память о событиях.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671975" y="3467325"/>
            <a:ext cx="3895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лексических тематических групп по материалам школьных словарей и учебных текстов.
</a:t>
            </a:r>
            <a:endParaRPr lang="en-US" sz="95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534308" y="883599"/>
            <a:ext cx="2560500" cy="16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меняется значение слова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748025" y="568296"/>
            <a:ext cx="48423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Старое и новое значение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748025" y="853300"/>
            <a:ext cx="4877700" cy="4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и то же слово может сохранять форму, но менять смысл. Тогда носители языка продолжают узнавать его на слух, хотя понимают уже по-новому.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748025" y="3670896"/>
            <a:ext cx="48423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слова «неделя»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3748025" y="3955900"/>
            <a:ext cx="4877700" cy="4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неделя связано с древним представлением о дне отдыха и выражением «не делать». Это показывает, как история сохраняется в привычной лексике.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3748025" y="2636696"/>
            <a:ext cx="48423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слова «мир»
</a:t>
            </a:r>
            <a:endParaRPr lang="en-US" sz="1100" dirty="0"/>
          </a:p>
        </p:txBody>
      </p:sp>
      <p:sp>
        <p:nvSpPr>
          <p:cNvPr id="14" name="Text 7"/>
          <p:cNvSpPr txBox="1"/>
          <p:nvPr/>
        </p:nvSpPr>
        <p:spPr>
          <a:xfrm>
            <a:off x="3748025" y="2921700"/>
            <a:ext cx="4877700" cy="4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старых текстах слово мир означало не только отсутствие войны, но и общину, согласие, порядок. Поэтому его значение было шире, чем сегодня.
</a:t>
            </a:r>
            <a:endParaRPr lang="en-US" sz="1000" dirty="0"/>
          </a:p>
        </p:txBody>
      </p:sp>
      <p:sp>
        <p:nvSpPr>
          <p:cNvPr id="15" name="Text 8"/>
          <p:cNvSpPr txBox="1"/>
          <p:nvPr/>
        </p:nvSpPr>
        <p:spPr>
          <a:xfrm>
            <a:off x="3748025" y="1602496"/>
            <a:ext cx="48423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Причина изменений
</a:t>
            </a:r>
            <a:endParaRPr lang="en-US" sz="1100" dirty="0"/>
          </a:p>
        </p:txBody>
      </p:sp>
      <p:sp>
        <p:nvSpPr>
          <p:cNvPr id="16" name="Text 9"/>
          <p:cNvSpPr txBox="1"/>
          <p:nvPr/>
        </p:nvSpPr>
        <p:spPr>
          <a:xfrm>
            <a:off x="3748025" y="1887500"/>
            <a:ext cx="4877700" cy="4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Значения сдвигаются вместе с жизнью общества: исчезают старые предметы, появляются новые, а привычные слова начинают обозначать другие явления и отношения.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47" y="2058873"/>
            <a:ext cx="3975900" cy="112845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840568" y="1650150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различие между устаревшими словами и названиями исчезнувших реалий.
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Архаизмы и историзмы
</a:t>
            </a:r>
            <a:endParaRPr lang="en-US" sz="2400" dirty="0"/>
          </a:p>
        </p:txBody>
      </p:sp>
      <p:sp>
        <p:nvSpPr>
          <p:cNvPr id="11" name="Text 3"/>
          <p:cNvSpPr txBox="1"/>
          <p:nvPr/>
        </p:nvSpPr>
        <p:spPr>
          <a:xfrm>
            <a:off x="4849446" y="2731069"/>
            <a:ext cx="36978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Архаизмы заменяются современными синонимами, а историзмы остаются важными для понимания прошлого и старинных текстов.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671975" y="3648629"/>
            <a:ext cx="3895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Толковые и исторические словари русского языка; школьные примеры устаревшей лексики.
</a:t>
            </a:r>
            <a:endParaRPr lang="en-US" sz="955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490" y="1072294"/>
            <a:ext cx="2782500" cy="18586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83442" y="1072294"/>
            <a:ext cx="2782500" cy="185862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80693" y="1072294"/>
            <a:ext cx="2782500" cy="18586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11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диалектные слова рассказывают о жизни регионов
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586568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Северное слово о петухе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586568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северных и некоторых других говорах словом кочет называли петуха. Такое название звучит по-особому и сразу напоминает о деревенском дворе, где птица была частью повседневной жизни. Диалект сохраняет местный взгляд на знакомые вещи.
</a:t>
            </a:r>
            <a:endParaRPr lang="en-US" sz="800" dirty="0"/>
          </a:p>
        </p:txBody>
      </p:sp>
      <p:sp>
        <p:nvSpPr>
          <p:cNvPr id="14" name="Text 4"/>
          <p:cNvSpPr txBox="1"/>
          <p:nvPr/>
        </p:nvSpPr>
        <p:spPr>
          <a:xfrm>
            <a:off x="6199520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связанные с природой и бытом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6199520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Векша в некоторых говорах означает белку, а шибко — очень, быстро. Такие слова возникали в конкретной местности и были удобны для людей, которые жили рядом с лесом, занимались хозяйством и общались внутри своего края.
</a:t>
            </a:r>
            <a:endParaRPr lang="en-US" sz="800" dirty="0"/>
          </a:p>
        </p:txBody>
      </p:sp>
      <p:sp>
        <p:nvSpPr>
          <p:cNvPr id="16" name="Text 6"/>
          <p:cNvSpPr txBox="1"/>
          <p:nvPr/>
        </p:nvSpPr>
        <p:spPr>
          <a:xfrm>
            <a:off x="3396771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Речь, полная красок и звуков
</a:t>
            </a:r>
            <a:endParaRPr lang="en-US" sz="900" dirty="0"/>
          </a:p>
        </p:txBody>
      </p:sp>
      <p:sp>
        <p:nvSpPr>
          <p:cNvPr id="17" name="Text 7"/>
          <p:cNvSpPr txBox="1"/>
          <p:nvPr/>
        </p:nvSpPr>
        <p:spPr>
          <a:xfrm>
            <a:off x="3396771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гуторить и баско помогают услышать живую разговорную речь. Первое передаёт неторопливую беседу, а второе — что-то красивое, ладное, приятное на вид. В них чувствуется не только смысл, но и настроение говорящих.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47" y="1292983"/>
            <a:ext cx="8317800" cy="318229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413147" y="435769"/>
            <a:ext cx="8317800" cy="3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лингвист изучает историю слова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13147" y="845820"/>
            <a:ext cx="8133900" cy="2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 строится на словарях, текстах разных эпох и связи слова с жизнью общества.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47" y="1292719"/>
            <a:ext cx="3969000" cy="31828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40568" y="1468846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новый этап приносил не только изобретения, но и слова, которые быстро входили в школьную и повседневную речь.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и развитие техники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4849446" y="2549765"/>
            <a:ext cx="36978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сложнее становится техника, тем больше новых названий появляется в языке для общения, работы и учёбы.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671975" y="3467325"/>
            <a:ext cx="3895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общеупотребительной лексики, связанной с историей техники и связи.
</a:t>
            </a:r>
            <a:endParaRPr lang="en-US" sz="955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Фразеологизмы как часть культурной памяти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889850" y="1607100"/>
            <a:ext cx="35913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старого труда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889850" y="2012225"/>
            <a:ext cx="3591300" cy="7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бить баклуши связано с ремесленной работой, а сегодня означает бездельничать. Так фразеологизмы сохраняют память о старых занятиях и одновременно делают речь образной.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5139650" y="1607100"/>
            <a:ext cx="35913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Осторожность в словах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5139650" y="2012225"/>
            <a:ext cx="3591300" cy="7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Фразеологизм держать язык за зубами напоминает, что слово может быть сильным и даже опасным. Он учит сдержанности и показывает, как народ ценил рассудительность.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889850" y="2998050"/>
            <a:ext cx="35913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Дружба и близость
</a:t>
            </a:r>
            <a:endParaRPr lang="en-US" sz="1300" dirty="0"/>
          </a:p>
        </p:txBody>
      </p:sp>
      <p:sp>
        <p:nvSpPr>
          <p:cNvPr id="15" name="Text 7"/>
          <p:cNvSpPr txBox="1"/>
          <p:nvPr/>
        </p:nvSpPr>
        <p:spPr>
          <a:xfrm>
            <a:off x="889850" y="3403175"/>
            <a:ext cx="3591300" cy="7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Оборот не разлей вода описывает людей, которые всегда вместе. В нём отражено представление о настоящей дружбе как о крепкой связи, которую трудно разрушить.
</a:t>
            </a:r>
            <a:endParaRPr lang="en-US" sz="1100" dirty="0"/>
          </a:p>
        </p:txBody>
      </p:sp>
      <p:sp>
        <p:nvSpPr>
          <p:cNvPr id="16" name="Text 8"/>
          <p:cNvSpPr txBox="1"/>
          <p:nvPr/>
        </p:nvSpPr>
        <p:spPr>
          <a:xfrm>
            <a:off x="5139650" y="2998050"/>
            <a:ext cx="35913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 и воспитание
</a:t>
            </a:r>
            <a:endParaRPr lang="en-US" sz="1300" dirty="0"/>
          </a:p>
        </p:txBody>
      </p:sp>
      <p:sp>
        <p:nvSpPr>
          <p:cNvPr id="17" name="Text 9"/>
          <p:cNvSpPr txBox="1"/>
          <p:nvPr/>
        </p:nvSpPr>
        <p:spPr>
          <a:xfrm>
            <a:off x="5139650" y="3403175"/>
            <a:ext cx="3591300" cy="7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семь пядей во лбу говорит о выдающемся уме, хотя построено на ярком преувеличении. Фразеологизмы помогают не только назвать качество, но и оценить его.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3435" y="1145300"/>
            <a:ext cx="7997223" cy="2269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81740" y="3925584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обычные слова раскрывают важные для народа представления о жизни, доме и поведении.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народная лексика говорит о ценностях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4671975" y="3937526"/>
            <a:ext cx="38814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 отражают не случайные детали, а устойчивые ценности: достаток, уважение к людям, верность родной земле и достойное поведение.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13146" y="3470629"/>
            <a:ext cx="8317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словари и общеупотребительная лексика русского языка.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50" y="435775"/>
            <a:ext cx="77421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как живая память общества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624325" y="1675030"/>
            <a:ext cx="22779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о прошлом быте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24325" y="1971127"/>
            <a:ext cx="22779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лексике сохраняются названия предметов и занятий, которых уже мало в современной жизни. Благодаря им можно представить избу, ремесло, дорогу, ярмарку и другие детали старого быта.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630278" y="3458962"/>
            <a:ext cx="38364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реалии времени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630279" y="3876325"/>
            <a:ext cx="36078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появляется техника, меняется и словарь: возникают названия для приборов, профессий и способов связи. Так язык быстро откликается на жизнь общества.
</a:t>
            </a:r>
            <a:endParaRPr lang="en-US" sz="900" dirty="0"/>
          </a:p>
        </p:txBody>
      </p:sp>
      <p:sp>
        <p:nvSpPr>
          <p:cNvPr id="13" name="Text 6"/>
          <p:cNvSpPr txBox="1"/>
          <p:nvPr/>
        </p:nvSpPr>
        <p:spPr>
          <a:xfrm>
            <a:off x="6241600" y="3420005"/>
            <a:ext cx="22779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в повседневной речи
</a:t>
            </a:r>
            <a:endParaRPr lang="en-US" sz="1100" dirty="0"/>
          </a:p>
        </p:txBody>
      </p:sp>
      <p:sp>
        <p:nvSpPr>
          <p:cNvPr id="14" name="Text 7"/>
          <p:cNvSpPr txBox="1"/>
          <p:nvPr/>
        </p:nvSpPr>
        <p:spPr>
          <a:xfrm>
            <a:off x="6241600" y="3716102"/>
            <a:ext cx="22779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привычные слова и выражения могут хранить старые значения и представления. Поэтому язык помогает не только говорить о настоящем, но и понимать прошлое.
</a:t>
            </a:r>
            <a:endParaRPr lang="en-US" sz="900" dirty="0"/>
          </a:p>
        </p:txBody>
      </p:sp>
      <p:sp>
        <p:nvSpPr>
          <p:cNvPr id="15" name="Text 8"/>
          <p:cNvSpPr txBox="1"/>
          <p:nvPr/>
        </p:nvSpPr>
        <p:spPr>
          <a:xfrm>
            <a:off x="3433253" y="1633637"/>
            <a:ext cx="38364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чужих культур
</a:t>
            </a:r>
            <a:endParaRPr lang="en-US" sz="1100" dirty="0"/>
          </a:p>
        </p:txBody>
      </p:sp>
      <p:sp>
        <p:nvSpPr>
          <p:cNvPr id="16" name="Text 9"/>
          <p:cNvSpPr txBox="1"/>
          <p:nvPr/>
        </p:nvSpPr>
        <p:spPr>
          <a:xfrm>
            <a:off x="3433254" y="2051000"/>
            <a:ext cx="36078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Заимствованные слова напоминают о торговле, учёбе, моде и контактах между народами. По ним видно, что язык всегда развивался не в изоляции, а в общении.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431475"/>
            <a:ext cx="7095300" cy="10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рассказывают историю народа
</a:t>
            </a:r>
            <a:endParaRPr lang="en-US" sz="3300" dirty="0"/>
          </a:p>
        </p:txBody>
      </p:sp>
      <p:sp>
        <p:nvSpPr>
          <p:cNvPr id="5" name="Text 1"/>
          <p:cNvSpPr txBox="1"/>
          <p:nvPr/>
        </p:nvSpPr>
        <p:spPr>
          <a:xfrm>
            <a:off x="3825200" y="1898450"/>
            <a:ext cx="46713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русского языка — это не просто список слов, а живая память о жизни людей. В ней слышны быт, труд, вера, общение и перемены, которые происходили с обществом.
</a:t>
            </a:r>
            <a:endParaRPr lang="en-US" sz="1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2026-05-28T14:32:24Z</dcterms:created>
  <dcterms:modified xsi:type="dcterms:W3CDTF">2026-05-28T14:32:24Z</dcterms:modified>
</cp:coreProperties>
</file>